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6" r:id="rId2"/>
    <p:sldId id="307" r:id="rId3"/>
    <p:sldId id="270" r:id="rId4"/>
    <p:sldId id="299" r:id="rId5"/>
    <p:sldId id="265" r:id="rId6"/>
    <p:sldId id="288" r:id="rId7"/>
    <p:sldId id="308" r:id="rId8"/>
    <p:sldId id="271" r:id="rId9"/>
    <p:sldId id="269" r:id="rId10"/>
    <p:sldId id="262" r:id="rId11"/>
    <p:sldId id="263" r:id="rId12"/>
    <p:sldId id="264" r:id="rId13"/>
    <p:sldId id="268" r:id="rId14"/>
    <p:sldId id="256" r:id="rId15"/>
    <p:sldId id="309" r:id="rId16"/>
    <p:sldId id="310" r:id="rId17"/>
    <p:sldId id="258" r:id="rId18"/>
    <p:sldId id="311" r:id="rId19"/>
    <p:sldId id="259" r:id="rId20"/>
    <p:sldId id="261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13" r:id="rId29"/>
    <p:sldId id="314" r:id="rId30"/>
    <p:sldId id="315" r:id="rId31"/>
    <p:sldId id="316" r:id="rId32"/>
    <p:sldId id="331" r:id="rId33"/>
    <p:sldId id="332" r:id="rId34"/>
    <p:sldId id="324" r:id="rId35"/>
    <p:sldId id="325" r:id="rId36"/>
    <p:sldId id="327" r:id="rId37"/>
    <p:sldId id="336" r:id="rId38"/>
    <p:sldId id="337" r:id="rId39"/>
  </p:sldIdLst>
  <p:sldSz cx="9144000" cy="5143500" type="screen16x9"/>
  <p:notesSz cx="6858000" cy="9144000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1F34-3AEC-4C6F-BAFB-2AB7E94AFE40}" type="datetimeFigureOut">
              <a:rPr lang="en-US" smtClean="0"/>
              <a:t>6/20/2016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01A27-6954-4977-97FA-D5D7F9B27E51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15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73F1-9311-4F47-9E96-69C08493062B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FBB-D3FA-441E-8D61-EEE5D83CBC8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DCBA-1F41-4D69-A587-9CEC5A6F91F6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FBB-D3FA-441E-8D61-EEE5D83CBC8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2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5D170-5B42-426F-BF4E-A0D42EA2DAE7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FBB-D3FA-441E-8D61-EEE5D83CBC8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9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661-1BCC-4B63-B4D0-5B618C583074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FBB-D3FA-441E-8D61-EEE5D83CBC8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2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F939-312C-431D-B65B-877C4A54F23E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FBB-D3FA-441E-8D61-EEE5D83CBC8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34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3136-D24E-4E3E-AF76-3A9EC8FEF2CE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FBB-D3FA-441E-8D61-EEE5D83CBC8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3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B2A55-D9B4-48ED-95CE-4077780EF2ED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FBB-D3FA-441E-8D61-EEE5D83CBC8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6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A5E3-E45E-40C8-BACA-67384AF2FF71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FBB-D3FA-441E-8D61-EEE5D83CBC8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2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A3656-BCBB-4E48-8FF6-596A4F514153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FBB-D3FA-441E-8D61-EEE5D83CBC8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4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5FE2-19A8-4C98-8005-CDAE2D5F84B2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FBB-D3FA-441E-8D61-EEE5D83CBC8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5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4351-C3D1-4F70-AD88-004C4CA02769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6CFBB-D3FA-441E-8D61-EEE5D83CBC8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6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544B-18D0-43AE-976C-7EA6DDD837E5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CFBB-D3FA-441E-8D61-EEE5D83CBC8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61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254920"/>
            <a:ext cx="9144000" cy="124482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AGILE as particle monitor:</a:t>
            </a:r>
            <a:br>
              <a:rPr lang="en-US" sz="5400" dirty="0" smtClean="0"/>
            </a:br>
            <a:r>
              <a:rPr lang="en-US" sz="4400" dirty="0" smtClean="0"/>
              <a:t>an update</a:t>
            </a:r>
            <a:endParaRPr lang="en-US" sz="4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913484"/>
            <a:ext cx="9144000" cy="1314450"/>
          </a:xfrm>
        </p:spPr>
        <p:txBody>
          <a:bodyPr/>
          <a:lstStyle/>
          <a:p>
            <a:r>
              <a:rPr lang="en-US" dirty="0" smtClean="0"/>
              <a:t>G. Piano</a:t>
            </a:r>
          </a:p>
          <a:p>
            <a:r>
              <a:rPr lang="en-US" dirty="0" smtClean="0"/>
              <a:t>A. </a:t>
            </a:r>
            <a:r>
              <a:rPr lang="en-US" dirty="0" err="1" smtClean="0"/>
              <a:t>Argan</a:t>
            </a:r>
            <a:r>
              <a:rPr lang="en-US" dirty="0" smtClean="0"/>
              <a:t>, M. </a:t>
            </a:r>
            <a:r>
              <a:rPr lang="en-US" dirty="0" err="1" smtClean="0"/>
              <a:t>Tavani</a:t>
            </a:r>
            <a:r>
              <a:rPr lang="en-US" dirty="0" smtClean="0"/>
              <a:t>, A</a:t>
            </a:r>
            <a:r>
              <a:rPr lang="en-US" dirty="0"/>
              <a:t>. </a:t>
            </a:r>
            <a:r>
              <a:rPr lang="en-US" dirty="0" err="1" smtClean="0"/>
              <a:t>Trois</a:t>
            </a:r>
            <a:endParaRPr lang="en-US" dirty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0" y="4362797"/>
            <a:ext cx="9144000" cy="657225"/>
          </a:xfrm>
          <a:prstGeom prst="rect">
            <a:avLst/>
          </a:prstGeom>
        </p:spPr>
        <p:txBody>
          <a:bodyPr vert="horz" lIns="77925" tIns="38963" rIns="77925" bIns="38963" rtlCol="0">
            <a:normAutofit fontScale="92500" lnSpcReduction="10000"/>
          </a:bodyPr>
          <a:lstStyle>
            <a:lvl1pPr marL="0" indent="0" algn="ctr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indent="0" algn="ctr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9252" indent="0" algn="ctr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68878" indent="0" algn="ctr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8503" indent="0" algn="ctr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48129" indent="0" algn="ctr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37755" indent="0" algn="ctr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27381" indent="0" algn="ctr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117007" indent="0" algn="ctr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</a:rPr>
              <a:t>14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 AGILE Workshop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“AGILE on the wave”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" y="805298"/>
            <a:ext cx="2732849" cy="216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" y="2964250"/>
            <a:ext cx="2732848" cy="216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22" y="804043"/>
            <a:ext cx="2732847" cy="21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23" y="2964043"/>
            <a:ext cx="2732847" cy="2160000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542695" y="1200150"/>
            <a:ext cx="3541926" cy="36758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/>
              <a:t>All events flagged as “P” by our ground pipeline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Complex topology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Most of them come from the bottom of the GRID (no AC panels)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Standard </a:t>
            </a:r>
            <a:r>
              <a:rPr lang="en-US" sz="1800" dirty="0" err="1" smtClean="0"/>
              <a:t>Kalman</a:t>
            </a:r>
            <a:r>
              <a:rPr lang="en-US" sz="1800" dirty="0" smtClean="0"/>
              <a:t> filter reconstructs the track from top to bottom (0° ≤ </a:t>
            </a:r>
            <a:r>
              <a:rPr lang="el-GR" sz="1800" dirty="0" smtClean="0">
                <a:latin typeface="Arial"/>
                <a:cs typeface="Arial"/>
              </a:rPr>
              <a:t>θ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en-US" sz="1800" dirty="0" smtClean="0"/>
              <a:t>≤ 90°)</a:t>
            </a:r>
          </a:p>
          <a:p>
            <a:pPr>
              <a:lnSpc>
                <a:spcPct val="110000"/>
              </a:lnSpc>
              <a:buFont typeface="Calibri" panose="020F0502020204030204" pitchFamily="34" charset="0"/>
              <a:buChar char="→"/>
            </a:pPr>
            <a:r>
              <a:rPr lang="en-US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difficult reconstruction of the incoming direction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9" name="Titolo 6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493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“P” (particle)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8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" y="805298"/>
            <a:ext cx="2732846" cy="216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" y="2964250"/>
            <a:ext cx="2732846" cy="216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22" y="804043"/>
            <a:ext cx="2732846" cy="21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23" y="2964043"/>
            <a:ext cx="2732846" cy="2160000"/>
          </a:xfrm>
          <a:prstGeom prst="rect">
            <a:avLst/>
          </a:prstGeom>
        </p:spPr>
      </p:pic>
      <p:sp>
        <p:nvSpPr>
          <p:cNvPr id="9" name="Titolo 6"/>
          <p:cNvSpPr txBox="1">
            <a:spLocks/>
          </p:cNvSpPr>
          <p:nvPr/>
        </p:nvSpPr>
        <p:spPr>
          <a:xfrm>
            <a:off x="467544" y="123478"/>
            <a:ext cx="8229600" cy="493563"/>
          </a:xfrm>
          <a:prstGeom prst="rect">
            <a:avLst/>
          </a:prstGeom>
        </p:spPr>
        <p:txBody>
          <a:bodyPr vert="horz" lIns="77925" tIns="38963" rIns="77925" bIns="38963" rtlCol="0" anchor="ctr">
            <a:normAutofit fontScale="90000" lnSpcReduction="20000"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</a:t>
            </a:r>
            <a:r>
              <a:rPr lang="en-US" dirty="0"/>
              <a:t>S</a:t>
            </a:r>
            <a:r>
              <a:rPr lang="en-US" dirty="0" smtClean="0"/>
              <a:t>” events</a:t>
            </a:r>
            <a:endParaRPr lang="en-US" dirty="0"/>
          </a:p>
        </p:txBody>
      </p:sp>
      <p:sp>
        <p:nvSpPr>
          <p:cNvPr id="11" name="Segnaposto contenuto 7"/>
          <p:cNvSpPr txBox="1">
            <a:spLocks/>
          </p:cNvSpPr>
          <p:nvPr/>
        </p:nvSpPr>
        <p:spPr>
          <a:xfrm>
            <a:off x="5513006" y="805297"/>
            <a:ext cx="3601306" cy="4318745"/>
          </a:xfrm>
          <a:prstGeom prst="rect">
            <a:avLst/>
          </a:prstGeom>
        </p:spPr>
        <p:txBody>
          <a:bodyPr>
            <a:normAutofit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If: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“good” single tracks </a:t>
            </a:r>
            <a:r>
              <a:rPr lang="en-US" sz="1600" dirty="0" smtClean="0"/>
              <a:t>(Rx and </a:t>
            </a:r>
            <a:r>
              <a:rPr lang="en-US" sz="1600" dirty="0" err="1" smtClean="0"/>
              <a:t>Rz</a:t>
            </a:r>
            <a:r>
              <a:rPr lang="en-US" sz="1600" dirty="0" smtClean="0"/>
              <a:t> ≤ 1.3)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signal in 1 lateral AC panel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no signal in the last tracker plane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no signal in the mini-CAL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r>
              <a:rPr lang="en-US" sz="1600" dirty="0" smtClean="0"/>
              <a:t>Discrimination between “top-down” and “bottom-up” tracks</a:t>
            </a:r>
          </a:p>
          <a:p>
            <a:r>
              <a:rPr lang="en-US" sz="1600" dirty="0" smtClean="0"/>
              <a:t>Bottom-up events have bottom-up track reconstruction (inverted </a:t>
            </a:r>
            <a:r>
              <a:rPr lang="en-US" sz="1600" dirty="0" err="1" smtClean="0"/>
              <a:t>Kalman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0</a:t>
            </a:r>
            <a:r>
              <a:rPr lang="en-US" sz="1600" dirty="0"/>
              <a:t>° ≤ </a:t>
            </a:r>
            <a:r>
              <a:rPr lang="el-GR" sz="1600" dirty="0">
                <a:cs typeface="Arial"/>
              </a:rPr>
              <a:t>θ</a:t>
            </a:r>
            <a:r>
              <a:rPr lang="it-IT" sz="1600" dirty="0">
                <a:cs typeface="Arial"/>
              </a:rPr>
              <a:t> </a:t>
            </a:r>
            <a:r>
              <a:rPr lang="en-US" sz="1600" dirty="0"/>
              <a:t>≤ </a:t>
            </a:r>
            <a:r>
              <a:rPr lang="en-US" sz="1600" dirty="0" smtClean="0"/>
              <a:t>180° distribution</a:t>
            </a:r>
          </a:p>
          <a:p>
            <a:r>
              <a:rPr lang="en-US" sz="1600" dirty="0" smtClean="0"/>
              <a:t>“</a:t>
            </a:r>
            <a:r>
              <a:rPr lang="en-US" sz="1600" dirty="0"/>
              <a:t>S</a:t>
            </a:r>
            <a:r>
              <a:rPr lang="en-US" sz="1600" dirty="0" smtClean="0"/>
              <a:t>”/“P” event ratio ≈ </a:t>
            </a:r>
            <a:r>
              <a:rPr lang="en-US" sz="1600" dirty="0" smtClean="0">
                <a:cs typeface="Arial"/>
              </a:rPr>
              <a:t>1%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36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7"/>
          <p:cNvSpPr txBox="1">
            <a:spLocks/>
          </p:cNvSpPr>
          <p:nvPr/>
        </p:nvSpPr>
        <p:spPr>
          <a:xfrm>
            <a:off x="5513006" y="805297"/>
            <a:ext cx="3601306" cy="4318745"/>
          </a:xfrm>
          <a:prstGeom prst="rect">
            <a:avLst/>
          </a:prstGeom>
        </p:spPr>
        <p:txBody>
          <a:bodyPr>
            <a:normAutofit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If: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0000"/>
                </a:solidFill>
              </a:rPr>
              <a:t>“good” single tracks </a:t>
            </a:r>
            <a:r>
              <a:rPr lang="en-US" sz="1600" dirty="0" smtClean="0"/>
              <a:t>(Rx and </a:t>
            </a:r>
            <a:r>
              <a:rPr lang="en-US" sz="1600" dirty="0" err="1" smtClean="0"/>
              <a:t>Rz</a:t>
            </a:r>
            <a:r>
              <a:rPr lang="en-US" sz="1600" dirty="0" smtClean="0"/>
              <a:t> ≤ 1.3)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signal in 1 lateral AC panel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no signal in the last tracker plane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no signal in the mini-CAL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r>
              <a:rPr lang="en-US" sz="1600" dirty="0" smtClean="0"/>
              <a:t>Discrimination between “top-down” and “bottom-up” tracks</a:t>
            </a:r>
          </a:p>
          <a:p>
            <a:r>
              <a:rPr lang="en-US" sz="1600" dirty="0" smtClean="0"/>
              <a:t>Bottom-up events have bottom-up track reconstruction (inverted </a:t>
            </a:r>
            <a:r>
              <a:rPr lang="en-US" sz="1600" dirty="0" err="1" smtClean="0"/>
              <a:t>Kalman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0</a:t>
            </a:r>
            <a:r>
              <a:rPr lang="en-US" sz="1600" dirty="0"/>
              <a:t>° ≤ </a:t>
            </a:r>
            <a:r>
              <a:rPr lang="el-GR" sz="1600" dirty="0">
                <a:cs typeface="Arial"/>
              </a:rPr>
              <a:t>θ</a:t>
            </a:r>
            <a:r>
              <a:rPr lang="it-IT" sz="1600" dirty="0">
                <a:cs typeface="Arial"/>
              </a:rPr>
              <a:t> </a:t>
            </a:r>
            <a:r>
              <a:rPr lang="en-US" sz="1600" dirty="0"/>
              <a:t>≤ </a:t>
            </a:r>
            <a:r>
              <a:rPr lang="en-US" sz="1600" dirty="0" smtClean="0"/>
              <a:t>180° distribution</a:t>
            </a:r>
          </a:p>
          <a:p>
            <a:r>
              <a:rPr lang="en-US" sz="1600" dirty="0" smtClean="0"/>
              <a:t>“</a:t>
            </a:r>
            <a:r>
              <a:rPr lang="en-US" sz="1600" dirty="0"/>
              <a:t>S</a:t>
            </a:r>
            <a:r>
              <a:rPr lang="en-US" sz="1600" dirty="0" smtClean="0"/>
              <a:t>”/“P” event ratio ≈ </a:t>
            </a:r>
            <a:r>
              <a:rPr lang="en-US" sz="1600" dirty="0" smtClean="0">
                <a:cs typeface="Arial"/>
              </a:rPr>
              <a:t>1%</a:t>
            </a:r>
            <a:endParaRPr lang="en-US" sz="1600" dirty="0"/>
          </a:p>
          <a:p>
            <a:pPr>
              <a:spcBef>
                <a:spcPts val="0"/>
              </a:spcBef>
              <a:buFont typeface="Calibri" panose="020F0502020204030204" pitchFamily="34" charset="0"/>
              <a:buChar char="→"/>
            </a:pPr>
            <a:r>
              <a:rPr lang="en-US" sz="1600" b="1" dirty="0">
                <a:solidFill>
                  <a:srgbClr val="00B050"/>
                </a:solidFill>
              </a:rPr>
              <a:t>reconstruction of the incoming </a:t>
            </a:r>
            <a:r>
              <a:rPr lang="en-US" sz="1600" b="1" dirty="0" smtClean="0">
                <a:solidFill>
                  <a:srgbClr val="00B050"/>
                </a:solidFill>
              </a:rPr>
              <a:t>direction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" y="805298"/>
            <a:ext cx="2732846" cy="216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" y="2964250"/>
            <a:ext cx="2732846" cy="216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22" y="804043"/>
            <a:ext cx="2732846" cy="21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23" y="2964043"/>
            <a:ext cx="2732846" cy="2160000"/>
          </a:xfrm>
          <a:prstGeom prst="rect">
            <a:avLst/>
          </a:prstGeom>
        </p:spPr>
      </p:pic>
      <p:sp>
        <p:nvSpPr>
          <p:cNvPr id="8" name="Titolo 6"/>
          <p:cNvSpPr txBox="1">
            <a:spLocks/>
          </p:cNvSpPr>
          <p:nvPr/>
        </p:nvSpPr>
        <p:spPr>
          <a:xfrm>
            <a:off x="467544" y="123478"/>
            <a:ext cx="8229600" cy="493563"/>
          </a:xfrm>
          <a:prstGeom prst="rect">
            <a:avLst/>
          </a:prstGeom>
        </p:spPr>
        <p:txBody>
          <a:bodyPr vert="horz" lIns="77925" tIns="38963" rIns="77925" bIns="38963" rtlCol="0" anchor="ctr">
            <a:normAutofit fontScale="90000" lnSpcReduction="20000"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</a:t>
            </a:r>
            <a:r>
              <a:rPr lang="en-US" dirty="0"/>
              <a:t>S</a:t>
            </a:r>
            <a:r>
              <a:rPr lang="en-US" dirty="0" smtClean="0"/>
              <a:t>”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46" y="205978"/>
            <a:ext cx="9111508" cy="997619"/>
          </a:xfrm>
        </p:spPr>
        <p:txBody>
          <a:bodyPr>
            <a:noAutofit/>
          </a:bodyPr>
          <a:lstStyle/>
          <a:p>
            <a:r>
              <a:rPr lang="en-US" sz="3000" dirty="0" smtClean="0"/>
              <a:t>Testing the AGILE reconstruction strategy for “</a:t>
            </a:r>
            <a:r>
              <a:rPr lang="en-US" sz="3000" dirty="0"/>
              <a:t>S</a:t>
            </a:r>
            <a:r>
              <a:rPr lang="en-US" sz="3000" dirty="0" smtClean="0"/>
              <a:t>” events</a:t>
            </a:r>
            <a:br>
              <a:rPr lang="en-US" sz="3000" dirty="0" smtClean="0"/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STEP 1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016" y="1779662"/>
            <a:ext cx="8820472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Simulation: </a:t>
            </a:r>
            <a:r>
              <a:rPr lang="en-US" sz="2400" dirty="0" err="1" smtClean="0">
                <a:latin typeface="+mj-lt"/>
              </a:rPr>
              <a:t>monocromatic</a:t>
            </a:r>
            <a:r>
              <a:rPr lang="en-US" sz="2400" dirty="0" smtClean="0">
                <a:latin typeface="+mj-lt"/>
              </a:rPr>
              <a:t> electrons from a given direction (</a:t>
            </a:r>
            <a:r>
              <a:rPr lang="el-GR" sz="2400" dirty="0" smtClean="0">
                <a:latin typeface="+mj-lt"/>
                <a:cs typeface="Arial"/>
              </a:rPr>
              <a:t>θ</a:t>
            </a:r>
            <a:r>
              <a:rPr lang="it-IT" sz="2400" baseline="-25000" dirty="0" smtClean="0">
                <a:latin typeface="+mj-lt"/>
                <a:cs typeface="Arial"/>
              </a:rPr>
              <a:t>s</a:t>
            </a:r>
            <a:r>
              <a:rPr lang="it-IT" sz="2400" dirty="0" smtClean="0">
                <a:latin typeface="+mj-lt"/>
                <a:cs typeface="Arial"/>
              </a:rPr>
              <a:t>, </a:t>
            </a:r>
            <a:r>
              <a:rPr lang="el-GR" sz="2400" dirty="0" smtClean="0">
                <a:latin typeface="+mj-lt"/>
              </a:rPr>
              <a:t>ϕ</a:t>
            </a:r>
            <a:r>
              <a:rPr lang="it-IT" sz="2400" baseline="-25000" dirty="0" smtClean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)</a:t>
            </a:r>
          </a:p>
          <a:p>
            <a:r>
              <a:rPr lang="en-US" sz="2400" dirty="0" smtClean="0">
                <a:latin typeface="+mj-lt"/>
              </a:rPr>
              <a:t>200000 simulated events inside the tracker</a:t>
            </a:r>
          </a:p>
          <a:p>
            <a:r>
              <a:rPr lang="en-US" sz="2400" dirty="0" smtClean="0">
                <a:latin typeface="+mj-lt"/>
              </a:rPr>
              <a:t>E = 100 MeV</a:t>
            </a:r>
          </a:p>
          <a:p>
            <a:r>
              <a:rPr lang="en-US" sz="2400" dirty="0"/>
              <a:t>(</a:t>
            </a:r>
            <a:r>
              <a:rPr lang="el-GR" sz="2400" dirty="0">
                <a:cs typeface="Arial"/>
              </a:rPr>
              <a:t>θ</a:t>
            </a:r>
            <a:r>
              <a:rPr lang="it-IT" sz="2400" baseline="-25000" dirty="0">
                <a:cs typeface="Arial"/>
              </a:rPr>
              <a:t>s</a:t>
            </a:r>
            <a:r>
              <a:rPr lang="it-IT" sz="2400" dirty="0">
                <a:cs typeface="Arial"/>
              </a:rPr>
              <a:t>, </a:t>
            </a:r>
            <a:r>
              <a:rPr lang="el-GR" sz="2400" dirty="0"/>
              <a:t>ϕ</a:t>
            </a:r>
            <a:r>
              <a:rPr lang="it-IT" sz="2400" baseline="-25000" dirty="0"/>
              <a:t>s</a:t>
            </a:r>
            <a:r>
              <a:rPr lang="en-US" sz="2400" dirty="0" smtClean="0"/>
              <a:t>) = (150°, 45°) </a:t>
            </a:r>
            <a:r>
              <a:rPr lang="en-US" sz="2400" dirty="0" smtClean="0">
                <a:sym typeface="Wingdings" panose="05000000000000000000" pitchFamily="2" charset="2"/>
              </a:rPr>
              <a:t> bottom-up events</a:t>
            </a: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econstruction strategy for “S” events applied to the simulated electrons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45844"/>
            <a:ext cx="4320000" cy="324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8" y="945844"/>
            <a:ext cx="4320000" cy="3240000"/>
          </a:xfrm>
          <a:prstGeom prst="rect">
            <a:avLst/>
          </a:prstGeom>
        </p:spPr>
      </p:pic>
      <p:sp>
        <p:nvSpPr>
          <p:cNvPr id="8" name="Titolo 5"/>
          <p:cNvSpPr txBox="1">
            <a:spLocks/>
          </p:cNvSpPr>
          <p:nvPr/>
        </p:nvSpPr>
        <p:spPr>
          <a:xfrm>
            <a:off x="457200" y="61963"/>
            <a:ext cx="8229600" cy="85360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/>
              <a:t>Simulations</a:t>
            </a:r>
          </a:p>
          <a:p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STEP 1</a:t>
            </a:r>
            <a:endParaRPr 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460" y="4382809"/>
            <a:ext cx="87769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785 events have been reconstructed as “</a:t>
            </a:r>
            <a:r>
              <a:rPr lang="en-US" dirty="0"/>
              <a:t>S</a:t>
            </a:r>
            <a:r>
              <a:rPr lang="en-US" dirty="0" smtClean="0"/>
              <a:t>” events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en-US" dirty="0" smtClean="0">
                <a:sym typeface="Wingdings" panose="05000000000000000000" pitchFamily="2" charset="2"/>
              </a:rPr>
              <a:t>0.4% of the simulated events are selected as “</a:t>
            </a:r>
            <a:r>
              <a:rPr lang="en-US" dirty="0">
                <a:sym typeface="Wingdings" panose="05000000000000000000" pitchFamily="2" charset="2"/>
              </a:rPr>
              <a:t>S</a:t>
            </a:r>
            <a:r>
              <a:rPr lang="en-US" dirty="0" smtClean="0">
                <a:sym typeface="Wingdings" panose="05000000000000000000" pitchFamily="2" charset="2"/>
              </a:rPr>
              <a:t>” events</a:t>
            </a:r>
          </a:p>
          <a:p>
            <a:r>
              <a:rPr lang="en-US" dirty="0" smtClean="0"/>
              <a:t>712 events have been reconstructed as bottom-up “</a:t>
            </a:r>
            <a:r>
              <a:rPr lang="en-US" dirty="0"/>
              <a:t>S</a:t>
            </a:r>
            <a:r>
              <a:rPr lang="en-US" dirty="0" smtClean="0"/>
              <a:t>” events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91% of the reconstructed “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S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” events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46" y="205978"/>
            <a:ext cx="9111508" cy="997619"/>
          </a:xfrm>
        </p:spPr>
        <p:txBody>
          <a:bodyPr>
            <a:noAutofit/>
          </a:bodyPr>
          <a:lstStyle/>
          <a:p>
            <a:r>
              <a:rPr lang="en-US" sz="3000" dirty="0" smtClean="0"/>
              <a:t>Testing the AGILE reconstruction strategy for “</a:t>
            </a:r>
            <a:r>
              <a:rPr lang="en-US" sz="3000" dirty="0"/>
              <a:t>S</a:t>
            </a:r>
            <a:r>
              <a:rPr lang="en-US" sz="3000" dirty="0" smtClean="0"/>
              <a:t>” events</a:t>
            </a:r>
            <a:br>
              <a:rPr lang="en-US" sz="3000" dirty="0" smtClean="0"/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STEP 2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4016" y="1779662"/>
            <a:ext cx="8820472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Simulation: </a:t>
            </a:r>
            <a:r>
              <a:rPr lang="en-US" sz="2400" dirty="0" smtClean="0">
                <a:latin typeface="+mj-lt"/>
              </a:rPr>
              <a:t>spatially isotropic distribution of electrons with a power-law spectrum</a:t>
            </a:r>
          </a:p>
          <a:p>
            <a:r>
              <a:rPr lang="en-US" sz="2400" dirty="0" smtClean="0">
                <a:latin typeface="+mj-lt"/>
              </a:rPr>
              <a:t>10</a:t>
            </a:r>
            <a:r>
              <a:rPr lang="en-US" sz="2400" baseline="30000" dirty="0" smtClean="0">
                <a:latin typeface="+mj-lt"/>
              </a:rPr>
              <a:t>9</a:t>
            </a:r>
            <a:r>
              <a:rPr lang="en-US" sz="2400" dirty="0" smtClean="0">
                <a:latin typeface="+mj-lt"/>
              </a:rPr>
              <a:t> simulated events inside the tracker</a:t>
            </a:r>
          </a:p>
          <a:p>
            <a:r>
              <a:rPr lang="en-US" sz="2400" dirty="0" smtClean="0"/>
              <a:t>power-law distribution between 10 and 100 MeV, index </a:t>
            </a:r>
            <a:r>
              <a:rPr lang="en-US" sz="2400" dirty="0"/>
              <a:t>= </a:t>
            </a:r>
            <a:r>
              <a:rPr lang="en-US" sz="2400" dirty="0" smtClean="0"/>
              <a:t>1.6 (based </a:t>
            </a:r>
            <a:r>
              <a:rPr lang="en-US" sz="2400" dirty="0"/>
              <a:t>on theoretical particle distribution along the AGILE orbit)</a:t>
            </a:r>
          </a:p>
          <a:p>
            <a:r>
              <a:rPr lang="en-US" sz="2400" dirty="0" smtClean="0">
                <a:latin typeface="+mj-lt"/>
              </a:rPr>
              <a:t>Reconstruction strategy for “S” events applied to the simulated electrons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5"/>
          <p:cNvSpPr txBox="1">
            <a:spLocks/>
          </p:cNvSpPr>
          <p:nvPr/>
        </p:nvSpPr>
        <p:spPr>
          <a:xfrm>
            <a:off x="457200" y="61963"/>
            <a:ext cx="8229600" cy="85360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/>
              <a:t>Simulations</a:t>
            </a:r>
          </a:p>
          <a:p>
            <a:r>
              <a:rPr lang="en-US" sz="2700" dirty="0" smtClean="0">
                <a:solidFill>
                  <a:schemeClr val="bg1">
                    <a:lumMod val="65000"/>
                  </a:schemeClr>
                </a:solidFill>
              </a:rPr>
              <a:t>STEP 2</a:t>
            </a:r>
            <a:endParaRPr 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460" y="4382809"/>
            <a:ext cx="75981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en-US" dirty="0" smtClean="0">
                <a:sym typeface="Wingdings" panose="05000000000000000000" pitchFamily="2" charset="2"/>
              </a:rPr>
              <a:t>83% of </a:t>
            </a:r>
            <a:r>
              <a:rPr lang="en-US" smtClean="0">
                <a:sym typeface="Wingdings" panose="05000000000000000000" pitchFamily="2" charset="2"/>
              </a:rPr>
              <a:t>the total </a:t>
            </a:r>
            <a:r>
              <a:rPr lang="en-US" dirty="0" smtClean="0">
                <a:sym typeface="Wingdings" panose="05000000000000000000" pitchFamily="2" charset="2"/>
              </a:rPr>
              <a:t>“</a:t>
            </a:r>
            <a:r>
              <a:rPr lang="en-US" smtClean="0">
                <a:sym typeface="Wingdings" panose="05000000000000000000" pitchFamily="2" charset="2"/>
              </a:rPr>
              <a:t>S” events </a:t>
            </a:r>
            <a:r>
              <a:rPr lang="en-US" dirty="0" smtClean="0">
                <a:sym typeface="Wingdings" panose="05000000000000000000" pitchFamily="2" charset="2"/>
              </a:rPr>
              <a:t>are reconstructed as bottom incoming (observed data: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en-US" dirty="0" smtClean="0">
                <a:sym typeface="Wingdings" panose="05000000000000000000" pitchFamily="2" charset="2"/>
              </a:rPr>
              <a:t>81%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main angular component peaks 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en-US" dirty="0" smtClean="0">
                <a:sym typeface="Wingdings" panose="05000000000000000000" pitchFamily="2" charset="2"/>
              </a:rPr>
              <a:t>130° (the same as for the observed data)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12221"/>
            <a:ext cx="4581128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" y="1080000"/>
            <a:ext cx="2880000" cy="216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16" y="1080000"/>
            <a:ext cx="2880000" cy="2160000"/>
          </a:xfrm>
          <a:prstGeom prst="rect">
            <a:avLst/>
          </a:prstGeom>
        </p:spPr>
      </p:pic>
      <p:sp>
        <p:nvSpPr>
          <p:cNvPr id="5" name="Titolo 5"/>
          <p:cNvSpPr txBox="1">
            <a:spLocks/>
          </p:cNvSpPr>
          <p:nvPr/>
        </p:nvSpPr>
        <p:spPr>
          <a:xfrm>
            <a:off x="457200" y="61963"/>
            <a:ext cx="8229600" cy="997619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</a:t>
            </a:r>
            <a:r>
              <a:rPr lang="en-US" dirty="0"/>
              <a:t>S</a:t>
            </a:r>
            <a:r>
              <a:rPr lang="en-US" dirty="0" smtClean="0"/>
              <a:t>” events </a:t>
            </a:r>
          </a:p>
          <a:p>
            <a:r>
              <a:rPr lang="en-US" dirty="0" smtClean="0"/>
              <a:t>Pointing (orbits: 1582-1709)</a:t>
            </a:r>
          </a:p>
          <a:p>
            <a:r>
              <a:rPr lang="en-US" dirty="0" smtClean="0"/>
              <a:t>E &lt; 100 MeV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87" y="3324534"/>
            <a:ext cx="738783" cy="161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26" y="3295013"/>
            <a:ext cx="1004427" cy="16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06447"/>
            <a:ext cx="1146256" cy="161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60" y="1075457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" y="1080000"/>
            <a:ext cx="2880000" cy="216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16" y="1080000"/>
            <a:ext cx="2880000" cy="2160000"/>
          </a:xfrm>
          <a:prstGeom prst="rect">
            <a:avLst/>
          </a:prstGeom>
        </p:spPr>
      </p:pic>
      <p:sp>
        <p:nvSpPr>
          <p:cNvPr id="5" name="Titolo 5"/>
          <p:cNvSpPr txBox="1">
            <a:spLocks/>
          </p:cNvSpPr>
          <p:nvPr/>
        </p:nvSpPr>
        <p:spPr>
          <a:xfrm>
            <a:off x="457200" y="61963"/>
            <a:ext cx="8229600" cy="997619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</a:t>
            </a:r>
            <a:r>
              <a:rPr lang="en-US" dirty="0"/>
              <a:t>S</a:t>
            </a:r>
            <a:r>
              <a:rPr lang="en-US" dirty="0" smtClean="0"/>
              <a:t>” events </a:t>
            </a:r>
          </a:p>
          <a:p>
            <a:r>
              <a:rPr lang="en-US" dirty="0" smtClean="0"/>
              <a:t>Pointing (orbits: 2320-2420)</a:t>
            </a:r>
          </a:p>
          <a:p>
            <a:r>
              <a:rPr lang="en-US" dirty="0" smtClean="0"/>
              <a:t>E &lt; 100 MeV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87" y="3324534"/>
            <a:ext cx="738783" cy="161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26" y="3295013"/>
            <a:ext cx="1004427" cy="16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06447"/>
            <a:ext cx="1146256" cy="161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60" y="1075457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" y="1080000"/>
            <a:ext cx="2880000" cy="2160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80000"/>
            <a:ext cx="2880000" cy="216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16" y="1080000"/>
            <a:ext cx="2880000" cy="2160000"/>
          </a:xfrm>
          <a:prstGeom prst="rect">
            <a:avLst/>
          </a:prstGeom>
        </p:spPr>
      </p:pic>
      <p:sp>
        <p:nvSpPr>
          <p:cNvPr id="5" name="Titolo 5"/>
          <p:cNvSpPr txBox="1">
            <a:spLocks/>
          </p:cNvSpPr>
          <p:nvPr/>
        </p:nvSpPr>
        <p:spPr>
          <a:xfrm>
            <a:off x="457200" y="54850"/>
            <a:ext cx="8229600" cy="923199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“</a:t>
            </a:r>
            <a:r>
              <a:rPr lang="en-US" dirty="0"/>
              <a:t>S</a:t>
            </a:r>
            <a:r>
              <a:rPr lang="en-US" dirty="0" smtClean="0"/>
              <a:t>” events </a:t>
            </a:r>
          </a:p>
          <a:p>
            <a:r>
              <a:rPr lang="en-US" dirty="0" smtClean="0"/>
              <a:t>Spinning (15000-15098)</a:t>
            </a:r>
          </a:p>
          <a:p>
            <a:r>
              <a:rPr lang="en-US" dirty="0" smtClean="0"/>
              <a:t>E &lt; 100 MeV 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87" y="3324534"/>
            <a:ext cx="738783" cy="161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26" y="3295013"/>
            <a:ext cx="1004427" cy="16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06447"/>
            <a:ext cx="1146256" cy="161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3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976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Paper published in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Journal of Geophysical Research: Space Physics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266" y="1845021"/>
            <a:ext cx="8820472" cy="30309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b="1" i="1" dirty="0" smtClean="0"/>
              <a:t>“AGILE </a:t>
            </a:r>
            <a:r>
              <a:rPr lang="en-US" sz="2600" b="1" i="1" dirty="0"/>
              <a:t>as a particle </a:t>
            </a:r>
            <a:r>
              <a:rPr lang="en-US" sz="2600" b="1" i="1" dirty="0" smtClean="0"/>
              <a:t>detector: </a:t>
            </a:r>
            <a:r>
              <a:rPr lang="en-US" sz="2600" b="1" i="1" dirty="0" err="1" smtClean="0"/>
              <a:t>Magnetospheric</a:t>
            </a:r>
            <a:r>
              <a:rPr lang="en-US" sz="2600" b="1" i="1" dirty="0" smtClean="0"/>
              <a:t> measurements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i="1" dirty="0" smtClean="0"/>
              <a:t>of </a:t>
            </a:r>
            <a:r>
              <a:rPr lang="en-US" sz="2600" b="1" i="1" dirty="0"/>
              <a:t>10–100 MeV electrons in L shells less than </a:t>
            </a:r>
            <a:r>
              <a:rPr lang="en-US" sz="2600" b="1" i="1" dirty="0" smtClean="0"/>
              <a:t>1.2”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err="1" smtClean="0"/>
              <a:t>Argan</a:t>
            </a:r>
            <a:r>
              <a:rPr lang="en-US" sz="2600" b="1" dirty="0" smtClean="0"/>
              <a:t>, A., Piano, G., </a:t>
            </a:r>
            <a:r>
              <a:rPr lang="en-US" sz="2600" b="1" dirty="0" err="1" smtClean="0"/>
              <a:t>Tavani</a:t>
            </a:r>
            <a:r>
              <a:rPr lang="en-US" sz="2600" b="1" dirty="0" smtClean="0"/>
              <a:t>, M., </a:t>
            </a:r>
            <a:r>
              <a:rPr lang="en-US" sz="2600" b="1" dirty="0" err="1" smtClean="0"/>
              <a:t>Trois</a:t>
            </a:r>
            <a:r>
              <a:rPr lang="en-US" sz="2600" b="1" dirty="0" smtClean="0"/>
              <a:t>, A.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400" i="1" dirty="0" smtClean="0"/>
              <a:t>JGR Space Physics</a:t>
            </a:r>
            <a:r>
              <a:rPr lang="en-US" sz="2400" dirty="0"/>
              <a:t>, </a:t>
            </a:r>
            <a:r>
              <a:rPr lang="en-US" sz="2400" i="1" dirty="0"/>
              <a:t>121</a:t>
            </a:r>
            <a:r>
              <a:rPr lang="en-US" sz="2400" dirty="0"/>
              <a:t>, </a:t>
            </a:r>
            <a:r>
              <a:rPr lang="en-US" sz="2400" dirty="0" smtClean="0"/>
              <a:t>3223–3239 (2016),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doi:10.1002/2015JA022059.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781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" y="1419622"/>
            <a:ext cx="4067944" cy="3050958"/>
          </a:xfrm>
          <a:prstGeom prst="rect">
            <a:avLst/>
          </a:prstGeom>
        </p:spPr>
      </p:pic>
      <p:sp>
        <p:nvSpPr>
          <p:cNvPr id="5" name="Titolo 5"/>
          <p:cNvSpPr txBox="1">
            <a:spLocks/>
          </p:cNvSpPr>
          <p:nvPr/>
        </p:nvSpPr>
        <p:spPr>
          <a:xfrm>
            <a:off x="457200" y="28180"/>
            <a:ext cx="8229600" cy="134060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300" dirty="0" smtClean="0"/>
              <a:t>Pitch-angle distribution</a:t>
            </a:r>
          </a:p>
          <a:p>
            <a:pPr>
              <a:lnSpc>
                <a:spcPct val="120000"/>
              </a:lnSpc>
            </a:pPr>
            <a:r>
              <a:rPr lang="en-US" sz="3000" dirty="0" smtClean="0"/>
              <a:t>“P” and “</a:t>
            </a:r>
            <a:r>
              <a:rPr lang="en-US" sz="3000" dirty="0"/>
              <a:t>S</a:t>
            </a:r>
            <a:r>
              <a:rPr lang="en-US" sz="3000" dirty="0" smtClean="0"/>
              <a:t>” events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Spinning (15000-15098)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E &lt; 100 MeV </a:t>
            </a:r>
            <a:endParaRPr lang="en-US" sz="2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32285"/>
            <a:ext cx="4051060" cy="3038295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979713" y="4627296"/>
            <a:ext cx="5400599" cy="46473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Quasi-symmetrical distribution  “dumbbell”</a:t>
            </a: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691680" y="1779662"/>
            <a:ext cx="1111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“</a:t>
            </a:r>
            <a:r>
              <a:rPr lang="en-US" sz="1600" dirty="0" smtClean="0"/>
              <a:t>P” events </a:t>
            </a:r>
            <a:endParaRPr lang="en-US" dirty="0"/>
          </a:p>
        </p:txBody>
      </p:sp>
      <p:sp>
        <p:nvSpPr>
          <p:cNvPr id="8" name="Rettangolo 7"/>
          <p:cNvSpPr/>
          <p:nvPr/>
        </p:nvSpPr>
        <p:spPr>
          <a:xfrm>
            <a:off x="6804248" y="1838846"/>
            <a:ext cx="1093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“</a:t>
            </a:r>
            <a:r>
              <a:rPr lang="en-US" sz="1600" dirty="0"/>
              <a:t>S</a:t>
            </a:r>
            <a:r>
              <a:rPr lang="en-US" sz="1600" dirty="0" smtClean="0"/>
              <a:t>” events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particles in magnetosphere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347614"/>
            <a:ext cx="4783302" cy="33158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Gyromagnetic revolution</a:t>
            </a:r>
            <a:r>
              <a:rPr lang="en-US" dirty="0" smtClean="0"/>
              <a:t> around magnetic field lines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Bouncing motion</a:t>
            </a:r>
            <a:r>
              <a:rPr lang="en-US" dirty="0"/>
              <a:t> </a:t>
            </a:r>
            <a:r>
              <a:rPr lang="en-US" dirty="0" smtClean="0"/>
              <a:t>             between two mirror points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Longitudinal drift</a:t>
            </a:r>
            <a:r>
              <a:rPr lang="en-US" dirty="0" smtClean="0"/>
              <a:t> of the guiding center (ions drift westwards, electrons eastwards)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01817" y="456881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L-parameter </a:t>
            </a:r>
            <a:r>
              <a:rPr lang="en-US" sz="1400" b="1" dirty="0" smtClean="0">
                <a:sym typeface="Wingdings" panose="05000000000000000000" pitchFamily="2" charset="2"/>
              </a:rPr>
              <a:t> invariant</a:t>
            </a:r>
          </a:p>
          <a:p>
            <a:r>
              <a:rPr lang="en-US" sz="1400" dirty="0">
                <a:sym typeface="Wingdings" panose="05000000000000000000" pitchFamily="2" charset="2"/>
              </a:rPr>
              <a:t>T</a:t>
            </a:r>
            <a:r>
              <a:rPr lang="en-US" sz="1400" dirty="0" smtClean="0">
                <a:sym typeface="Wingdings" panose="05000000000000000000" pitchFamily="2" charset="2"/>
              </a:rPr>
              <a:t>rapped particles keep moving into a given magnetic L-shell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924" y="2211710"/>
            <a:ext cx="4556346" cy="218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5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924" y="2211710"/>
            <a:ext cx="4556346" cy="218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Trapped particles in magnetosphere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347614"/>
            <a:ext cx="4783302" cy="33158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Gyromagnetic revolution</a:t>
            </a:r>
            <a:r>
              <a:rPr lang="en-US" dirty="0" smtClean="0"/>
              <a:t> around magnetic field lines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Bouncing motion</a:t>
            </a:r>
            <a:r>
              <a:rPr lang="en-US" dirty="0"/>
              <a:t>              between two mirror points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Longitudinal drift</a:t>
            </a:r>
            <a:r>
              <a:rPr lang="en-US" dirty="0" smtClean="0"/>
              <a:t> of the guiding center (ions drift westwards, electrons eastwards)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601817" y="4568810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L-parameter </a:t>
            </a:r>
            <a:r>
              <a:rPr lang="en-US" sz="1400" b="1" dirty="0" smtClean="0">
                <a:sym typeface="Wingdings" panose="05000000000000000000" pitchFamily="2" charset="2"/>
              </a:rPr>
              <a:t> invariant</a:t>
            </a:r>
          </a:p>
          <a:p>
            <a:r>
              <a:rPr lang="en-US" sz="1400" dirty="0">
                <a:sym typeface="Wingdings" panose="05000000000000000000" pitchFamily="2" charset="2"/>
              </a:rPr>
              <a:t>T</a:t>
            </a:r>
            <a:r>
              <a:rPr lang="en-US" sz="1400" dirty="0" smtClean="0">
                <a:sym typeface="Wingdings" panose="05000000000000000000" pitchFamily="2" charset="2"/>
              </a:rPr>
              <a:t>rapped particles keep moving into a given magnetic L-shell</a:t>
            </a:r>
            <a:endParaRPr lang="en-US" sz="1400" dirty="0"/>
          </a:p>
        </p:txBody>
      </p:sp>
      <p:sp>
        <p:nvSpPr>
          <p:cNvPr id="5" name="Rettangolo 4"/>
          <p:cNvSpPr/>
          <p:nvPr/>
        </p:nvSpPr>
        <p:spPr>
          <a:xfrm>
            <a:off x="165695" y="2312293"/>
            <a:ext cx="3902249" cy="864096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5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Bouncing motion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5152" y="1344167"/>
                <a:ext cx="4546848" cy="3799333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Adiabatic invariant: µ = constant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1600" i="1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⟹ </m:t>
                      </m:r>
                      <m:r>
                        <a:rPr lang="it-IT" sz="1600" i="1">
                          <a:latin typeface="Cambria Math"/>
                          <a:ea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it-IT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600">
                          <a:latin typeface="Cambria Math"/>
                          <a:ea typeface="Cambria Math"/>
                        </a:rPr>
                        <m:t>constant</m:t>
                      </m:r>
                    </m:oMath>
                  </m:oMathPara>
                </a14:m>
                <a:endParaRPr lang="en-US" sz="1600" dirty="0" smtClean="0"/>
              </a:p>
              <a:p>
                <a:pPr marL="0" lvl="1" indent="0">
                  <a:buNone/>
                </a:pPr>
                <a:endParaRPr lang="en-US" sz="1800" dirty="0" smtClean="0"/>
              </a:p>
              <a:p>
                <a:r>
                  <a:rPr lang="en-US" sz="1800" dirty="0" smtClean="0"/>
                  <a:t>Magnetic equator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1800" dirty="0" smtClean="0"/>
                  <a:t> = minimum</a:t>
                </a:r>
              </a:p>
              <a:p>
                <a:r>
                  <a:rPr lang="en-US" sz="1800" dirty="0"/>
                  <a:t>M</a:t>
                </a:r>
                <a:r>
                  <a:rPr lang="en-US" sz="1800" dirty="0" smtClean="0"/>
                  <a:t>irror point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𝛼</m:t>
                    </m:r>
                    <m:r>
                      <a:rPr lang="it-IT" sz="1800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=90° (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  <m:r>
                      <a:rPr lang="it-IT" sz="1800" b="0" i="1" smtClean="0">
                        <a:latin typeface="Cambria Math"/>
                        <a:ea typeface="Cambria Math"/>
                      </a:rPr>
                      <m:t>=1</m:t>
                    </m:r>
                    <m:r>
                      <a:rPr lang="it-IT" sz="1800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47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" y="1344167"/>
                <a:ext cx="4546848" cy="3799333"/>
              </a:xfrm>
              <a:blipFill rotWithShape="1">
                <a:blip r:embed="rId3"/>
                <a:stretch>
                  <a:fillRect l="-1206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924" y="2211710"/>
            <a:ext cx="4556346" cy="218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9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Bouncing motion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653512" y="1713038"/>
            <a:ext cx="31395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tangent of the particle trajectory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5152" y="1344167"/>
                <a:ext cx="4546848" cy="3799333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Adiabatic invariant: µ = constant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1600" i="1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⟹ </m:t>
                      </m:r>
                      <m:r>
                        <a:rPr lang="it-IT" sz="1600" i="1">
                          <a:latin typeface="Cambria Math"/>
                          <a:ea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it-IT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600">
                          <a:latin typeface="Cambria Math"/>
                          <a:ea typeface="Cambria Math"/>
                        </a:rPr>
                        <m:t>constant</m:t>
                      </m:r>
                    </m:oMath>
                  </m:oMathPara>
                </a14:m>
                <a:endParaRPr lang="en-US" sz="1600" dirty="0" smtClean="0"/>
              </a:p>
              <a:p>
                <a:pPr marL="0" lvl="1" indent="0">
                  <a:buNone/>
                </a:pPr>
                <a:endParaRPr lang="en-US" sz="1800" dirty="0" smtClean="0"/>
              </a:p>
              <a:p>
                <a:r>
                  <a:rPr lang="en-US" sz="1800" dirty="0" smtClean="0"/>
                  <a:t>Magnetic equator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1800" dirty="0" smtClean="0"/>
                  <a:t> = minimum</a:t>
                </a:r>
              </a:p>
              <a:p>
                <a:r>
                  <a:rPr lang="en-US" sz="1800" dirty="0"/>
                  <a:t>M</a:t>
                </a:r>
                <a:r>
                  <a:rPr lang="en-US" sz="1800" dirty="0" smtClean="0"/>
                  <a:t>irror point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𝛼</m:t>
                    </m:r>
                    <m:r>
                      <a:rPr lang="it-IT" sz="1800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=90° (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  <m:r>
                      <a:rPr lang="it-IT" sz="1800" b="0" i="1" smtClean="0">
                        <a:latin typeface="Cambria Math"/>
                        <a:ea typeface="Cambria Math"/>
                      </a:rPr>
                      <m:t>=1</m:t>
                    </m:r>
                    <m:r>
                      <a:rPr lang="it-IT" sz="1800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1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" y="1344167"/>
                <a:ext cx="4546848" cy="3799333"/>
              </a:xfrm>
              <a:blipFill rotWithShape="1">
                <a:blip r:embed="rId3"/>
                <a:stretch>
                  <a:fillRect l="-1206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o 2"/>
          <p:cNvGrpSpPr/>
          <p:nvPr/>
        </p:nvGrpSpPr>
        <p:grpSpPr>
          <a:xfrm>
            <a:off x="4568924" y="2067694"/>
            <a:ext cx="4556346" cy="2331865"/>
            <a:chOff x="4568924" y="2067694"/>
            <a:chExt cx="4556346" cy="23318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68924" y="2211710"/>
              <a:ext cx="4556346" cy="218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Connettore 2 13"/>
            <p:cNvCxnSpPr/>
            <p:nvPr/>
          </p:nvCxnSpPr>
          <p:spPr>
            <a:xfrm flipH="1" flipV="1">
              <a:off x="6012160" y="2571750"/>
              <a:ext cx="216024" cy="28803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V="1">
              <a:off x="8964488" y="3003798"/>
              <a:ext cx="0" cy="31040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 flipH="1" flipV="1">
              <a:off x="8676456" y="2463738"/>
              <a:ext cx="144016" cy="39604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 flipH="1" flipV="1">
              <a:off x="8172400" y="2192660"/>
              <a:ext cx="216024" cy="3070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flipH="1" flipV="1">
              <a:off x="7596336" y="2067694"/>
              <a:ext cx="226268" cy="28803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2 33"/>
            <p:cNvCxnSpPr/>
            <p:nvPr/>
          </p:nvCxnSpPr>
          <p:spPr>
            <a:xfrm flipH="1" flipV="1">
              <a:off x="6516216" y="2300672"/>
              <a:ext cx="225550" cy="27107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43"/>
            <p:cNvCxnSpPr/>
            <p:nvPr/>
          </p:nvCxnSpPr>
          <p:spPr>
            <a:xfrm flipH="1" flipV="1">
              <a:off x="7020272" y="2134369"/>
              <a:ext cx="225550" cy="271078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flipV="1">
              <a:off x="6167034" y="2730055"/>
              <a:ext cx="70957" cy="5002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flipH="1" flipV="1">
              <a:off x="6223421" y="2730055"/>
              <a:ext cx="67245" cy="889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621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Bouncing motion</a:t>
            </a:r>
            <a:endParaRPr lang="en-US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653512" y="1713038"/>
            <a:ext cx="31395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tangent of the particle trajectory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egnaposto contenuto 2"/>
              <p:cNvSpPr txBox="1">
                <a:spLocks/>
              </p:cNvSpPr>
              <p:nvPr/>
            </p:nvSpPr>
            <p:spPr>
              <a:xfrm>
                <a:off x="25152" y="1344167"/>
                <a:ext cx="4546848" cy="3799333"/>
              </a:xfrm>
              <a:prstGeom prst="rect">
                <a:avLst/>
              </a:prstGeom>
            </p:spPr>
            <p:txBody>
              <a:bodyPr vert="horz" lIns="77925" tIns="38963" rIns="77925" bIns="38963" rtlCol="0">
                <a:normAutofit/>
              </a:bodyPr>
              <a:lstStyle>
                <a:lvl1pPr marL="292219" indent="-292219" algn="l" defTabSz="779252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3142" indent="-243516" algn="l" defTabSz="779252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74065" indent="-194813" algn="l" defTabSz="779252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63690" indent="-194813" algn="l" defTabSz="779252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53316" indent="-194813" algn="l" defTabSz="779252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42942" indent="-194813" algn="l" defTabSz="779252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532568" indent="-194813" algn="l" defTabSz="779252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922194" indent="-194813" algn="l" defTabSz="779252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311820" indent="-194813" algn="l" defTabSz="779252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/>
                  <a:t>Adiabatic invariant: µ = constant</a:t>
                </a:r>
              </a:p>
              <a:p>
                <a:pPr marL="0" lvl="1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1600" i="1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⟹ </m:t>
                      </m:r>
                      <m:r>
                        <a:rPr lang="it-IT" sz="1600" i="1">
                          <a:latin typeface="Cambria Math"/>
                          <a:ea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it-IT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600">
                          <a:latin typeface="Cambria Math"/>
                          <a:ea typeface="Cambria Math"/>
                        </a:rPr>
                        <m:t>constant</m:t>
                      </m:r>
                    </m:oMath>
                  </m:oMathPara>
                </a14:m>
                <a:endParaRPr lang="en-US" sz="1600" dirty="0" smtClean="0"/>
              </a:p>
              <a:p>
                <a:pPr marL="0" lvl="1" indent="0">
                  <a:buFont typeface="Arial" panose="020B0604020202020204" pitchFamily="34" charset="0"/>
                  <a:buNone/>
                </a:pPr>
                <a:endParaRPr lang="en-US" sz="1800" dirty="0" smtClean="0"/>
              </a:p>
              <a:p>
                <a:r>
                  <a:rPr lang="en-US" sz="1800" dirty="0" smtClean="0"/>
                  <a:t>Magnetic equator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1800" dirty="0" smtClean="0"/>
                  <a:t> = minimum</a:t>
                </a:r>
              </a:p>
              <a:p>
                <a:r>
                  <a:rPr lang="en-US" sz="1800" dirty="0"/>
                  <a:t>M</a:t>
                </a:r>
                <a:r>
                  <a:rPr lang="en-US" sz="1800" dirty="0" smtClean="0"/>
                  <a:t>irror point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𝛼</m:t>
                    </m:r>
                    <m:r>
                      <a:rPr lang="it-IT" sz="180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=90° (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  <m:r>
                      <a:rPr lang="it-IT" sz="1800" i="1" smtClean="0">
                        <a:latin typeface="Cambria Math"/>
                        <a:ea typeface="Cambria Math"/>
                      </a:rPr>
                      <m:t>=1</m:t>
                    </m:r>
                    <m:r>
                      <a:rPr lang="it-IT" sz="180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4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" y="1344167"/>
                <a:ext cx="4546848" cy="3799333"/>
              </a:xfrm>
              <a:prstGeom prst="rect">
                <a:avLst/>
              </a:prstGeom>
              <a:blipFill rotWithShape="1">
                <a:blip r:embed="rId3"/>
                <a:stretch>
                  <a:fillRect l="-1206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o 2"/>
          <p:cNvGrpSpPr/>
          <p:nvPr/>
        </p:nvGrpSpPr>
        <p:grpSpPr>
          <a:xfrm>
            <a:off x="4568924" y="2067694"/>
            <a:ext cx="4556346" cy="2334047"/>
            <a:chOff x="4568924" y="2067694"/>
            <a:chExt cx="4556346" cy="233404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68924" y="2213893"/>
              <a:ext cx="4556346" cy="2187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Connettore 2 13"/>
            <p:cNvCxnSpPr/>
            <p:nvPr/>
          </p:nvCxnSpPr>
          <p:spPr>
            <a:xfrm flipH="1" flipV="1">
              <a:off x="6012160" y="2571750"/>
              <a:ext cx="216024" cy="28803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>
              <a:off x="8961188" y="3305634"/>
              <a:ext cx="11683" cy="34623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>
              <a:off x="8820472" y="2859782"/>
              <a:ext cx="304798" cy="21602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 flipV="1">
              <a:off x="8388424" y="2355726"/>
              <a:ext cx="360040" cy="14401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flipV="1">
              <a:off x="7822604" y="2067694"/>
              <a:ext cx="205780" cy="28803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 flipH="1" flipV="1">
              <a:off x="6687760" y="2211710"/>
              <a:ext cx="58769" cy="36480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/>
            <p:cNvCxnSpPr/>
            <p:nvPr/>
          </p:nvCxnSpPr>
          <p:spPr>
            <a:xfrm flipV="1">
              <a:off x="7245822" y="2067694"/>
              <a:ext cx="62482" cy="33775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flipV="1">
              <a:off x="6167034" y="2730055"/>
              <a:ext cx="70957" cy="5002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flipH="1" flipV="1">
              <a:off x="6223421" y="2730055"/>
              <a:ext cx="67245" cy="889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28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Bouncing motion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5152" y="1344167"/>
                <a:ext cx="4546848" cy="3799333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 smtClean="0"/>
                  <a:t>Adiabatic invariant: µ = constant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it-IT" sz="1600" i="1"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⟹ </m:t>
                      </m:r>
                      <m:r>
                        <a:rPr lang="it-IT" sz="1600" i="1">
                          <a:latin typeface="Cambria Math"/>
                          <a:ea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latin typeface="Cambria Math"/>
                                      <a:ea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it-IT" sz="1600" i="1">
                              <a:latin typeface="Cambria Math"/>
                              <a:ea typeface="Cambria Math"/>
                            </a:rPr>
                            <m:t>𝐵</m:t>
                          </m:r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1600">
                          <a:latin typeface="Cambria Math"/>
                          <a:ea typeface="Cambria Math"/>
                        </a:rPr>
                        <m:t>constant</m:t>
                      </m:r>
                    </m:oMath>
                  </m:oMathPara>
                </a14:m>
                <a:endParaRPr lang="en-US" sz="1600" dirty="0" smtClean="0"/>
              </a:p>
              <a:p>
                <a:pPr marL="0" lvl="1" indent="0">
                  <a:buNone/>
                </a:pPr>
                <a:endParaRPr lang="en-US" sz="1800" dirty="0" smtClean="0"/>
              </a:p>
              <a:p>
                <a:r>
                  <a:rPr lang="en-US" sz="1800" dirty="0" smtClean="0"/>
                  <a:t>Magnetic equator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1800" dirty="0" smtClean="0"/>
                  <a:t> = minimum</a:t>
                </a:r>
              </a:p>
              <a:p>
                <a:r>
                  <a:rPr lang="en-US" sz="1800" dirty="0"/>
                  <a:t>M</a:t>
                </a:r>
                <a:r>
                  <a:rPr lang="en-US" sz="1800" dirty="0" smtClean="0"/>
                  <a:t>irror point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𝛼</m:t>
                    </m:r>
                    <m:r>
                      <a:rPr lang="it-IT" sz="1800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=90° (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func>
                    <m:r>
                      <a:rPr lang="it-IT" sz="1800" b="0" i="1" smtClean="0">
                        <a:latin typeface="Cambria Math"/>
                        <a:ea typeface="Cambria Math"/>
                      </a:rPr>
                      <m:t>=1</m:t>
                    </m:r>
                    <m:r>
                      <a:rPr lang="it-IT" sz="1800" b="0" i="1" smtClean="0"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1800" dirty="0" smtClean="0"/>
              </a:p>
              <a:p>
                <a:r>
                  <a:rPr lang="en-US" sz="1800" dirty="0" smtClean="0"/>
                  <a:t>If the mirror point altitude is lower than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r>
                  <a:rPr lang="en-US" sz="1800" dirty="0" smtClean="0"/>
                  <a:t>100 km,  the particle is no longer trapped by the magnetic field </a:t>
                </a:r>
                <a:r>
                  <a:rPr lang="en-US" sz="1800" dirty="0" smtClean="0">
                    <a:sym typeface="Wingdings" panose="05000000000000000000" pitchFamily="2" charset="2"/>
                  </a:rPr>
                  <a:t> atmospheric absorption  precipitation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" y="1344167"/>
                <a:ext cx="4546848" cy="3799333"/>
              </a:xfrm>
              <a:blipFill rotWithShape="1">
                <a:blip r:embed="rId2"/>
                <a:stretch>
                  <a:fillRect l="-1206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924" y="2211710"/>
            <a:ext cx="4556346" cy="218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57200" y="123478"/>
            <a:ext cx="8229600" cy="1083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Along the AGILE orbit:</a:t>
            </a:r>
          </a:p>
          <a:p>
            <a:pPr marL="0" indent="0">
              <a:buNone/>
            </a:pPr>
            <a:r>
              <a:rPr lang="en-US" sz="1800" dirty="0" smtClean="0"/>
              <a:t>pitch angles around 90°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stably trapped particles</a:t>
            </a:r>
          </a:p>
          <a:p>
            <a:pPr marL="0" indent="0">
              <a:buNone/>
            </a:pPr>
            <a:r>
              <a:rPr lang="en-US" sz="1800" dirty="0" smtClean="0">
                <a:sym typeface="Wingdings" panose="05000000000000000000" pitchFamily="2" charset="2"/>
              </a:rPr>
              <a:t>pitch angles around 0° and 180° (loss cone)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possible precipitation</a:t>
            </a:r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93608"/>
            <a:ext cx="4968552" cy="372641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015186" y="1491630"/>
            <a:ext cx="918000" cy="309634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411760" y="1491630"/>
            <a:ext cx="918000" cy="3096344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5607841" y="1491630"/>
            <a:ext cx="918000" cy="3096344"/>
          </a:xfrm>
          <a:prstGeom prst="rect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/>
          <p:cNvSpPr txBox="1">
            <a:spLocks/>
          </p:cNvSpPr>
          <p:nvPr/>
        </p:nvSpPr>
        <p:spPr>
          <a:xfrm>
            <a:off x="457200" y="28179"/>
            <a:ext cx="8229600" cy="157889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300" dirty="0" smtClean="0"/>
              <a:t>Pitch-angle distribution</a:t>
            </a:r>
          </a:p>
          <a:p>
            <a:pPr>
              <a:lnSpc>
                <a:spcPct val="120000"/>
              </a:lnSpc>
            </a:pPr>
            <a:r>
              <a:rPr lang="en-US" sz="3000" dirty="0" smtClean="0"/>
              <a:t>“S” events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Spinning </a:t>
            </a:r>
          </a:p>
          <a:p>
            <a:pPr>
              <a:lnSpc>
                <a:spcPct val="120000"/>
              </a:lnSpc>
            </a:pPr>
            <a:r>
              <a:rPr lang="en-US" sz="4100" dirty="0" smtClean="0">
                <a:solidFill>
                  <a:srgbClr val="FF0000"/>
                </a:solidFill>
              </a:rPr>
              <a:t>E &lt; 100 MeV </a:t>
            </a:r>
            <a:endParaRPr lang="en-US" sz="4100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" y="2139702"/>
            <a:ext cx="2880000" cy="216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39702"/>
            <a:ext cx="2880000" cy="216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16" y="2139702"/>
            <a:ext cx="2880000" cy="2160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31639" y="1779662"/>
            <a:ext cx="1770036" cy="3231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orbits: 15000-15098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822491" y="1779662"/>
            <a:ext cx="1770036" cy="3231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orbits: 20000-20099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935849" y="1779662"/>
            <a:ext cx="1770036" cy="3231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orbits: 20100-20199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/>
          <p:cNvSpPr txBox="1">
            <a:spLocks/>
          </p:cNvSpPr>
          <p:nvPr/>
        </p:nvSpPr>
        <p:spPr>
          <a:xfrm>
            <a:off x="457200" y="28179"/>
            <a:ext cx="8229600" cy="157889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300" dirty="0" smtClean="0"/>
              <a:t>Pitch-angle distribution</a:t>
            </a:r>
          </a:p>
          <a:p>
            <a:pPr>
              <a:lnSpc>
                <a:spcPct val="120000"/>
              </a:lnSpc>
            </a:pPr>
            <a:r>
              <a:rPr lang="en-US" sz="3000" dirty="0" smtClean="0"/>
              <a:t>“S” events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Spinning </a:t>
            </a:r>
          </a:p>
          <a:p>
            <a:pPr>
              <a:lnSpc>
                <a:spcPct val="120000"/>
              </a:lnSpc>
            </a:pPr>
            <a:r>
              <a:rPr lang="en-US" sz="4100" dirty="0" smtClean="0">
                <a:solidFill>
                  <a:srgbClr val="FF0000"/>
                </a:solidFill>
              </a:rPr>
              <a:t>E &lt; 100 MeV </a:t>
            </a:r>
            <a:endParaRPr lang="en-US" sz="4100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" y="2139702"/>
            <a:ext cx="2880000" cy="216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39702"/>
            <a:ext cx="2880000" cy="216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16" y="2139702"/>
            <a:ext cx="2880000" cy="21600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346657" y="2255143"/>
            <a:ext cx="540000" cy="18002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4437509" y="2255143"/>
            <a:ext cx="540000" cy="18002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7550867" y="2255143"/>
            <a:ext cx="540000" cy="18002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3303354" y="4515966"/>
            <a:ext cx="2808310" cy="46473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normAutofit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depletion around 90°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31639" y="1779662"/>
            <a:ext cx="1770036" cy="3231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orbits: 15000-15098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822491" y="1779662"/>
            <a:ext cx="1770036" cy="3231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orbits: 20000-20099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935849" y="1779662"/>
            <a:ext cx="1770036" cy="3231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orbits: 20100-20199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AGILE orbit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720627"/>
            <a:ext cx="8928992" cy="170710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Quasi-circular orbit with an average altitude of 500 km</a:t>
            </a:r>
          </a:p>
          <a:p>
            <a:r>
              <a:rPr lang="en-US" sz="2200" dirty="0" smtClean="0"/>
              <a:t>Small inclination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sym typeface="Wingdings" panose="05000000000000000000" pitchFamily="2" charset="2"/>
              </a:rPr>
              <a:t>i</a:t>
            </a:r>
            <a:r>
              <a:rPr lang="en-US" sz="2200" dirty="0" smtClean="0">
                <a:sym typeface="Wingdings" panose="05000000000000000000" pitchFamily="2" charset="2"/>
              </a:rPr>
              <a:t> = 2.7°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Low </a:t>
            </a:r>
            <a:r>
              <a:rPr lang="en-US" sz="2200" dirty="0">
                <a:sym typeface="Wingdings" panose="05000000000000000000" pitchFamily="2" charset="2"/>
              </a:rPr>
              <a:t>particle background </a:t>
            </a:r>
            <a:r>
              <a:rPr lang="en-US" sz="2200" dirty="0" smtClean="0">
                <a:sym typeface="Wingdings" panose="05000000000000000000" pitchFamily="2" charset="2"/>
              </a:rPr>
              <a:t> optimal configuration for γ-ray </a:t>
            </a:r>
            <a:r>
              <a:rPr lang="en-US" sz="2200" dirty="0">
                <a:sym typeface="Wingdings" panose="05000000000000000000" pitchFamily="2" charset="2"/>
              </a:rPr>
              <a:t>astronomy </a:t>
            </a:r>
            <a:endParaRPr lang="en-US" sz="2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442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/>
          <p:cNvSpPr txBox="1">
            <a:spLocks/>
          </p:cNvSpPr>
          <p:nvPr/>
        </p:nvSpPr>
        <p:spPr>
          <a:xfrm>
            <a:off x="457200" y="28179"/>
            <a:ext cx="8229600" cy="157889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300" dirty="0" smtClean="0"/>
              <a:t>Pitch-angle distribution</a:t>
            </a:r>
          </a:p>
          <a:p>
            <a:pPr>
              <a:lnSpc>
                <a:spcPct val="120000"/>
              </a:lnSpc>
            </a:pPr>
            <a:r>
              <a:rPr lang="en-US" sz="3000" dirty="0" smtClean="0"/>
              <a:t>“S” events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Spinning </a:t>
            </a:r>
          </a:p>
          <a:p>
            <a:pPr>
              <a:lnSpc>
                <a:spcPct val="120000"/>
              </a:lnSpc>
            </a:pPr>
            <a:r>
              <a:rPr lang="en-US" sz="4100" dirty="0" smtClean="0">
                <a:solidFill>
                  <a:srgbClr val="FF0000"/>
                </a:solidFill>
              </a:rPr>
              <a:t>E </a:t>
            </a:r>
            <a:r>
              <a:rPr lang="en-US" sz="4100" dirty="0">
                <a:solidFill>
                  <a:srgbClr val="FF0000"/>
                </a:solidFill>
              </a:rPr>
              <a:t>&gt;</a:t>
            </a:r>
            <a:r>
              <a:rPr lang="en-US" sz="4100" dirty="0" smtClean="0">
                <a:solidFill>
                  <a:srgbClr val="FF0000"/>
                </a:solidFill>
              </a:rPr>
              <a:t> 1 </a:t>
            </a:r>
            <a:r>
              <a:rPr lang="en-US" sz="4100" dirty="0">
                <a:solidFill>
                  <a:srgbClr val="FF0000"/>
                </a:solidFill>
              </a:rPr>
              <a:t>G</a:t>
            </a:r>
            <a:r>
              <a:rPr lang="en-US" sz="4100" dirty="0" smtClean="0">
                <a:solidFill>
                  <a:srgbClr val="FF0000"/>
                </a:solidFill>
              </a:rPr>
              <a:t>eV </a:t>
            </a:r>
            <a:endParaRPr lang="en-US" sz="4100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" y="2139702"/>
            <a:ext cx="2880000" cy="216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39702"/>
            <a:ext cx="2880000" cy="216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16" y="2139702"/>
            <a:ext cx="2880000" cy="21600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31639" y="1779662"/>
            <a:ext cx="1770036" cy="3231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orbits: 15000-15098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822491" y="1779662"/>
            <a:ext cx="1770036" cy="3231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orbits: 20000-20099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935849" y="1779662"/>
            <a:ext cx="1770036" cy="3231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orbits: 20100-20199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5"/>
          <p:cNvSpPr txBox="1">
            <a:spLocks/>
          </p:cNvSpPr>
          <p:nvPr/>
        </p:nvSpPr>
        <p:spPr>
          <a:xfrm>
            <a:off x="457200" y="28179"/>
            <a:ext cx="8229600" cy="1578891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779252" rtl="0" eaLnBrk="1" latinLnBrk="0" hangingPunct="1"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300" dirty="0" smtClean="0"/>
              <a:t>Pitch-angle distribution</a:t>
            </a:r>
          </a:p>
          <a:p>
            <a:pPr>
              <a:lnSpc>
                <a:spcPct val="120000"/>
              </a:lnSpc>
            </a:pPr>
            <a:r>
              <a:rPr lang="en-US" sz="3000" dirty="0" smtClean="0"/>
              <a:t>“S” events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Spinning </a:t>
            </a:r>
          </a:p>
          <a:p>
            <a:pPr>
              <a:lnSpc>
                <a:spcPct val="120000"/>
              </a:lnSpc>
            </a:pPr>
            <a:r>
              <a:rPr lang="en-US" sz="4100" dirty="0" smtClean="0">
                <a:solidFill>
                  <a:srgbClr val="FF0000"/>
                </a:solidFill>
              </a:rPr>
              <a:t>E </a:t>
            </a:r>
            <a:r>
              <a:rPr lang="en-US" sz="4100" dirty="0">
                <a:solidFill>
                  <a:srgbClr val="FF0000"/>
                </a:solidFill>
              </a:rPr>
              <a:t>&gt;</a:t>
            </a:r>
            <a:r>
              <a:rPr lang="en-US" sz="4100" dirty="0" smtClean="0">
                <a:solidFill>
                  <a:srgbClr val="FF0000"/>
                </a:solidFill>
              </a:rPr>
              <a:t> 1 </a:t>
            </a:r>
            <a:r>
              <a:rPr lang="en-US" sz="4100" dirty="0">
                <a:solidFill>
                  <a:srgbClr val="FF0000"/>
                </a:solidFill>
              </a:rPr>
              <a:t>G</a:t>
            </a:r>
            <a:r>
              <a:rPr lang="en-US" sz="4100" dirty="0" smtClean="0">
                <a:solidFill>
                  <a:srgbClr val="FF0000"/>
                </a:solidFill>
              </a:rPr>
              <a:t>eV </a:t>
            </a:r>
            <a:endParaRPr lang="en-US" sz="4100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" y="2139702"/>
            <a:ext cx="2880000" cy="216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39702"/>
            <a:ext cx="2880000" cy="2160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16" y="2139702"/>
            <a:ext cx="2880000" cy="21600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346657" y="2255143"/>
            <a:ext cx="540000" cy="18002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4437509" y="2255143"/>
            <a:ext cx="540000" cy="18002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7550867" y="2255143"/>
            <a:ext cx="540000" cy="18002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3685649" y="4515966"/>
            <a:ext cx="1772702" cy="464734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normAutofit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peak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en-US" sz="2400" dirty="0" smtClean="0">
                <a:sym typeface="Wingdings" panose="05000000000000000000" pitchFamily="2" charset="2"/>
              </a:rPr>
              <a:t>90°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31639" y="1779662"/>
            <a:ext cx="1770036" cy="3231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orbits: 15000-15098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822491" y="1779662"/>
            <a:ext cx="1770036" cy="3231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orbits: 20000-20099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935849" y="1779662"/>
            <a:ext cx="1770036" cy="3231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orbits: 20100-20199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AGILE as a particle detector:</a:t>
            </a:r>
            <a:br>
              <a:rPr lang="en-US" dirty="0" smtClean="0"/>
            </a:br>
            <a:r>
              <a:rPr lang="en-US" dirty="0" smtClean="0"/>
              <a:t>experimental evidences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61914"/>
            <a:ext cx="9143999" cy="1685900"/>
          </a:xfrm>
        </p:spPr>
        <p:txBody>
          <a:bodyPr>
            <a:noAutofit/>
          </a:bodyPr>
          <a:lstStyle/>
          <a:p>
            <a:pPr marL="48703" indent="0">
              <a:buNone/>
            </a:pPr>
            <a:r>
              <a:rPr lang="en-US" sz="2800" dirty="0" smtClean="0"/>
              <a:t>Pitch-angle distributions as detected by AGILE:</a:t>
            </a:r>
          </a:p>
          <a:p>
            <a:pPr marL="391603" indent="-342900"/>
            <a:r>
              <a:rPr lang="en-US" sz="2800" dirty="0" smtClean="0">
                <a:sym typeface="Wingdings" panose="05000000000000000000" pitchFamily="2" charset="2"/>
              </a:rPr>
              <a:t>&gt; 1 GeV: peak 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en-US" sz="2800" dirty="0" smtClean="0">
                <a:sym typeface="Wingdings" panose="05000000000000000000" pitchFamily="2" charset="2"/>
              </a:rPr>
              <a:t>90° 		stably trapped particles</a:t>
            </a:r>
            <a:endParaRPr lang="en-US" sz="2800" dirty="0"/>
          </a:p>
          <a:p>
            <a:pPr marL="391603" indent="-342900"/>
            <a:r>
              <a:rPr lang="en-US" sz="2800" dirty="0" smtClean="0"/>
              <a:t>&lt; 100 MeV: “dumbbell”	</a:t>
            </a:r>
            <a:r>
              <a:rPr lang="en-US" sz="2800" dirty="0" smtClean="0">
                <a:sym typeface="Wingdings" panose="05000000000000000000" pitchFamily="2" charset="2"/>
              </a:rPr>
              <a:t>	precipitation</a:t>
            </a:r>
          </a:p>
        </p:txBody>
      </p:sp>
    </p:spTree>
    <p:extLst>
      <p:ext uri="{BB962C8B-B14F-4D97-AF65-F5344CB8AC3E}">
        <p14:creationId xmlns:p14="http://schemas.microsoft.com/office/powerpoint/2010/main" val="83280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AGILE as a particle detector:</a:t>
            </a:r>
            <a:br>
              <a:rPr lang="en-US" dirty="0" smtClean="0"/>
            </a:br>
            <a:r>
              <a:rPr lang="en-US" dirty="0" smtClean="0"/>
              <a:t>experimental evidences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461914"/>
            <a:ext cx="9143999" cy="1685900"/>
          </a:xfrm>
        </p:spPr>
        <p:txBody>
          <a:bodyPr>
            <a:noAutofit/>
          </a:bodyPr>
          <a:lstStyle/>
          <a:p>
            <a:pPr marL="48703" indent="0">
              <a:buNone/>
            </a:pPr>
            <a:r>
              <a:rPr lang="en-US" sz="2800" dirty="0" smtClean="0"/>
              <a:t>Pitch-angle distributions as detected by AGILE:</a:t>
            </a:r>
          </a:p>
          <a:p>
            <a:pPr marL="391603" indent="-342900"/>
            <a:r>
              <a:rPr lang="en-US" sz="2800" dirty="0" smtClean="0">
                <a:sym typeface="Wingdings" panose="05000000000000000000" pitchFamily="2" charset="2"/>
              </a:rPr>
              <a:t>&gt; 1 GeV: peak at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en-US" sz="2800" dirty="0" smtClean="0">
                <a:sym typeface="Wingdings" panose="05000000000000000000" pitchFamily="2" charset="2"/>
              </a:rPr>
              <a:t>90° 		stably trapped particles</a:t>
            </a:r>
            <a:endParaRPr lang="en-US" sz="2800" dirty="0"/>
          </a:p>
          <a:p>
            <a:pPr marL="391603" indent="-342900"/>
            <a:r>
              <a:rPr lang="en-US" sz="2800" dirty="0" smtClean="0"/>
              <a:t>&lt; 100 MeV: “dumbbell”	</a:t>
            </a:r>
            <a:r>
              <a:rPr lang="en-US" sz="2800" dirty="0" smtClean="0">
                <a:sym typeface="Wingdings" panose="05000000000000000000" pitchFamily="2" charset="2"/>
              </a:rPr>
              <a:t>	precipitation</a:t>
            </a:r>
          </a:p>
        </p:txBody>
      </p:sp>
      <p:sp>
        <p:nvSpPr>
          <p:cNvPr id="4" name="Ovale 3"/>
          <p:cNvSpPr/>
          <p:nvPr/>
        </p:nvSpPr>
        <p:spPr>
          <a:xfrm>
            <a:off x="4562475" y="2484884"/>
            <a:ext cx="2160240" cy="6057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Connettore 2 5"/>
          <p:cNvCxnSpPr>
            <a:stCxn id="4" idx="4"/>
            <a:endCxn id="7" idx="0"/>
          </p:cNvCxnSpPr>
          <p:nvPr/>
        </p:nvCxnSpPr>
        <p:spPr>
          <a:xfrm flipH="1">
            <a:off x="5112060" y="3090664"/>
            <a:ext cx="530535" cy="8492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187624" y="393990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the physical mechanism responsible for that?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Wave-particle interaction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ULF </a:t>
            </a:r>
            <a:r>
              <a:rPr lang="en-US" sz="2800" dirty="0" smtClean="0"/>
              <a:t>(sub-kHz</a:t>
            </a:r>
            <a:r>
              <a:rPr lang="en-US" sz="2800" dirty="0"/>
              <a:t>) waves </a:t>
            </a:r>
            <a:r>
              <a:rPr lang="en-US" sz="2800" dirty="0" smtClean="0"/>
              <a:t>propagate </a:t>
            </a:r>
            <a:r>
              <a:rPr lang="en-US" sz="2800" dirty="0"/>
              <a:t>as </a:t>
            </a:r>
            <a:r>
              <a:rPr lang="en-US" sz="2800" dirty="0" err="1"/>
              <a:t>Alfvén</a:t>
            </a:r>
            <a:r>
              <a:rPr lang="en-US" sz="2800" dirty="0"/>
              <a:t> waves along the magnetic </a:t>
            </a:r>
            <a:r>
              <a:rPr lang="en-US" sz="2800" dirty="0" smtClean="0"/>
              <a:t>field lines</a:t>
            </a:r>
          </a:p>
          <a:p>
            <a:r>
              <a:rPr lang="en-US" sz="2800" dirty="0"/>
              <a:t>Bounce resonance with trapped particles in the magnetosphere</a:t>
            </a:r>
          </a:p>
          <a:p>
            <a:r>
              <a:rPr lang="en-US" sz="2800" dirty="0"/>
              <a:t>Pitch angle </a:t>
            </a:r>
            <a:r>
              <a:rPr lang="en-US" sz="2800" dirty="0" smtClean="0"/>
              <a:t>diffusion</a:t>
            </a:r>
          </a:p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	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>
                <a:sym typeface="Wingdings" panose="05000000000000000000" pitchFamily="2" charset="2"/>
              </a:rPr>
              <a:t>lowering of the </a:t>
            </a:r>
            <a:r>
              <a:rPr lang="en-US" sz="2800" dirty="0" smtClean="0">
                <a:sym typeface="Wingdings" panose="05000000000000000000" pitchFamily="2" charset="2"/>
              </a:rPr>
              <a:t>bouncing-motion </a:t>
            </a:r>
            <a:r>
              <a:rPr lang="en-US" sz="2800" dirty="0">
                <a:sym typeface="Wingdings" panose="05000000000000000000" pitchFamily="2" charset="2"/>
              </a:rPr>
              <a:t>mirror </a:t>
            </a:r>
            <a:r>
              <a:rPr lang="en-US" sz="2800" dirty="0" smtClean="0">
                <a:sym typeface="Wingdings" panose="05000000000000000000" pitchFamily="2" charset="2"/>
              </a:rPr>
              <a:t>points 	 particle precipitation</a:t>
            </a:r>
            <a:endParaRPr lang="en-US" sz="2800" dirty="0">
              <a:sym typeface="Wingdings" panose="05000000000000000000" pitchFamily="2" charset="2"/>
            </a:endParaRP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Wave-particle interaction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7478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“dumbbell” pitch-angle distribution of charged particles observed by AGILE in the low-energy band (&lt; 100 MeV) </a:t>
            </a:r>
          </a:p>
          <a:p>
            <a:pPr marL="340923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hint of resonant interaction with plasma waves?</a:t>
            </a:r>
          </a:p>
          <a:p>
            <a:endParaRPr lang="en-US" sz="2400" dirty="0" smtClean="0"/>
          </a:p>
          <a:p>
            <a:r>
              <a:rPr lang="en-US" sz="2400" dirty="0" smtClean="0"/>
              <a:t>origin of these ULF plasma waves?</a:t>
            </a:r>
          </a:p>
          <a:p>
            <a:pPr lvl="1"/>
            <a:r>
              <a:rPr lang="en-US" dirty="0" smtClean="0"/>
              <a:t>equatorial noise? (persistent ultra-low frequency emission)</a:t>
            </a:r>
          </a:p>
          <a:p>
            <a:pPr marL="389626" lvl="1" indent="0">
              <a:buNone/>
            </a:pPr>
            <a:r>
              <a:rPr lang="en-US" sz="1800" dirty="0" smtClean="0"/>
              <a:t>[e.g., </a:t>
            </a:r>
            <a:r>
              <a:rPr lang="en-US" sz="1800" dirty="0" err="1" smtClean="0"/>
              <a:t>Balikhin</a:t>
            </a:r>
            <a:r>
              <a:rPr lang="en-US" sz="1800" dirty="0" smtClean="0"/>
              <a:t> et al., 2015, </a:t>
            </a:r>
            <a:r>
              <a:rPr lang="fr-FR" sz="1800" dirty="0" smtClean="0"/>
              <a:t>Nature Communications  6</a:t>
            </a:r>
            <a:r>
              <a:rPr lang="fr-FR" sz="1800" dirty="0"/>
              <a:t>, </a:t>
            </a:r>
            <a:r>
              <a:rPr lang="fr-FR" sz="1800" dirty="0" smtClean="0"/>
              <a:t>7703</a:t>
            </a:r>
            <a:r>
              <a:rPr lang="en-US" sz="1800" dirty="0"/>
              <a:t>]</a:t>
            </a:r>
            <a:endParaRPr lang="en-US" sz="1800" dirty="0" smtClean="0"/>
          </a:p>
          <a:p>
            <a:pPr lvl="1"/>
            <a:r>
              <a:rPr lang="en-US" dirty="0" smtClean="0"/>
              <a:t>lithosphere? (EM emission from seismic events)</a:t>
            </a:r>
          </a:p>
          <a:p>
            <a:pPr marL="389626" lvl="1" indent="0">
              <a:buNone/>
            </a:pPr>
            <a:r>
              <a:rPr lang="en-US" sz="1800" dirty="0" smtClean="0"/>
              <a:t>[e.g., </a:t>
            </a:r>
            <a:r>
              <a:rPr lang="en-US" sz="1800" dirty="0" err="1" smtClean="0"/>
              <a:t>Athanasiou</a:t>
            </a:r>
            <a:r>
              <a:rPr lang="en-US" sz="1800" dirty="0" smtClean="0"/>
              <a:t> </a:t>
            </a:r>
            <a:r>
              <a:rPr lang="en-US" sz="1800" dirty="0"/>
              <a:t>et al., 2011, Nat. Hazards Earth Syst. Sci., 11, </a:t>
            </a:r>
            <a:r>
              <a:rPr lang="en-US" sz="1800" dirty="0" smtClean="0"/>
              <a:t>1091</a:t>
            </a:r>
            <a:r>
              <a:rPr lang="en-US" sz="1800" dirty="0">
                <a:solidFill>
                  <a:prstClr val="black"/>
                </a:solidFill>
              </a:rPr>
              <a:t>]</a:t>
            </a:r>
            <a:endParaRPr lang="en-US" sz="1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008" y="1200150"/>
            <a:ext cx="8964488" cy="37478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Innovative event </a:t>
            </a:r>
            <a:r>
              <a:rPr lang="en-US" sz="2400" dirty="0"/>
              <a:t>selection and reconstruction </a:t>
            </a:r>
            <a:r>
              <a:rPr lang="en-US" sz="2400" dirty="0" smtClean="0"/>
              <a:t>strategy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large-acceptance particle detector </a:t>
            </a:r>
          </a:p>
          <a:p>
            <a:pPr marL="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50 cm</a:t>
            </a:r>
            <a:r>
              <a:rPr lang="en-US" sz="18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FF0000"/>
                </a:solidFill>
                <a:sym typeface="Wingdings" panose="05000000000000000000" pitchFamily="2" charset="2"/>
              </a:rPr>
              <a:t>sr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(“P” events,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current configuration)</a:t>
            </a:r>
            <a:r>
              <a:rPr lang="en-US" sz="18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sz="2400" dirty="0" smtClean="0"/>
              <a:t>Spinning-mode observations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continuous monitoring of the complete pitch-angle range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[particle precipitation, E &lt; 100 MeV]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AGILE as a particle detector:</a:t>
            </a:r>
            <a:br>
              <a:rPr lang="en-US" dirty="0" smtClean="0"/>
            </a:br>
            <a:r>
              <a:rPr lang="en-US" dirty="0"/>
              <a:t>r</a:t>
            </a:r>
            <a:r>
              <a:rPr lang="en-US" dirty="0" smtClean="0"/>
              <a:t>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008" y="1200150"/>
            <a:ext cx="8964488" cy="37478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Innovative event </a:t>
            </a:r>
            <a:r>
              <a:rPr lang="en-US" sz="2400" dirty="0"/>
              <a:t>selection and reconstruction </a:t>
            </a:r>
            <a:r>
              <a:rPr lang="en-US" sz="2400" dirty="0" smtClean="0"/>
              <a:t>strategy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large-acceptance particle detector </a:t>
            </a:r>
          </a:p>
          <a:p>
            <a:pPr marL="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50 cm</a:t>
            </a:r>
            <a:r>
              <a:rPr lang="en-US" sz="18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FF0000"/>
                </a:solidFill>
                <a:sym typeface="Wingdings" panose="05000000000000000000" pitchFamily="2" charset="2"/>
              </a:rPr>
              <a:t>sr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(“P” events,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current configuration)</a:t>
            </a:r>
            <a:r>
              <a:rPr lang="en-US" sz="18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sz="2400" dirty="0" smtClean="0"/>
              <a:t>Spinning-mode observations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continuous monitoring of the complete pitch-angle range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[particle precipitation, E &lt; 100 MeV]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Optimal configuration to monitor trapped particles in the Earth magnetosphere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AGILE as a particle detector:</a:t>
            </a:r>
            <a:br>
              <a:rPr lang="en-US" dirty="0" smtClean="0"/>
            </a:br>
            <a:r>
              <a:rPr lang="en-US" dirty="0"/>
              <a:t>r</a:t>
            </a:r>
            <a:r>
              <a:rPr lang="en-US" dirty="0" smtClean="0"/>
              <a:t>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008" y="1200150"/>
            <a:ext cx="8964488" cy="37478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Innovative event </a:t>
            </a:r>
            <a:r>
              <a:rPr lang="en-US" sz="2400" dirty="0"/>
              <a:t>selection and reconstruction </a:t>
            </a:r>
            <a:r>
              <a:rPr lang="en-US" sz="2400" dirty="0" smtClean="0"/>
              <a:t>strategy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large-acceptance particle detector </a:t>
            </a:r>
          </a:p>
          <a:p>
            <a:pPr marL="0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	</a:t>
            </a:r>
            <a:r>
              <a:rPr lang="en-US" sz="1800" dirty="0" smtClean="0">
                <a:solidFill>
                  <a:srgbClr val="FF0000"/>
                </a:solidFill>
              </a:rPr>
              <a:t>[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~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50 cm</a:t>
            </a:r>
            <a:r>
              <a:rPr lang="en-US" sz="18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rgbClr val="FF0000"/>
                </a:solidFill>
                <a:sym typeface="Wingdings" panose="05000000000000000000" pitchFamily="2" charset="2"/>
              </a:rPr>
              <a:t>sr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(“P” events, 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current configuration)</a:t>
            </a:r>
            <a:r>
              <a:rPr lang="en-US" sz="18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sz="2400" dirty="0" smtClean="0"/>
              <a:t>Spinning-mode observations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continuous monitoring of the complete pitch-angle range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[particle precipitation, E &lt; 100 MeV]</a:t>
            </a:r>
          </a:p>
          <a:p>
            <a:pPr marL="0" lvl="0" indent="0">
              <a:buNone/>
            </a:pPr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Optimal configuration to monitor trapped particles in the Earth magnetosphere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13032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AGILE as a particle detector:</a:t>
            </a:r>
            <a:br>
              <a:rPr lang="en-US" dirty="0" smtClean="0"/>
            </a:br>
            <a:r>
              <a:rPr lang="en-US" dirty="0"/>
              <a:t>r</a:t>
            </a:r>
            <a:r>
              <a:rPr lang="en-US" dirty="0" smtClean="0"/>
              <a:t>emarks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1112540"/>
            <a:ext cx="9144000" cy="2800767"/>
          </a:xfrm>
          <a:prstGeom prst="rect">
            <a:avLst/>
          </a:prstGeom>
          <a:solidFill>
            <a:srgbClr val="00B050">
              <a:alpha val="9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Thanks</a:t>
            </a:r>
          </a:p>
          <a:p>
            <a:pPr algn="ctr"/>
            <a:r>
              <a:rPr lang="en-US" sz="8800" dirty="0" smtClean="0"/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3866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6375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AGILE orbit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720627"/>
            <a:ext cx="8928992" cy="170710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Quasi-circular orbit with an average altitude of 500 km</a:t>
            </a:r>
          </a:p>
          <a:p>
            <a:r>
              <a:rPr lang="en-US" sz="2200" dirty="0" smtClean="0"/>
              <a:t>Small inclination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dirty="0" err="1" smtClean="0">
                <a:sym typeface="Wingdings" panose="05000000000000000000" pitchFamily="2" charset="2"/>
              </a:rPr>
              <a:t>i</a:t>
            </a:r>
            <a:r>
              <a:rPr lang="en-US" sz="2200" dirty="0" smtClean="0">
                <a:sym typeface="Wingdings" panose="05000000000000000000" pitchFamily="2" charset="2"/>
              </a:rPr>
              <a:t> = 2.7°</a:t>
            </a:r>
          </a:p>
          <a:p>
            <a:r>
              <a:rPr lang="en-US" sz="2200" dirty="0" smtClean="0">
                <a:sym typeface="Wingdings" panose="05000000000000000000" pitchFamily="2" charset="2"/>
              </a:rPr>
              <a:t>Low </a:t>
            </a:r>
            <a:r>
              <a:rPr lang="en-US" sz="2200" dirty="0">
                <a:sym typeface="Wingdings" panose="05000000000000000000" pitchFamily="2" charset="2"/>
              </a:rPr>
              <a:t>particle background </a:t>
            </a:r>
            <a:r>
              <a:rPr lang="en-US" sz="2200" dirty="0" smtClean="0">
                <a:sym typeface="Wingdings" panose="05000000000000000000" pitchFamily="2" charset="2"/>
              </a:rPr>
              <a:t> optimal configuration for γ-ray </a:t>
            </a:r>
            <a:r>
              <a:rPr lang="en-US" sz="2200" dirty="0">
                <a:sym typeface="Wingdings" panose="05000000000000000000" pitchFamily="2" charset="2"/>
              </a:rPr>
              <a:t>astronomy </a:t>
            </a:r>
            <a:endParaRPr lang="en-US" sz="2200" dirty="0" smtClean="0">
              <a:sym typeface="Wingdings" panose="05000000000000000000" pitchFamily="2" charset="2"/>
            </a:endParaRPr>
          </a:p>
          <a:p>
            <a:r>
              <a:rPr lang="en-US" sz="2200" dirty="0" smtClean="0">
                <a:sym typeface="Wingdings" panose="05000000000000000000" pitchFamily="2" charset="2"/>
              </a:rPr>
              <a:t>Inner </a:t>
            </a:r>
            <a:r>
              <a:rPr lang="en-US" sz="2200" dirty="0">
                <a:sym typeface="Wingdings" panose="05000000000000000000" pitchFamily="2" charset="2"/>
              </a:rPr>
              <a:t>Earth magnetosphere (1.0 ≤ L ≤ 1.2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  <a:endParaRPr lang="en-US" sz="2200" dirty="0">
              <a:sym typeface="Wingdings" panose="05000000000000000000" pitchFamily="2" charset="2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107504" y="2495468"/>
            <a:ext cx="4805390" cy="2009568"/>
            <a:chOff x="1828283" y="2859782"/>
            <a:chExt cx="5309627" cy="213360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283" y="2859782"/>
              <a:ext cx="5309627" cy="2133604"/>
            </a:xfrm>
            <a:prstGeom prst="rect">
              <a:avLst/>
            </a:prstGeom>
          </p:spPr>
        </p:pic>
        <p:sp>
          <p:nvSpPr>
            <p:cNvPr id="6" name="Arco a tutto sesto 5"/>
            <p:cNvSpPr/>
            <p:nvPr/>
          </p:nvSpPr>
          <p:spPr>
            <a:xfrm rot="5400000">
              <a:off x="4615831" y="3657318"/>
              <a:ext cx="442871" cy="540060"/>
            </a:xfrm>
            <a:prstGeom prst="blockArc">
              <a:avLst>
                <a:gd name="adj1" fmla="val 12560946"/>
                <a:gd name="adj2" fmla="val 19653976"/>
                <a:gd name="adj3" fmla="val 10041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co a tutto sesto 6"/>
            <p:cNvSpPr/>
            <p:nvPr/>
          </p:nvSpPr>
          <p:spPr>
            <a:xfrm rot="16200000">
              <a:off x="3864511" y="3664460"/>
              <a:ext cx="442870" cy="540060"/>
            </a:xfrm>
            <a:prstGeom prst="blockArc">
              <a:avLst>
                <a:gd name="adj1" fmla="val 12560946"/>
                <a:gd name="adj2" fmla="val 19653976"/>
                <a:gd name="adj3" fmla="val 10041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Arco a tutto sesto 8"/>
            <p:cNvSpPr/>
            <p:nvPr/>
          </p:nvSpPr>
          <p:spPr>
            <a:xfrm rot="16200000">
              <a:off x="4060245" y="3713725"/>
              <a:ext cx="442870" cy="441531"/>
            </a:xfrm>
            <a:prstGeom prst="blockArc">
              <a:avLst>
                <a:gd name="adj1" fmla="val 12777372"/>
                <a:gd name="adj2" fmla="val 19718972"/>
                <a:gd name="adj3" fmla="val 7772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Arco a tutto sesto 9"/>
            <p:cNvSpPr/>
            <p:nvPr/>
          </p:nvSpPr>
          <p:spPr>
            <a:xfrm rot="5400000">
              <a:off x="4421051" y="3708113"/>
              <a:ext cx="442871" cy="468053"/>
            </a:xfrm>
            <a:prstGeom prst="blockArc">
              <a:avLst>
                <a:gd name="adj1" fmla="val 12352397"/>
                <a:gd name="adj2" fmla="val 19152280"/>
                <a:gd name="adj3" fmla="val 7484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Arco a tutto sesto 11"/>
            <p:cNvSpPr/>
            <p:nvPr/>
          </p:nvSpPr>
          <p:spPr>
            <a:xfrm rot="16200000">
              <a:off x="4234108" y="3790476"/>
              <a:ext cx="442870" cy="288029"/>
            </a:xfrm>
            <a:prstGeom prst="blockArc">
              <a:avLst>
                <a:gd name="adj1" fmla="val 12328976"/>
                <a:gd name="adj2" fmla="val 20364428"/>
                <a:gd name="adj3" fmla="val 9910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co a tutto sesto 12"/>
            <p:cNvSpPr/>
            <p:nvPr/>
          </p:nvSpPr>
          <p:spPr>
            <a:xfrm rot="5400000">
              <a:off x="4279938" y="3784932"/>
              <a:ext cx="442871" cy="295364"/>
            </a:xfrm>
            <a:prstGeom prst="blockArc">
              <a:avLst>
                <a:gd name="adj1" fmla="val 12093311"/>
                <a:gd name="adj2" fmla="val 20179698"/>
                <a:gd name="adj3" fmla="val 9235"/>
              </a:avLst>
            </a:prstGeom>
            <a:solidFill>
              <a:srgbClr val="FF0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t="7551" r="3169" b="10336"/>
          <a:stretch/>
        </p:blipFill>
        <p:spPr>
          <a:xfrm>
            <a:off x="4984998" y="2452276"/>
            <a:ext cx="4147258" cy="208823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7504" y="4736982"/>
            <a:ext cx="9024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L-shell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 smtClean="0">
                <a:sym typeface="Wingdings" panose="05000000000000000000" pitchFamily="2" charset="2"/>
              </a:rPr>
              <a:t>set of magnetic field lines (shell) </a:t>
            </a:r>
            <a:r>
              <a:rPr lang="en-US" sz="1600" dirty="0">
                <a:sym typeface="Wingdings" panose="05000000000000000000" pitchFamily="2" charset="2"/>
              </a:rPr>
              <a:t>crossing the magnetic equator at L Earth </a:t>
            </a:r>
            <a:r>
              <a:rPr lang="en-US" sz="1600" dirty="0" smtClean="0">
                <a:sym typeface="Wingdings" panose="05000000000000000000" pitchFamily="2" charset="2"/>
              </a:rPr>
              <a:t>radii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McIIlwain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, 1961)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99"/>
            <a:ext cx="8229600" cy="7010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Geomagnetic characteristics of the AGILE orbit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935905"/>
            <a:ext cx="7056784" cy="41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62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AGILE L-shell exposure-time map</a:t>
            </a:r>
            <a:br>
              <a:rPr lang="en-US" dirty="0" smtClean="0"/>
            </a:b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April 14 – May 5 2015 (orbits: 41220-41520)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18148"/>
            <a:ext cx="4680520" cy="290978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11960" y="4313329"/>
            <a:ext cx="1760116" cy="738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(s) during which the AGILE satellite was in a given L-shell</a:t>
            </a:r>
            <a:endParaRPr lang="en-US" sz="1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7614"/>
            <a:ext cx="3951029" cy="29632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67544" y="987574"/>
            <a:ext cx="396044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DAILY EVOLUTION OF THE L-SHELL EXPOSURE TIME</a:t>
            </a:r>
            <a:endParaRPr lang="en-US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868144" y="987574"/>
            <a:ext cx="266429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OVERALL L-SHELL EXPOSURE TIME</a:t>
            </a:r>
            <a:endParaRPr lang="en-US" sz="1400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4572000" y="2773041"/>
            <a:ext cx="360040" cy="1540288"/>
          </a:xfrm>
          <a:prstGeom prst="straightConnector1">
            <a:avLst/>
          </a:prstGeom>
          <a:ln w="38100">
            <a:solidFill>
              <a:srgbClr val="FF0000">
                <a:alpha val="4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endCxn id="9" idx="0"/>
          </p:cNvCxnSpPr>
          <p:nvPr/>
        </p:nvCxnSpPr>
        <p:spPr>
          <a:xfrm flipH="1">
            <a:off x="5092018" y="2934427"/>
            <a:ext cx="102669" cy="1378902"/>
          </a:xfrm>
          <a:prstGeom prst="straightConnector1">
            <a:avLst/>
          </a:prstGeom>
          <a:ln w="38100">
            <a:solidFill>
              <a:srgbClr val="FF0000">
                <a:alpha val="4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8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6279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AGILE L-shell exposure-time map</a:t>
            </a:r>
            <a:br>
              <a:rPr lang="en-US" dirty="0" smtClean="0"/>
            </a:b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April 14 – May 5 2015 (orbits: 41220-41520)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18148"/>
            <a:ext cx="4680520" cy="290978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11960" y="4313329"/>
            <a:ext cx="1760116" cy="7386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(s) during which the AGILE satellite was in a given L-shell</a:t>
            </a:r>
            <a:endParaRPr lang="en-US" sz="1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7614"/>
            <a:ext cx="3951029" cy="296327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CasellaDiTesto 7"/>
          <p:cNvSpPr txBox="1"/>
          <p:nvPr/>
        </p:nvSpPr>
        <p:spPr>
          <a:xfrm>
            <a:off x="467544" y="987574"/>
            <a:ext cx="396044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DAILY EVOLUTION OF THE L-SHELL EXPOSURE TIME</a:t>
            </a:r>
            <a:endParaRPr lang="en-US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868144" y="987574"/>
            <a:ext cx="2664296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OVERALL L-SHELL EXPOSURE TIME</a:t>
            </a:r>
            <a:endParaRPr lang="en-US" sz="1400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4572000" y="2773041"/>
            <a:ext cx="360040" cy="1540288"/>
          </a:xfrm>
          <a:prstGeom prst="straightConnector1">
            <a:avLst/>
          </a:prstGeom>
          <a:ln w="38100">
            <a:solidFill>
              <a:srgbClr val="FF0000">
                <a:alpha val="4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endCxn id="9" idx="0"/>
          </p:cNvCxnSpPr>
          <p:nvPr/>
        </p:nvCxnSpPr>
        <p:spPr>
          <a:xfrm flipH="1">
            <a:off x="5092018" y="2934427"/>
            <a:ext cx="102669" cy="1378902"/>
          </a:xfrm>
          <a:prstGeom prst="straightConnector1">
            <a:avLst/>
          </a:prstGeom>
          <a:ln w="38100">
            <a:solidFill>
              <a:srgbClr val="FF0000">
                <a:alpha val="4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/>
          <p:cNvSpPr/>
          <p:nvPr/>
        </p:nvSpPr>
        <p:spPr>
          <a:xfrm>
            <a:off x="6053709" y="1491630"/>
            <a:ext cx="342000" cy="252028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6444208" y="1903933"/>
            <a:ext cx="2016224" cy="276999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best coverage: 1.04 ≤ L ≤ 1.06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84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98078"/>
            <a:ext cx="8686800" cy="7095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AGILE tracker as a charged-particle detector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744" y="843558"/>
            <a:ext cx="9007152" cy="410445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AGILE has been conceived to detect </a:t>
            </a:r>
            <a:r>
              <a:rPr lang="en-US" dirty="0" smtClean="0">
                <a:sym typeface="Wingdings" panose="05000000000000000000" pitchFamily="2" charset="2"/>
              </a:rPr>
              <a:t>γ-rays from astrophysical sources: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charged particles (trapped in the magnetosphere) represent the strongest background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p/</a:t>
            </a:r>
            <a:r>
              <a:rPr lang="el-GR" dirty="0" smtClean="0">
                <a:sym typeface="Wingdings" panose="05000000000000000000" pitchFamily="2" charset="2"/>
              </a:rPr>
              <a:t>γ</a:t>
            </a:r>
            <a:r>
              <a:rPr lang="it-IT" dirty="0" smtClean="0">
                <a:sym typeface="Wingdings" panose="05000000000000000000" pitchFamily="2" charset="2"/>
              </a:rPr>
              <a:t> ratio ≈ 10</a:t>
            </a:r>
            <a:r>
              <a:rPr lang="it-IT" baseline="30000" dirty="0" smtClean="0">
                <a:sym typeface="Wingdings" panose="05000000000000000000" pitchFamily="2" charset="2"/>
              </a:rPr>
              <a:t>4</a:t>
            </a:r>
          </a:p>
          <a:p>
            <a:pPr lvl="1"/>
            <a:endParaRPr lang="en-US" baseline="30000" dirty="0" smtClean="0"/>
          </a:p>
          <a:p>
            <a:r>
              <a:rPr lang="en-US" dirty="0" smtClean="0"/>
              <a:t>Most of the charged particles are rejected onboard:</a:t>
            </a:r>
          </a:p>
          <a:p>
            <a:pPr lvl="1"/>
            <a:r>
              <a:rPr lang="en-US" dirty="0" smtClean="0"/>
              <a:t>Anticoincidence (AC) system + veto logic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But…</a:t>
            </a:r>
          </a:p>
          <a:p>
            <a:r>
              <a:rPr lang="en-US" dirty="0" smtClean="0"/>
              <a:t>Many residual particles are detected and tracked anyway:</a:t>
            </a:r>
          </a:p>
          <a:p>
            <a:pPr lvl="1"/>
            <a:r>
              <a:rPr lang="en-US" dirty="0" smtClean="0"/>
              <a:t>No AC panels at the bottom side</a:t>
            </a:r>
          </a:p>
          <a:p>
            <a:pPr lvl="1"/>
            <a:r>
              <a:rPr lang="en-US" dirty="0" smtClean="0"/>
              <a:t>Lateral AC panels have a less restrictive veto logic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" y="805298"/>
            <a:ext cx="2732849" cy="2160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" y="2964250"/>
            <a:ext cx="2732848" cy="216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22" y="804043"/>
            <a:ext cx="2732847" cy="21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23" y="2964043"/>
            <a:ext cx="2732847" cy="2160000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493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“P” (particle) events</a:t>
            </a:r>
            <a:endParaRPr lang="en-US" dirty="0"/>
          </a:p>
        </p:txBody>
      </p:sp>
      <p:sp>
        <p:nvSpPr>
          <p:cNvPr id="9" name="Segnaposto contenuto 7"/>
          <p:cNvSpPr txBox="1">
            <a:spLocks/>
          </p:cNvSpPr>
          <p:nvPr/>
        </p:nvSpPr>
        <p:spPr>
          <a:xfrm>
            <a:off x="5542695" y="1200150"/>
            <a:ext cx="3541926" cy="3675856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 marL="292219" indent="-292219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42" indent="-243516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4065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9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3316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2942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568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22194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1820" indent="-194813" algn="l" defTabSz="7792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 dirty="0" smtClean="0"/>
              <a:t>All events flagged as “P” by our ground pipeline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Complex topology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Most of them come from the bottom of the GRID (no AC panels)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Standard </a:t>
            </a:r>
            <a:r>
              <a:rPr lang="en-US" sz="1800" dirty="0" err="1" smtClean="0"/>
              <a:t>Kalman</a:t>
            </a:r>
            <a:r>
              <a:rPr lang="en-US" sz="1800" dirty="0" smtClean="0"/>
              <a:t> filter reconstructs the track from top to bottom (0° ≤ </a:t>
            </a:r>
            <a:r>
              <a:rPr lang="el-GR" sz="1800" dirty="0" smtClean="0">
                <a:latin typeface="Arial"/>
                <a:cs typeface="Arial"/>
              </a:rPr>
              <a:t>θ</a:t>
            </a:r>
            <a:r>
              <a:rPr lang="it-IT" sz="1800" dirty="0" smtClean="0">
                <a:latin typeface="Arial"/>
                <a:cs typeface="Arial"/>
              </a:rPr>
              <a:t> </a:t>
            </a:r>
            <a:r>
              <a:rPr lang="en-US" sz="1800" dirty="0" smtClean="0"/>
              <a:t>≤ 90°)</a:t>
            </a:r>
          </a:p>
        </p:txBody>
      </p:sp>
    </p:spTree>
    <p:extLst>
      <p:ext uri="{BB962C8B-B14F-4D97-AF65-F5344CB8AC3E}">
        <p14:creationId xmlns:p14="http://schemas.microsoft.com/office/powerpoint/2010/main" val="24997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7499</TotalTime>
  <Words>1607</Words>
  <Application>Microsoft Office PowerPoint</Application>
  <PresentationFormat>Presentazione su schermo (16:9)</PresentationFormat>
  <Paragraphs>238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AGILE as particle monitor: an update</vt:lpstr>
      <vt:lpstr>Paper published in Journal of Geophysical Research: Space Physics</vt:lpstr>
      <vt:lpstr>The AGILE orbit</vt:lpstr>
      <vt:lpstr>The AGILE orbit</vt:lpstr>
      <vt:lpstr>Geomagnetic characteristics of the AGILE orbit</vt:lpstr>
      <vt:lpstr>AGILE L-shell exposure-time map April 14 – May 5 2015 (orbits: 41220-41520)</vt:lpstr>
      <vt:lpstr>AGILE L-shell exposure-time map April 14 – May 5 2015 (orbits: 41220-41520)</vt:lpstr>
      <vt:lpstr>The AGILE tracker as a charged-particle detector</vt:lpstr>
      <vt:lpstr>“P” (particle) events</vt:lpstr>
      <vt:lpstr>“P” (particle) events</vt:lpstr>
      <vt:lpstr>Presentazione standard di PowerPoint</vt:lpstr>
      <vt:lpstr>Presentazione standard di PowerPoint</vt:lpstr>
      <vt:lpstr>Testing the AGILE reconstruction strategy for “S” events STEP 1</vt:lpstr>
      <vt:lpstr>Presentazione standard di PowerPoint</vt:lpstr>
      <vt:lpstr>Testing the AGILE reconstruction strategy for “S” events STEP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Trapped particles in magnetosphere</vt:lpstr>
      <vt:lpstr>Trapped particles in magnetosphere</vt:lpstr>
      <vt:lpstr>Bouncing motion</vt:lpstr>
      <vt:lpstr>Bouncing motion</vt:lpstr>
      <vt:lpstr>Bouncing motion</vt:lpstr>
      <vt:lpstr>Bouncing motion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AGILE as a particle detector: experimental evidences</vt:lpstr>
      <vt:lpstr>AGILE as a particle detector: experimental evidences</vt:lpstr>
      <vt:lpstr>Wave-particle interaction</vt:lpstr>
      <vt:lpstr>Wave-particle interaction</vt:lpstr>
      <vt:lpstr>AGILE as a particle detector: remarks</vt:lpstr>
      <vt:lpstr>AGILE as a particle detector: remarks</vt:lpstr>
      <vt:lpstr>AGILE as a particle detector: remarks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</dc:creator>
  <cp:lastModifiedBy>Giovanni</cp:lastModifiedBy>
  <cp:revision>202</cp:revision>
  <dcterms:created xsi:type="dcterms:W3CDTF">2015-05-11T15:00:27Z</dcterms:created>
  <dcterms:modified xsi:type="dcterms:W3CDTF">2016-06-20T18:13:28Z</dcterms:modified>
</cp:coreProperties>
</file>