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jpeg" ContentType="image/jpeg"/>
  <Default Extension="mpg" ContentType="video/unknown"/>
  <Default Extension="emf" ContentType="image/x-emf"/>
  <Default Extension="vml" ContentType="application/vnd.openxmlformats-officedocument.vmlDrawing"/>
  <Default Extension="wdp" ContentType="image/vnd.ms-photo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287" r:id="rId3"/>
    <p:sldId id="286" r:id="rId4"/>
    <p:sldId id="288" r:id="rId5"/>
    <p:sldId id="289" r:id="rId6"/>
    <p:sldId id="257" r:id="rId7"/>
    <p:sldId id="258" r:id="rId8"/>
    <p:sldId id="259" r:id="rId9"/>
    <p:sldId id="260" r:id="rId10"/>
    <p:sldId id="265" r:id="rId11"/>
    <p:sldId id="266" r:id="rId12"/>
    <p:sldId id="277" r:id="rId13"/>
    <p:sldId id="267" r:id="rId14"/>
    <p:sldId id="281" r:id="rId15"/>
    <p:sldId id="268" r:id="rId16"/>
    <p:sldId id="278" r:id="rId17"/>
    <p:sldId id="280" r:id="rId18"/>
    <p:sldId id="279" r:id="rId19"/>
    <p:sldId id="282" r:id="rId20"/>
    <p:sldId id="283" r:id="rId21"/>
    <p:sldId id="284" r:id="rId22"/>
    <p:sldId id="275" r:id="rId23"/>
    <p:sldId id="276" r:id="rId24"/>
    <p:sldId id="274" r:id="rId25"/>
    <p:sldId id="269" r:id="rId26"/>
    <p:sldId id="270" r:id="rId27"/>
    <p:sldId id="273" r:id="rId28"/>
    <p:sldId id="272" r:id="rId29"/>
    <p:sldId id="285" r:id="rId30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5FA6"/>
    <a:srgbClr val="C94A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1256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9DA626-0124-5E41-9E9D-03E3B2BF6C46}" type="datetimeFigureOut">
              <a:rPr lang="it-IT" smtClean="0"/>
              <a:t>19/06/16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866289-A8E7-8444-8E39-E1349D31FA40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387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1A0350-E4F5-B64B-B4F6-1235D988F0F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2719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109182-2847-0D4F-B98F-A66EE37D29B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2417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109182-2847-0D4F-B98F-A66EE37D29B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2417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866289-A8E7-8444-8E39-E1349D31FA4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134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Fare clic per modificare stile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6915F-1732-984F-B53E-8129379DAA1D}" type="datetimeFigureOut">
              <a:rPr lang="it-IT" smtClean="0"/>
              <a:t>19/06/16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1DD5A-C6AE-FA47-8A25-7973C2388624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334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6915F-1732-984F-B53E-8129379DAA1D}" type="datetimeFigureOut">
              <a:rPr lang="it-IT" smtClean="0"/>
              <a:t>19/06/16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1DD5A-C6AE-FA47-8A25-7973C2388624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871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Fare clic per modificare stile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6915F-1732-984F-B53E-8129379DAA1D}" type="datetimeFigureOut">
              <a:rPr lang="it-IT" smtClean="0"/>
              <a:t>19/06/16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1DD5A-C6AE-FA47-8A25-7973C2388624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0257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4479927" y="3189288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endParaRPr lang="en-US" altLang="en-US" sz="1800"/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4479927" y="3108325"/>
            <a:ext cx="523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endParaRPr lang="en-US" altLang="en-US" sz="1800"/>
          </a:p>
        </p:txBody>
      </p:sp>
      <p:sp>
        <p:nvSpPr>
          <p:cNvPr id="7" name="Text Box 18"/>
          <p:cNvSpPr txBox="1">
            <a:spLocks noChangeArrowheads="1"/>
          </p:cNvSpPr>
          <p:nvPr userDrawn="1"/>
        </p:nvSpPr>
        <p:spPr bwMode="auto">
          <a:xfrm>
            <a:off x="3124200" y="4648200"/>
            <a:ext cx="170973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endParaRPr lang="en-US" sz="180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544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6915F-1732-984F-B53E-8129379DAA1D}" type="datetimeFigureOut">
              <a:rPr lang="it-IT" smtClean="0"/>
              <a:t>19/06/16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1DD5A-C6AE-FA47-8A25-7973C2388624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262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Fare clic per modificare stile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6915F-1732-984F-B53E-8129379DAA1D}" type="datetimeFigureOut">
              <a:rPr lang="it-IT" smtClean="0"/>
              <a:t>19/06/16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1DD5A-C6AE-FA47-8A25-7973C2388624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828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6915F-1732-984F-B53E-8129379DAA1D}" type="datetimeFigureOut">
              <a:rPr lang="it-IT" smtClean="0"/>
              <a:t>19/06/16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1DD5A-C6AE-FA47-8A25-7973C2388624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495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Fare clic per modificare stile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6915F-1732-984F-B53E-8129379DAA1D}" type="datetimeFigureOut">
              <a:rPr lang="it-IT" smtClean="0"/>
              <a:t>19/06/16</a:t>
            </a:fld>
            <a:endParaRPr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1DD5A-C6AE-FA47-8A25-7973C2388624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569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6915F-1732-984F-B53E-8129379DAA1D}" type="datetimeFigureOut">
              <a:rPr lang="it-IT" smtClean="0"/>
              <a:t>19/06/16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1DD5A-C6AE-FA47-8A25-7973C2388624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44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6915F-1732-984F-B53E-8129379DAA1D}" type="datetimeFigureOut">
              <a:rPr lang="it-IT" smtClean="0"/>
              <a:t>19/06/16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1DD5A-C6AE-FA47-8A25-7973C2388624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604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Fare clic per modificare stile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6915F-1732-984F-B53E-8129379DAA1D}" type="datetimeFigureOut">
              <a:rPr lang="it-IT" smtClean="0"/>
              <a:t>19/06/16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1DD5A-C6AE-FA47-8A25-7973C2388624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0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Fare clic per modificare stile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6915F-1732-984F-B53E-8129379DAA1D}" type="datetimeFigureOut">
              <a:rPr lang="it-IT" smtClean="0"/>
              <a:t>19/06/16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1DD5A-C6AE-FA47-8A25-7973C2388624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578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Fare clic per modificare stile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6915F-1732-984F-B53E-8129379DAA1D}" type="datetimeFigureOut">
              <a:rPr lang="it-IT" smtClean="0"/>
              <a:t>19/06/16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61DD5A-C6AE-FA47-8A25-7973C2388624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58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5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0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1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2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4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5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jpe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.jpeg"/><Relationship Id="rId12" Type="http://schemas.openxmlformats.org/officeDocument/2006/relationships/oleObject" Target="../embeddings/oleObject1.bin"/><Relationship Id="rId13" Type="http://schemas.openxmlformats.org/officeDocument/2006/relationships/image" Target="../media/image4.png"/><Relationship Id="rId14" Type="http://schemas.openxmlformats.org/officeDocument/2006/relationships/image" Target="../media/image14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8.png"/><Relationship Id="rId7" Type="http://schemas.openxmlformats.org/officeDocument/2006/relationships/image" Target="../media/image9.jpe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6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22.jpeg"/><Relationship Id="rId6" Type="http://schemas.openxmlformats.org/officeDocument/2006/relationships/image" Target="../media/image23.png"/><Relationship Id="rId1" Type="http://schemas.microsoft.com/office/2007/relationships/media" Target="../media/media1.mpg"/><Relationship Id="rId2" Type="http://schemas.openxmlformats.org/officeDocument/2006/relationships/video" Target="../media/media1.m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233873"/>
            <a:ext cx="7772400" cy="1470025"/>
          </a:xfrm>
          <a:solidFill>
            <a:srgbClr val="FFFF00"/>
          </a:solidFill>
        </p:spPr>
        <p:txBody>
          <a:bodyPr/>
          <a:lstStyle/>
          <a:p>
            <a:r>
              <a:rPr lang="en-US" dirty="0" smtClean="0"/>
              <a:t>The detection of Gravitational Waves</a:t>
            </a:r>
            <a:endParaRPr lang="en-US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188882"/>
            <a:ext cx="6400800" cy="1752600"/>
          </a:xfrm>
          <a:solidFill>
            <a:srgbClr val="000090"/>
          </a:solidFill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Fulvio Ricci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Virgo Spokesperson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INFN Rome</a:t>
            </a:r>
            <a:endParaRPr lang="en-US" dirty="0" smtClean="0"/>
          </a:p>
          <a:p>
            <a:r>
              <a:rPr lang="en-US" dirty="0" smtClean="0">
                <a:solidFill>
                  <a:schemeClr val="bg1"/>
                </a:solidFill>
              </a:rPr>
              <a:t>&amp;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University of Roma </a:t>
            </a:r>
            <a:r>
              <a:rPr lang="en-US" dirty="0" err="1" smtClean="0">
                <a:solidFill>
                  <a:schemeClr val="bg1"/>
                </a:solidFill>
              </a:rPr>
              <a:t>Sapienza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4" name="Immagine 3" descr="INFN_LOGO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049" y="4941482"/>
            <a:ext cx="2020535" cy="1227667"/>
          </a:xfrm>
          <a:prstGeom prst="rect">
            <a:avLst/>
          </a:prstGeom>
        </p:spPr>
      </p:pic>
      <p:pic>
        <p:nvPicPr>
          <p:cNvPr id="5" name="Immagine 4" descr="Logo_Sapienz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5124330"/>
            <a:ext cx="2649689" cy="747896"/>
          </a:xfrm>
          <a:prstGeom prst="rect">
            <a:avLst/>
          </a:prstGeom>
        </p:spPr>
      </p:pic>
      <p:pic>
        <p:nvPicPr>
          <p:cNvPr id="6" name="Immagine 5" descr="VIRGO LOGO_da app_rid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884947" cy="67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828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352778" y="1818395"/>
            <a:ext cx="8664222" cy="4278094"/>
          </a:xfrm>
          <a:prstGeom prst="rect">
            <a:avLst/>
          </a:prstGeom>
          <a:solidFill>
            <a:srgbClr val="00009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+mn-lt"/>
              </a:rPr>
              <a:t>GW150914</a:t>
            </a:r>
            <a:r>
              <a:rPr lang="en-US" sz="3200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3200" dirty="0">
                <a:solidFill>
                  <a:srgbClr val="FFFFFF"/>
                </a:solidFill>
                <a:latin typeface="+mn-lt"/>
                <a:sym typeface="Wingdings" charset="0"/>
              </a:rPr>
              <a:t> Signal/Noise =24</a:t>
            </a:r>
            <a:endParaRPr lang="en-US" sz="3200" dirty="0">
              <a:solidFill>
                <a:srgbClr val="FFFFFF"/>
              </a:solidFill>
              <a:latin typeface="+mn-lt"/>
            </a:endParaRPr>
          </a:p>
          <a:p>
            <a:pPr algn="ctr"/>
            <a:endParaRPr lang="en-US" sz="2000" b="1" dirty="0">
              <a:solidFill>
                <a:srgbClr val="FFFF00"/>
              </a:solidFill>
              <a:latin typeface="+mn-lt"/>
            </a:endParaRPr>
          </a:p>
          <a:p>
            <a:pPr algn="ctr"/>
            <a:r>
              <a:rPr lang="en-US" sz="3200" b="1" dirty="0">
                <a:solidFill>
                  <a:srgbClr val="FFFF00"/>
                </a:solidFill>
                <a:latin typeface="+mn-lt"/>
              </a:rPr>
              <a:t>GW151226</a:t>
            </a:r>
            <a:r>
              <a:rPr lang="en-US" sz="3200" dirty="0">
                <a:solidFill>
                  <a:srgbClr val="FFFFFF"/>
                </a:solidFill>
                <a:latin typeface="+mn-lt"/>
              </a:rPr>
              <a:t> </a:t>
            </a:r>
            <a:r>
              <a:rPr lang="en-US" sz="3200" dirty="0">
                <a:solidFill>
                  <a:srgbClr val="FFFFFF"/>
                </a:solidFill>
                <a:latin typeface="+mn-lt"/>
                <a:sym typeface="Wingdings" charset="0"/>
              </a:rPr>
              <a:t> Signal/Noise = 13</a:t>
            </a:r>
            <a:r>
              <a:rPr lang="en-US" sz="3200" dirty="0">
                <a:solidFill>
                  <a:srgbClr val="FFFFFF"/>
                </a:solidFill>
                <a:latin typeface="+mn-lt"/>
              </a:rPr>
              <a:t> </a:t>
            </a:r>
            <a:endParaRPr lang="en-US" sz="3600" dirty="0">
              <a:solidFill>
                <a:srgbClr val="FFFFFF"/>
              </a:solidFill>
              <a:latin typeface="+mn-lt"/>
              <a:sym typeface="Wingdings" charset="0"/>
            </a:endParaRPr>
          </a:p>
          <a:p>
            <a:pPr algn="ctr"/>
            <a:endParaRPr lang="en-US" sz="2000" dirty="0">
              <a:solidFill>
                <a:srgbClr val="FFFFFF"/>
              </a:solidFill>
              <a:latin typeface="+mn-lt"/>
              <a:sym typeface="Wingdings" charset="0"/>
            </a:endParaRPr>
          </a:p>
          <a:p>
            <a:pPr algn="ctr"/>
            <a:r>
              <a:rPr lang="en-US" sz="3600" dirty="0">
                <a:solidFill>
                  <a:srgbClr val="FFFFFF"/>
                </a:solidFill>
                <a:latin typeface="+mn-lt"/>
                <a:sym typeface="Wingdings" charset="0"/>
              </a:rPr>
              <a:t>+</a:t>
            </a:r>
          </a:p>
          <a:p>
            <a:pPr algn="ctr"/>
            <a:endParaRPr lang="en-US" sz="2000" b="1" i="1" dirty="0">
              <a:solidFill>
                <a:srgbClr val="FFFF00"/>
              </a:solidFill>
              <a:latin typeface="+mn-lt"/>
            </a:endParaRPr>
          </a:p>
          <a:p>
            <a:pPr algn="ctr"/>
            <a:r>
              <a:rPr lang="en-US" sz="2800" b="1" i="1" dirty="0">
                <a:solidFill>
                  <a:srgbClr val="FFFF00"/>
                </a:solidFill>
                <a:latin typeface="+mn-lt"/>
              </a:rPr>
              <a:t>LVT151012</a:t>
            </a:r>
            <a:r>
              <a:rPr lang="en-US" sz="2800" i="1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2800" dirty="0">
                <a:solidFill>
                  <a:srgbClr val="FFFFFF"/>
                </a:solidFill>
                <a:latin typeface="+mn-lt"/>
                <a:sym typeface="Wingdings" charset="0"/>
              </a:rPr>
              <a:t>Signal/Noise </a:t>
            </a:r>
            <a:r>
              <a:rPr lang="en-US" sz="2800" i="1" dirty="0">
                <a:solidFill>
                  <a:schemeClr val="bg2"/>
                </a:solidFill>
                <a:latin typeface="+mn-lt"/>
                <a:sym typeface="Wingdings" charset="0"/>
              </a:rPr>
              <a:t>=9.7</a:t>
            </a:r>
          </a:p>
          <a:p>
            <a:pPr algn="ctr"/>
            <a:endParaRPr lang="en-US" sz="2800" i="1" dirty="0">
              <a:solidFill>
                <a:srgbClr val="FFFF00"/>
              </a:solidFill>
              <a:latin typeface="+mn-lt"/>
            </a:endParaRPr>
          </a:p>
          <a:p>
            <a:pPr algn="ctr"/>
            <a:r>
              <a:rPr lang="en-US" sz="2800" i="1" dirty="0">
                <a:solidFill>
                  <a:srgbClr val="FFFFFF"/>
                </a:solidFill>
                <a:latin typeface="+mn-lt"/>
              </a:rPr>
              <a:t>While </a:t>
            </a:r>
            <a:r>
              <a:rPr lang="en-US" sz="2800" i="1" u="sng" dirty="0">
                <a:solidFill>
                  <a:srgbClr val="FFFF00"/>
                </a:solidFill>
                <a:latin typeface="+mn-lt"/>
              </a:rPr>
              <a:t>we are not so confident to tag this as a detection</a:t>
            </a:r>
            <a:r>
              <a:rPr lang="en-US" sz="2800" i="1" dirty="0">
                <a:solidFill>
                  <a:srgbClr val="FFFF00"/>
                </a:solidFill>
                <a:latin typeface="+mn-lt"/>
              </a:rPr>
              <a:t>, </a:t>
            </a:r>
            <a:r>
              <a:rPr lang="en-US" sz="2800" i="1" dirty="0">
                <a:solidFill>
                  <a:srgbClr val="FFFFFF"/>
                </a:solidFill>
                <a:latin typeface="+mn-lt"/>
              </a:rPr>
              <a:t>it is more </a:t>
            </a:r>
            <a:r>
              <a:rPr lang="en-US" sz="2800" i="1" dirty="0">
                <a:solidFill>
                  <a:schemeClr val="bg2"/>
                </a:solidFill>
                <a:latin typeface="+mn-lt"/>
              </a:rPr>
              <a:t>likely to be a gravitational wave signal than not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803816" y="320677"/>
            <a:ext cx="7779493" cy="1077218"/>
          </a:xfrm>
          <a:prstGeom prst="rect">
            <a:avLst/>
          </a:prstGeom>
          <a:solidFill>
            <a:srgbClr val="000090"/>
          </a:solidFill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latin typeface="+mn-lt"/>
              </a:rPr>
              <a:t>The search identified two black hole mergers:</a:t>
            </a:r>
          </a:p>
          <a:p>
            <a:endParaRPr lang="en-US" sz="3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61054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3263200" y="22535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CasellaDiTesto 4"/>
          <p:cNvSpPr txBox="1">
            <a:spLocks noChangeArrowheads="1"/>
          </p:cNvSpPr>
          <p:nvPr/>
        </p:nvSpPr>
        <p:spPr bwMode="auto">
          <a:xfrm>
            <a:off x="2446651" y="9912"/>
            <a:ext cx="476488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200" dirty="0">
                <a:solidFill>
                  <a:schemeClr val="bg1"/>
                </a:solidFill>
                <a:latin typeface="+mn-lt"/>
              </a:rPr>
              <a:t>Significance of the three signals</a:t>
            </a:r>
          </a:p>
        </p:txBody>
      </p:sp>
      <p:pic>
        <p:nvPicPr>
          <p:cNvPr id="7" name="Immagine 6" descr="statistic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34" y="262595"/>
            <a:ext cx="8610128" cy="6595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651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o 13"/>
          <p:cNvGrpSpPr/>
          <p:nvPr/>
        </p:nvGrpSpPr>
        <p:grpSpPr>
          <a:xfrm>
            <a:off x="189160" y="99617"/>
            <a:ext cx="8661400" cy="6540500"/>
            <a:chOff x="189160" y="99617"/>
            <a:chExt cx="8661400" cy="6540500"/>
          </a:xfrm>
        </p:grpSpPr>
        <p:pic>
          <p:nvPicPr>
            <p:cNvPr id="5" name="Immagine 4" descr="statistica-completa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160" y="99617"/>
              <a:ext cx="8661400" cy="6540500"/>
            </a:xfrm>
            <a:prstGeom prst="rect">
              <a:avLst/>
            </a:prstGeom>
          </p:spPr>
        </p:pic>
        <p:cxnSp>
          <p:nvCxnSpPr>
            <p:cNvPr id="7" name="Connettore 2 6"/>
            <p:cNvCxnSpPr/>
            <p:nvPr/>
          </p:nvCxnSpPr>
          <p:spPr>
            <a:xfrm flipH="1">
              <a:off x="3797677" y="2694765"/>
              <a:ext cx="485605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ttore 2 8"/>
            <p:cNvCxnSpPr/>
            <p:nvPr/>
          </p:nvCxnSpPr>
          <p:spPr>
            <a:xfrm flipH="1" flipV="1">
              <a:off x="2516675" y="2719669"/>
              <a:ext cx="295851" cy="37978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CasellaDiTesto 11"/>
            <p:cNvSpPr txBox="1"/>
            <p:nvPr/>
          </p:nvSpPr>
          <p:spPr>
            <a:xfrm>
              <a:off x="2516675" y="3099458"/>
              <a:ext cx="12271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LVT151012</a:t>
              </a:r>
              <a:endParaRPr lang="en-US" dirty="0"/>
            </a:p>
          </p:txBody>
        </p:sp>
        <p:sp>
          <p:nvSpPr>
            <p:cNvPr id="13" name="CasellaDiTesto 12"/>
            <p:cNvSpPr txBox="1"/>
            <p:nvPr/>
          </p:nvSpPr>
          <p:spPr>
            <a:xfrm>
              <a:off x="4283282" y="2510099"/>
              <a:ext cx="12376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GW151226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2977913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7" descr="detected-chirp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006"/>
            <a:ext cx="9256889" cy="685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6"/>
          <p:cNvSpPr txBox="1">
            <a:spLocks noChangeArrowheads="1"/>
          </p:cNvSpPr>
          <p:nvPr/>
        </p:nvSpPr>
        <p:spPr bwMode="auto">
          <a:xfrm>
            <a:off x="1441849" y="0"/>
            <a:ext cx="820876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000" dirty="0">
                <a:solidFill>
                  <a:schemeClr val="bg1"/>
                </a:solidFill>
                <a:latin typeface="+mn-lt"/>
              </a:rPr>
              <a:t>Comparison of the three signals in the time domain 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3390900" y="1695966"/>
            <a:ext cx="3446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Final mass 62 times that of the sun </a:t>
            </a:r>
            <a:endParaRPr lang="en-US" dirty="0"/>
          </a:p>
        </p:txBody>
      </p:sp>
      <p:sp>
        <p:nvSpPr>
          <p:cNvPr id="7" name="Rettangolo 6"/>
          <p:cNvSpPr/>
          <p:nvPr/>
        </p:nvSpPr>
        <p:spPr>
          <a:xfrm>
            <a:off x="3408182" y="3262868"/>
            <a:ext cx="34464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Final mass 35 times that of the sun </a:t>
            </a:r>
            <a:endParaRPr lang="en-US" dirty="0"/>
          </a:p>
        </p:txBody>
      </p:sp>
      <p:sp>
        <p:nvSpPr>
          <p:cNvPr id="8" name="Rettangolo 7"/>
          <p:cNvSpPr/>
          <p:nvPr/>
        </p:nvSpPr>
        <p:spPr>
          <a:xfrm>
            <a:off x="3499616" y="4850368"/>
            <a:ext cx="34464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Final mass 21 times that of the sun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8651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Contributo-spettra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78" y="660112"/>
            <a:ext cx="7184460" cy="6197888"/>
          </a:xfrm>
          <a:prstGeom prst="rect">
            <a:avLst/>
          </a:prstGeom>
          <a:ln>
            <a:noFill/>
          </a:ln>
        </p:spPr>
      </p:pic>
      <p:sp>
        <p:nvSpPr>
          <p:cNvPr id="6" name="CasellaDiTesto 5"/>
          <p:cNvSpPr txBox="1"/>
          <p:nvPr/>
        </p:nvSpPr>
        <p:spPr>
          <a:xfrm>
            <a:off x="1942420" y="75336"/>
            <a:ext cx="6159659" cy="584776"/>
          </a:xfrm>
          <a:prstGeom prst="rect">
            <a:avLst/>
          </a:prstGeom>
          <a:solidFill>
            <a:srgbClr val="000090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</a:rPr>
              <a:t>Spectral components of the triggers</a:t>
            </a:r>
            <a:endParaRPr lang="en-US" sz="3200" dirty="0">
              <a:solidFill>
                <a:srgbClr val="FFFFFF"/>
              </a:solidFill>
            </a:endParaRPr>
          </a:p>
        </p:txBody>
      </p:sp>
      <p:cxnSp>
        <p:nvCxnSpPr>
          <p:cNvPr id="8" name="Connettore 1 7"/>
          <p:cNvCxnSpPr/>
          <p:nvPr/>
        </p:nvCxnSpPr>
        <p:spPr>
          <a:xfrm>
            <a:off x="136965" y="1083334"/>
            <a:ext cx="460702" cy="0"/>
          </a:xfrm>
          <a:prstGeom prst="line">
            <a:avLst/>
          </a:prstGeom>
          <a:ln>
            <a:solidFill>
              <a:srgbClr val="1D5FA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/>
          <p:cNvCxnSpPr/>
          <p:nvPr/>
        </p:nvCxnSpPr>
        <p:spPr>
          <a:xfrm>
            <a:off x="136965" y="1599820"/>
            <a:ext cx="46070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/>
          <p:cNvCxnSpPr/>
          <p:nvPr/>
        </p:nvCxnSpPr>
        <p:spPr>
          <a:xfrm>
            <a:off x="136965" y="2122808"/>
            <a:ext cx="460702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/>
          <p:cNvSpPr txBox="1"/>
          <p:nvPr/>
        </p:nvSpPr>
        <p:spPr>
          <a:xfrm>
            <a:off x="709730" y="1938142"/>
            <a:ext cx="1227131" cy="369332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LVT151012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709730" y="1415154"/>
            <a:ext cx="1237613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94A21"/>
                </a:solidFill>
              </a:rPr>
              <a:t>GW151226</a:t>
            </a:r>
            <a:endParaRPr lang="en-US" dirty="0">
              <a:solidFill>
                <a:srgbClr val="C94A21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665484" y="898668"/>
            <a:ext cx="1237613" cy="369332"/>
          </a:xfrm>
          <a:prstGeom prst="rect">
            <a:avLst/>
          </a:prstGeom>
          <a:noFill/>
          <a:ln>
            <a:solidFill>
              <a:srgbClr val="1D5FA6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D5FA6"/>
                </a:solidFill>
              </a:rPr>
              <a:t>GW150914</a:t>
            </a:r>
            <a:endParaRPr lang="en-US" dirty="0">
              <a:solidFill>
                <a:srgbClr val="1D5F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2107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043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properti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199"/>
            <a:ext cx="9144000" cy="6363801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170432" y="112069"/>
            <a:ext cx="7130478" cy="584776"/>
          </a:xfrm>
          <a:prstGeom prst="rect">
            <a:avLst/>
          </a:prstGeom>
          <a:solidFill>
            <a:srgbClr val="000090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</a:rPr>
              <a:t>90% contour plots of the BBH </a:t>
            </a:r>
            <a:r>
              <a:rPr lang="en-US" sz="3200" dirty="0" err="1" smtClean="0">
                <a:solidFill>
                  <a:srgbClr val="FFFFFF"/>
                </a:solidFill>
              </a:rPr>
              <a:t>perameters</a:t>
            </a:r>
            <a:endParaRPr lang="en-US" sz="3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7678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table-event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293" y="0"/>
            <a:ext cx="57151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7255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Genrale-relativity-tes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26" y="1220307"/>
            <a:ext cx="6847370" cy="5637693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0" y="143089"/>
            <a:ext cx="9238942" cy="1077218"/>
          </a:xfrm>
          <a:prstGeom prst="rect">
            <a:avLst/>
          </a:prstGeom>
          <a:solidFill>
            <a:srgbClr val="00009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</a:rPr>
              <a:t>General Relativity tests in the strong interaction regime -I</a:t>
            </a:r>
            <a:endParaRPr lang="en-US" sz="3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7255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0" y="143089"/>
            <a:ext cx="9238942" cy="1077218"/>
          </a:xfrm>
          <a:prstGeom prst="rect">
            <a:avLst/>
          </a:prstGeom>
          <a:solidFill>
            <a:srgbClr val="00009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</a:rPr>
              <a:t>General Relativity tests in the strong interaction regime – II </a:t>
            </a:r>
            <a:endParaRPr lang="en-US" sz="3200" dirty="0">
              <a:solidFill>
                <a:srgbClr val="FFFFFF"/>
              </a:solidFill>
            </a:endParaRPr>
          </a:p>
        </p:txBody>
      </p:sp>
      <p:pic>
        <p:nvPicPr>
          <p:cNvPr id="4" name="Immagine 3" descr="Test-GR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427" y="1367781"/>
            <a:ext cx="7099905" cy="532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2592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olo 1"/>
          <p:cNvSpPr>
            <a:spLocks noGrp="1"/>
          </p:cNvSpPr>
          <p:nvPr>
            <p:ph type="title"/>
          </p:nvPr>
        </p:nvSpPr>
        <p:spPr bwMode="auto">
          <a:xfrm>
            <a:off x="1171865" y="158750"/>
            <a:ext cx="5867400" cy="854406"/>
          </a:xfrm>
          <a:solidFill>
            <a:srgbClr val="000090"/>
          </a:solidFill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dirty="0" smtClean="0">
                <a:latin typeface="Microsoft Sans Serif" charset="0"/>
                <a:ea typeface="ＭＳ Ｐゴシック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Microsoft Sans Serif" charset="0"/>
                <a:ea typeface="ＭＳ Ｐゴシック" charset="0"/>
              </a:rPr>
              <a:t>LIGO </a:t>
            </a:r>
            <a:r>
              <a:rPr lang="en-US" dirty="0" smtClean="0">
                <a:solidFill>
                  <a:schemeClr val="bg1"/>
                </a:solidFill>
                <a:latin typeface="Microsoft Sans Serif" charset="0"/>
                <a:ea typeface="ＭＳ Ｐゴシック" charset="0"/>
              </a:rPr>
              <a:t>&amp;  VIRGO</a:t>
            </a:r>
            <a:endParaRPr lang="en-US" dirty="0">
              <a:solidFill>
                <a:schemeClr val="bg1"/>
              </a:solidFill>
              <a:latin typeface="Microsoft Sans Serif" charset="0"/>
              <a:ea typeface="ＭＳ Ｐゴシック" charset="0"/>
            </a:endParaRPr>
          </a:p>
        </p:txBody>
      </p:sp>
      <p:sp>
        <p:nvSpPr>
          <p:cNvPr id="73730" name="Segnaposto contenuto 2"/>
          <p:cNvSpPr>
            <a:spLocks noGrp="1"/>
          </p:cNvSpPr>
          <p:nvPr>
            <p:ph idx="1"/>
          </p:nvPr>
        </p:nvSpPr>
        <p:spPr bwMode="auto">
          <a:xfrm>
            <a:off x="0" y="1013156"/>
            <a:ext cx="9036050" cy="61658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0000" lnSpcReduction="20000"/>
          </a:bodyPr>
          <a:lstStyle/>
          <a:p>
            <a:r>
              <a:rPr lang="en-US" sz="3400" dirty="0">
                <a:latin typeface="Trebuchet MS" charset="0"/>
                <a:ea typeface="ＭＳ Ｐゴシック" charset="0"/>
              </a:rPr>
              <a:t>In 2004 LIGO and Virgo started a first exercise to test the data exchange and compare the software performance developed in the two collaborations. </a:t>
            </a:r>
          </a:p>
          <a:p>
            <a:endParaRPr lang="en-US" dirty="0">
              <a:latin typeface="Trebuchet MS" charset="0"/>
              <a:ea typeface="ＭＳ Ｐゴシック" charset="0"/>
            </a:endParaRPr>
          </a:p>
          <a:p>
            <a:r>
              <a:rPr lang="en-US" dirty="0">
                <a:latin typeface="Trebuchet MS" charset="0"/>
                <a:ea typeface="ＭＳ Ｐゴシック" charset="0"/>
              </a:rPr>
              <a:t>In 2007 a formal </a:t>
            </a:r>
            <a:r>
              <a:rPr lang="en-US" i="1" dirty="0">
                <a:solidFill>
                  <a:srgbClr val="000090"/>
                </a:solidFill>
                <a:latin typeface="Trebuchet MS" charset="0"/>
                <a:ea typeface="ＭＳ Ｐゴシック" charset="0"/>
              </a:rPr>
              <a:t>Memorandum of Understanding (</a:t>
            </a:r>
            <a:r>
              <a:rPr lang="en-US" i="1" dirty="0" err="1">
                <a:solidFill>
                  <a:srgbClr val="000090"/>
                </a:solidFill>
                <a:latin typeface="Trebuchet MS" charset="0"/>
                <a:ea typeface="ＭＳ Ｐゴシック" charset="0"/>
              </a:rPr>
              <a:t>MoU</a:t>
            </a:r>
            <a:r>
              <a:rPr lang="en-US" i="1" dirty="0">
                <a:solidFill>
                  <a:srgbClr val="000090"/>
                </a:solidFill>
                <a:latin typeface="Trebuchet MS" charset="0"/>
                <a:ea typeface="ＭＳ Ｐゴシック" charset="0"/>
              </a:rPr>
              <a:t>) </a:t>
            </a:r>
            <a:r>
              <a:rPr lang="en-US" dirty="0">
                <a:latin typeface="Trebuchet MS" charset="0"/>
                <a:ea typeface="ＭＳ Ｐゴシック" charset="0"/>
              </a:rPr>
              <a:t>between the two collaborations  was signed: “”</a:t>
            </a:r>
            <a:r>
              <a:rPr lang="en-US" altLang="ja-JP" i="1" u="sng" dirty="0">
                <a:latin typeface="Trebuchet MS" charset="0"/>
                <a:ea typeface="ＭＳ Ｐゴシック" charset="0"/>
              </a:rPr>
              <a:t>We intend to carry out the search for gravitational waves in a spirit of teamwork, not competition. </a:t>
            </a:r>
            <a:r>
              <a:rPr lang="en-US" i="1" u="sng" dirty="0">
                <a:latin typeface="Trebuchet MS" charset="0"/>
                <a:ea typeface="ＭＳ Ｐゴシック" charset="0"/>
              </a:rPr>
              <a:t>“”</a:t>
            </a:r>
            <a:endParaRPr lang="en-US" altLang="ja-JP" i="1" u="sng" dirty="0">
              <a:latin typeface="Trebuchet MS" charset="0"/>
              <a:ea typeface="ＭＳ Ｐゴシック" charset="0"/>
            </a:endParaRPr>
          </a:p>
          <a:p>
            <a:endParaRPr lang="en-US" i="1" u="sng" dirty="0">
              <a:latin typeface="Trebuchet MS" charset="0"/>
              <a:ea typeface="ＭＳ Ｐゴシック" charset="0"/>
            </a:endParaRPr>
          </a:p>
          <a:p>
            <a:pPr algn="just"/>
            <a:r>
              <a:rPr lang="en-US" i="1" dirty="0">
                <a:latin typeface="Trebuchet MS" charset="0"/>
                <a:ea typeface="ＭＳ Ｐゴシック" charset="0"/>
              </a:rPr>
              <a:t>“”The terms governing work on data analysis are exclusive; that is, the parties agree that all of the data analysis work that they do will be carried out under the framework of this agreement…</a:t>
            </a:r>
            <a:r>
              <a:rPr lang="en-US" i="1" dirty="0" err="1">
                <a:latin typeface="Trebuchet MS" charset="0"/>
                <a:ea typeface="ＭＳ Ｐゴシック" charset="0"/>
              </a:rPr>
              <a:t>omissis</a:t>
            </a:r>
            <a:r>
              <a:rPr lang="en-US" i="1" dirty="0">
                <a:latin typeface="Trebuchet MS" charset="0"/>
                <a:ea typeface="ＭＳ Ｐゴシック" charset="0"/>
              </a:rPr>
              <a:t>…, </a:t>
            </a:r>
            <a:r>
              <a:rPr lang="en-US" i="1" dirty="0">
                <a:solidFill>
                  <a:srgbClr val="0000FF"/>
                </a:solidFill>
                <a:latin typeface="Trebuchet MS" charset="0"/>
                <a:ea typeface="ＭＳ Ｐゴシック" charset="0"/>
              </a:rPr>
              <a:t>all subsequent observational data will be open to both collaborations, to be used in the framework of Joint Data Analysis Groups on all gravitational wave analysis topics. </a:t>
            </a:r>
            <a:r>
              <a:rPr lang="en-US" i="1" dirty="0">
                <a:latin typeface="Trebuchet MS" charset="0"/>
                <a:ea typeface="ＭＳ Ｐゴシック" charset="0"/>
              </a:rPr>
              <a:t>All gravitational wave data analysis will be carried out under the umbrella of this agreement between LIGO and VIRGO; there will be no LSC-only or Virgo-only gravitational wave data analyses while this agreement remains in force. “”</a:t>
            </a:r>
            <a:endParaRPr lang="en-US" altLang="ja-JP" i="1" u="sng" dirty="0">
              <a:latin typeface="Trebuchet MS" charset="0"/>
              <a:ea typeface="ＭＳ Ｐゴシック" charset="0"/>
            </a:endParaRPr>
          </a:p>
          <a:p>
            <a:endParaRPr lang="en-US" sz="1600" dirty="0">
              <a:latin typeface="Trebuchet M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687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0" y="143089"/>
            <a:ext cx="9238942" cy="584776"/>
          </a:xfrm>
          <a:prstGeom prst="rect">
            <a:avLst/>
          </a:prstGeom>
          <a:solidFill>
            <a:srgbClr val="00009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</a:rPr>
              <a:t>Estimated Event Rate of BBH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717524" y="779716"/>
            <a:ext cx="5598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It depends  the assumption done on the mass distribution</a:t>
            </a:r>
            <a:endParaRPr lang="en-US" i="1" dirty="0"/>
          </a:p>
        </p:txBody>
      </p:sp>
      <p:pic>
        <p:nvPicPr>
          <p:cNvPr id="5" name="Immagine 4" descr="rat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524" y="1149048"/>
            <a:ext cx="5562600" cy="557530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7051523" y="3323120"/>
            <a:ext cx="2092477" cy="707886"/>
          </a:xfrm>
          <a:prstGeom prst="rect">
            <a:avLst/>
          </a:prstGeom>
          <a:solidFill>
            <a:srgbClr val="00009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Rate Range 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9 - 240 </a:t>
            </a:r>
            <a:r>
              <a:rPr lang="en-US" sz="2000" dirty="0" err="1" smtClean="0">
                <a:solidFill>
                  <a:schemeClr val="bg1"/>
                </a:solidFill>
              </a:rPr>
              <a:t>Gpc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baseline="30000" dirty="0" smtClean="0">
                <a:solidFill>
                  <a:schemeClr val="bg1"/>
                </a:solidFill>
              </a:rPr>
              <a:t>-3 </a:t>
            </a:r>
            <a:r>
              <a:rPr lang="en-US" sz="2000" dirty="0" err="1" smtClean="0">
                <a:solidFill>
                  <a:schemeClr val="bg1"/>
                </a:solidFill>
              </a:rPr>
              <a:t>yr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baseline="30000" dirty="0" smtClean="0">
                <a:solidFill>
                  <a:schemeClr val="bg1"/>
                </a:solidFill>
              </a:rPr>
              <a:t>-</a:t>
            </a:r>
            <a:r>
              <a:rPr lang="en-US" sz="2000" baseline="30000" dirty="0" smtClean="0">
                <a:solidFill>
                  <a:srgbClr val="FFFFFF"/>
                </a:solidFill>
              </a:rPr>
              <a:t>1</a:t>
            </a:r>
            <a:endParaRPr lang="en-US" sz="2000" baseline="30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2592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0" y="143089"/>
            <a:ext cx="9238942" cy="584776"/>
          </a:xfrm>
          <a:prstGeom prst="rect">
            <a:avLst/>
          </a:prstGeom>
          <a:solidFill>
            <a:srgbClr val="00009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</a:rPr>
              <a:t>Probability  to detect BBH events</a:t>
            </a:r>
            <a:endParaRPr lang="en-US" sz="3200" dirty="0">
              <a:solidFill>
                <a:srgbClr val="FFFFFF"/>
              </a:solidFill>
            </a:endParaRPr>
          </a:p>
        </p:txBody>
      </p:sp>
      <p:pic>
        <p:nvPicPr>
          <p:cNvPr id="2" name="Immagine 1" descr="probabilita-rilevazion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116" y="1025504"/>
            <a:ext cx="5000463" cy="486948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1646689" y="6102640"/>
            <a:ext cx="72573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The probability of observing </a:t>
            </a:r>
            <a:r>
              <a:rPr lang="en-GB" i="1" dirty="0" smtClean="0"/>
              <a:t>N </a:t>
            </a:r>
            <a:r>
              <a:rPr lang="en-GB" dirty="0" smtClean="0"/>
              <a:t>&gt; 10, </a:t>
            </a:r>
            <a:r>
              <a:rPr lang="en-GB" i="1" dirty="0" smtClean="0"/>
              <a:t>N </a:t>
            </a:r>
            <a:r>
              <a:rPr lang="en-GB" dirty="0" smtClean="0"/>
              <a:t>&gt; 35, and </a:t>
            </a:r>
            <a:r>
              <a:rPr lang="en-GB" i="1" dirty="0" smtClean="0"/>
              <a:t>N </a:t>
            </a:r>
            <a:r>
              <a:rPr lang="en-GB" dirty="0" smtClean="0"/>
              <a:t>&gt; 70 highly significant events, as a function of surveyed time-volume</a:t>
            </a:r>
            <a:r>
              <a:rPr lang="it-IT" dirty="0" smtClean="0"/>
              <a:t>. </a:t>
            </a:r>
            <a:endParaRPr lang="it-IT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71735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 bwMode="auto">
          <a:xfrm>
            <a:off x="311009" y="274638"/>
            <a:ext cx="8513881" cy="1143000"/>
          </a:xfrm>
          <a:solidFill>
            <a:srgbClr val="000090"/>
          </a:solidFill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/>
            <a:r>
              <a:rPr lang="en-US" sz="2800" dirty="0" smtClean="0">
                <a:solidFill>
                  <a:srgbClr val="FFFFFF"/>
                </a:solidFill>
              </a:rPr>
              <a:t>Sky Locations of </a:t>
            </a:r>
            <a:r>
              <a:rPr lang="en-US" sz="2800" dirty="0">
                <a:solidFill>
                  <a:srgbClr val="FFFFFF"/>
                </a:solidFill>
              </a:rPr>
              <a:t>Gravitational-wave Events GW150914, GW151226 and Candidate LVT151012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0576" y="1541370"/>
            <a:ext cx="5535188" cy="424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515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2667" y="237508"/>
            <a:ext cx="7086600" cy="1210292"/>
          </a:xfrm>
          <a:solidFill>
            <a:srgbClr val="000090"/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Advanced Virgo is progressing to join </a:t>
            </a:r>
            <a:r>
              <a:rPr lang="en-US" dirty="0" err="1" smtClean="0">
                <a:solidFill>
                  <a:schemeClr val="bg1"/>
                </a:solidFill>
              </a:rPr>
              <a:t>aLIGO</a:t>
            </a:r>
            <a:r>
              <a:rPr lang="en-US" dirty="0" smtClean="0">
                <a:solidFill>
                  <a:schemeClr val="bg1"/>
                </a:solidFill>
              </a:rPr>
              <a:t> in O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334000" y="1447800"/>
            <a:ext cx="1219200" cy="25908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8578" y="1992110"/>
            <a:ext cx="5181600" cy="13716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3km FP cavity locked</a:t>
            </a:r>
          </a:p>
          <a:p>
            <a:pPr lvl="1"/>
            <a:r>
              <a:rPr lang="en-US" dirty="0" smtClean="0"/>
              <a:t>Important integrated test with a high finesse cavity</a:t>
            </a:r>
          </a:p>
          <a:p>
            <a:pPr lvl="1"/>
            <a:r>
              <a:rPr lang="en-US" dirty="0" smtClean="0"/>
              <a:t>Lock stable and reproducible</a:t>
            </a:r>
          </a:p>
          <a:p>
            <a:pPr lvl="1"/>
            <a:endParaRPr lang="en-US" dirty="0"/>
          </a:p>
        </p:txBody>
      </p:sp>
      <p:pic>
        <p:nvPicPr>
          <p:cNvPr id="9" name="Picture 8" descr="One_arm_cavit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30475"/>
            <a:ext cx="5941671" cy="4191000"/>
          </a:xfrm>
          <a:prstGeom prst="rect">
            <a:avLst/>
          </a:prstGeom>
        </p:spPr>
      </p:pic>
      <p:pic>
        <p:nvPicPr>
          <p:cNvPr id="7" name="Picture 6" descr="Schermata 2016-06-15 alle 22.38.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4351935"/>
            <a:ext cx="3657600" cy="2506065"/>
          </a:xfrm>
          <a:prstGeom prst="rect">
            <a:avLst/>
          </a:prstGeom>
        </p:spPr>
      </p:pic>
      <p:pic>
        <p:nvPicPr>
          <p:cNvPr id="10" name="Picture 9" descr="Schermata 2016-06-15 alle 22.43.5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992110"/>
            <a:ext cx="2819400" cy="185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2708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solidFill>
            <a:srgbClr val="000090"/>
          </a:solidFill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/>
            <a:r>
              <a:rPr lang="en-US" sz="2800" dirty="0" smtClean="0">
                <a:solidFill>
                  <a:srgbClr val="FFFFFF"/>
                </a:solidFill>
              </a:rPr>
              <a:t>Simulated Sky Locations of </a:t>
            </a:r>
            <a:r>
              <a:rPr lang="en-US" sz="2800" dirty="0">
                <a:solidFill>
                  <a:srgbClr val="FFFFFF"/>
                </a:solidFill>
              </a:rPr>
              <a:t>O1 </a:t>
            </a:r>
            <a:r>
              <a:rPr lang="en-US" sz="2800" dirty="0" smtClean="0">
                <a:solidFill>
                  <a:srgbClr val="FFFFFF"/>
                </a:solidFill>
              </a:rPr>
              <a:t>Events and Candidate Including the Virgo Interferometer </a:t>
            </a:r>
            <a:endParaRPr lang="en-US" sz="2800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4792" y="1532378"/>
            <a:ext cx="5953968" cy="424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704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60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-30620"/>
            <a:ext cx="9144000" cy="4049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256996" y="210844"/>
            <a:ext cx="71829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Simulation of Localization of a Gravitational Wave Event </a:t>
            </a:r>
          </a:p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by the US LIGO and European Virgo Detectors 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307174"/>
      </p:ext>
    </p:extLst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543800" y="6356351"/>
            <a:ext cx="1600200" cy="366183"/>
          </a:xfrm>
          <a:prstGeom prst="rect">
            <a:avLst/>
          </a:prstGeom>
          <a:noFill/>
        </p:spPr>
        <p:txBody>
          <a:bodyPr/>
          <a:lstStyle>
            <a:lvl1pPr>
              <a:defRPr sz="1800">
                <a:solidFill>
                  <a:schemeClr val="tx1"/>
                </a:solidFill>
                <a:latin typeface="Helvetica" pitchFamily="34" charset="0"/>
              </a:defRPr>
            </a:lvl1pPr>
            <a:lvl2pPr marL="557213" indent="-214313">
              <a:defRPr sz="1800">
                <a:solidFill>
                  <a:schemeClr val="tx1"/>
                </a:solidFill>
                <a:latin typeface="Helvetica" pitchFamily="34" charset="0"/>
              </a:defRPr>
            </a:lvl2pPr>
            <a:lvl3pPr marL="857250" indent="-171450">
              <a:defRPr sz="1800">
                <a:solidFill>
                  <a:schemeClr val="tx1"/>
                </a:solidFill>
                <a:latin typeface="Helvetica" pitchFamily="34" charset="0"/>
              </a:defRPr>
            </a:lvl3pPr>
            <a:lvl4pPr marL="1200150" indent="-171450">
              <a:defRPr sz="1800">
                <a:solidFill>
                  <a:schemeClr val="tx1"/>
                </a:solidFill>
                <a:latin typeface="Helvetica" pitchFamily="34" charset="0"/>
              </a:defRPr>
            </a:lvl4pPr>
            <a:lvl5pPr marL="1543050" indent="-171450">
              <a:defRPr sz="1800">
                <a:solidFill>
                  <a:schemeClr val="tx1"/>
                </a:solidFill>
                <a:latin typeface="Helvetica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Helvetica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Helvetica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Helvetica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fld id="{1E8FBA09-6271-476C-9613-914607C23F4D}" type="slidenum">
              <a:rPr lang="en-US" altLang="en-US" sz="600">
                <a:ea typeface="ＭＳ Ｐゴシック" pitchFamily="34" charset="-128"/>
              </a:rPr>
              <a:pPr/>
              <a:t>26</a:t>
            </a:fld>
            <a:endParaRPr lang="en-US" altLang="en-US" sz="600">
              <a:ea typeface="ＭＳ Ｐゴシック" pitchFamily="34" charset="-12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8034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-30620"/>
            <a:ext cx="9144000" cy="4049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131586" y="210844"/>
            <a:ext cx="74337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Simulation of Localization of a Gravitational Wave Event </a:t>
            </a:r>
          </a:p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by the US LIGO, European Virgo, and LIGO-India Detectors 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5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9256" y="2309251"/>
            <a:ext cx="2611903" cy="173186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Multi-messenger Astronomy with Gravitational Waves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8712" y="1688392"/>
            <a:ext cx="2275922" cy="1280206"/>
          </a:xfrm>
          <a:prstGeom prst="rect">
            <a:avLst/>
          </a:prstGeom>
        </p:spPr>
      </p:pic>
      <p:pic>
        <p:nvPicPr>
          <p:cNvPr id="8" name="Picture 4" descr="LL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126" y="1637294"/>
            <a:ext cx="1914247" cy="1537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98712" y="2890850"/>
            <a:ext cx="2176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FFFF"/>
                </a:solidFill>
              </a:rPr>
              <a:t>X-rays/Gamma-rays</a:t>
            </a:r>
          </a:p>
        </p:txBody>
      </p:sp>
      <p:sp>
        <p:nvSpPr>
          <p:cNvPr id="9" name="Right Arrow 8"/>
          <p:cNvSpPr/>
          <p:nvPr/>
        </p:nvSpPr>
        <p:spPr>
          <a:xfrm rot="20504054">
            <a:off x="5658130" y="2470120"/>
            <a:ext cx="948602" cy="279103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1095946" flipH="1">
            <a:off x="2747446" y="2470119"/>
            <a:ext cx="948602" cy="279103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94126" y="3110395"/>
            <a:ext cx="2211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FFFF"/>
                </a:solidFill>
              </a:rPr>
              <a:t>Gravitational Waves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90419" y="1939919"/>
            <a:ext cx="2911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FFFF"/>
                </a:solidFill>
              </a:rPr>
              <a:t>Binary Neutron Star Merger</a:t>
            </a:r>
          </a:p>
        </p:txBody>
      </p:sp>
      <p:sp>
        <p:nvSpPr>
          <p:cNvPr id="14" name="Right Arrow 13"/>
          <p:cNvSpPr/>
          <p:nvPr/>
        </p:nvSpPr>
        <p:spPr>
          <a:xfrm rot="20504054" flipH="1" flipV="1">
            <a:off x="2747445" y="3621352"/>
            <a:ext cx="948602" cy="279103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35868" y="3561472"/>
            <a:ext cx="2169492" cy="144632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25269" y="5007800"/>
            <a:ext cx="2280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FFFF"/>
                </a:solidFill>
              </a:rPr>
              <a:t>Visible/Infrared Light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6011" y="4227855"/>
            <a:ext cx="3066358" cy="1312785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5400000">
            <a:off x="4203648" y="4034938"/>
            <a:ext cx="948602" cy="279103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136011" y="5407806"/>
            <a:ext cx="148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FFFF"/>
                </a:solidFill>
              </a:rPr>
              <a:t>Radio Waves</a:t>
            </a:r>
          </a:p>
        </p:txBody>
      </p:sp>
      <p:sp>
        <p:nvSpPr>
          <p:cNvPr id="20" name="Right Arrow 19"/>
          <p:cNvSpPr/>
          <p:nvPr/>
        </p:nvSpPr>
        <p:spPr>
          <a:xfrm rot="1095946" flipV="1">
            <a:off x="5630269" y="3669624"/>
            <a:ext cx="948602" cy="279103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98712" y="3700188"/>
            <a:ext cx="2265172" cy="1423822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598712" y="5091547"/>
            <a:ext cx="1180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FFFF"/>
                </a:solidFill>
              </a:rPr>
              <a:t>Neutrinos</a:t>
            </a:r>
          </a:p>
        </p:txBody>
      </p:sp>
      <p:sp>
        <p:nvSpPr>
          <p:cNvPr id="23" name="Rettangolo 22"/>
          <p:cNvSpPr/>
          <p:nvPr/>
        </p:nvSpPr>
        <p:spPr>
          <a:xfrm>
            <a:off x="0" y="253440"/>
            <a:ext cx="9005167" cy="1077218"/>
          </a:xfrm>
          <a:prstGeom prst="rect">
            <a:avLst/>
          </a:prstGeom>
          <a:solidFill>
            <a:srgbClr val="000090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en-US" sz="3200" dirty="0" smtClean="0">
                <a:solidFill>
                  <a:schemeClr val="bg1"/>
                </a:solidFill>
                <a:ea typeface="ＭＳ Ｐゴシック" charset="-128"/>
              </a:rPr>
              <a:t>Multi-Messenger Astronomy: </a:t>
            </a:r>
            <a:br>
              <a:rPr lang="en-US" altLang="en-US" sz="3200" dirty="0" smtClean="0">
                <a:solidFill>
                  <a:schemeClr val="bg1"/>
                </a:solidFill>
                <a:ea typeface="ＭＳ Ｐゴシック" charset="-128"/>
              </a:rPr>
            </a:br>
            <a:r>
              <a:rPr lang="en-US" altLang="en-US" sz="3200" dirty="0" smtClean="0">
                <a:solidFill>
                  <a:schemeClr val="bg1"/>
                </a:solidFill>
                <a:ea typeface="ＭＳ Ｐゴシック" charset="-128"/>
              </a:rPr>
              <a:t>Gravitational Wave + Electromagnetic +Neutrinos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37009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79" y="1371600"/>
            <a:ext cx="9146279" cy="5486400"/>
          </a:xfrm>
          <a:prstGeom prst="rect">
            <a:avLst/>
          </a:prstGeom>
        </p:spPr>
      </p:pic>
      <p:pic>
        <p:nvPicPr>
          <p:cNvPr id="3" name="Picture 5" descr="VIR-0381A-11.tif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371599"/>
            <a:ext cx="1665111" cy="1248833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0" y="253440"/>
            <a:ext cx="9005167" cy="1077218"/>
          </a:xfrm>
          <a:prstGeom prst="rect">
            <a:avLst/>
          </a:prstGeom>
          <a:solidFill>
            <a:srgbClr val="000090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en-US" sz="3200" dirty="0" smtClean="0">
                <a:solidFill>
                  <a:schemeClr val="bg1"/>
                </a:solidFill>
                <a:ea typeface="ＭＳ Ｐゴシック" charset="-128"/>
              </a:rPr>
              <a:t>Multi-Messenger Astronomy: </a:t>
            </a:r>
            <a:br>
              <a:rPr lang="en-US" altLang="en-US" sz="3200" dirty="0" smtClean="0">
                <a:solidFill>
                  <a:schemeClr val="bg1"/>
                </a:solidFill>
                <a:ea typeface="ＭＳ Ｐゴシック" charset="-128"/>
              </a:rPr>
            </a:br>
            <a:r>
              <a:rPr lang="en-US" altLang="en-US" sz="3200" dirty="0" smtClean="0">
                <a:solidFill>
                  <a:schemeClr val="bg1"/>
                </a:solidFill>
                <a:ea typeface="ＭＳ Ｐゴシック" charset="-128"/>
              </a:rPr>
              <a:t>Gravitational Wave + Electromagnetic +Neutrinos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44550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6292"/>
          </a:xfrm>
          <a:solidFill>
            <a:srgbClr val="000090"/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Conclusion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990930"/>
            <a:ext cx="8229600" cy="5317523"/>
          </a:xfrm>
        </p:spPr>
        <p:txBody>
          <a:bodyPr>
            <a:normAutofit fontScale="92500" lnSpcReduction="20000"/>
          </a:bodyPr>
          <a:lstStyle/>
          <a:p>
            <a:r>
              <a:rPr lang="it-IT" dirty="0" err="1"/>
              <a:t>During</a:t>
            </a:r>
            <a:r>
              <a:rPr lang="it-IT" dirty="0"/>
              <a:t> </a:t>
            </a:r>
            <a:r>
              <a:rPr lang="it-IT" dirty="0" err="1"/>
              <a:t>its</a:t>
            </a:r>
            <a:r>
              <a:rPr lang="it-IT" dirty="0"/>
              <a:t> first </a:t>
            </a:r>
            <a:r>
              <a:rPr lang="it-IT" dirty="0" err="1"/>
              <a:t>observing</a:t>
            </a:r>
            <a:r>
              <a:rPr lang="it-IT" dirty="0"/>
              <a:t> </a:t>
            </a:r>
            <a:r>
              <a:rPr lang="it-IT" dirty="0" err="1"/>
              <a:t>run</a:t>
            </a:r>
            <a:r>
              <a:rPr lang="it-IT" dirty="0"/>
              <a:t> </a:t>
            </a:r>
            <a:r>
              <a:rPr lang="it-IT" dirty="0" err="1" smtClean="0"/>
              <a:t>we</a:t>
            </a:r>
            <a:r>
              <a:rPr lang="it-IT" dirty="0" smtClean="0"/>
              <a:t> </a:t>
            </a:r>
            <a:r>
              <a:rPr lang="it-IT" dirty="0" err="1" smtClean="0"/>
              <a:t>have</a:t>
            </a:r>
            <a:r>
              <a:rPr lang="it-IT" dirty="0" smtClean="0"/>
              <a:t> </a:t>
            </a:r>
            <a:r>
              <a:rPr lang="it-IT" dirty="0" err="1"/>
              <a:t>observed</a:t>
            </a:r>
            <a:r>
              <a:rPr lang="it-IT" dirty="0"/>
              <a:t> </a:t>
            </a:r>
            <a:r>
              <a:rPr lang="it-IT" dirty="0" err="1" smtClean="0"/>
              <a:t>gravitational</a:t>
            </a:r>
            <a:r>
              <a:rPr lang="it-IT" dirty="0" smtClean="0"/>
              <a:t> </a:t>
            </a:r>
            <a:r>
              <a:rPr lang="it-IT" dirty="0" err="1"/>
              <a:t>waves</a:t>
            </a:r>
            <a:r>
              <a:rPr lang="it-IT" dirty="0"/>
              <a:t> from the </a:t>
            </a:r>
            <a:r>
              <a:rPr lang="it-IT" dirty="0" err="1"/>
              <a:t>coalescence</a:t>
            </a:r>
            <a:r>
              <a:rPr lang="it-IT" dirty="0"/>
              <a:t> of </a:t>
            </a:r>
            <a:r>
              <a:rPr lang="it-IT" dirty="0" err="1"/>
              <a:t>two</a:t>
            </a:r>
            <a:r>
              <a:rPr lang="it-IT" dirty="0"/>
              <a:t> stellar-</a:t>
            </a:r>
            <a:r>
              <a:rPr lang="it-IT" dirty="0" smtClean="0"/>
              <a:t>mass </a:t>
            </a:r>
            <a:r>
              <a:rPr lang="it-IT" dirty="0" err="1" smtClean="0"/>
              <a:t>BBHs</a:t>
            </a:r>
            <a:r>
              <a:rPr lang="it-IT" dirty="0" smtClean="0"/>
              <a:t>:</a:t>
            </a:r>
          </a:p>
          <a:p>
            <a:pPr lvl="1"/>
            <a:r>
              <a:rPr lang="it-IT" dirty="0" smtClean="0"/>
              <a:t>GW150914 </a:t>
            </a:r>
          </a:p>
          <a:p>
            <a:pPr lvl="1"/>
            <a:r>
              <a:rPr lang="it-IT" dirty="0" smtClean="0"/>
              <a:t>GW151226 </a:t>
            </a:r>
          </a:p>
          <a:p>
            <a:pPr marL="457200" lvl="1" indent="0">
              <a:buNone/>
            </a:pPr>
            <a:r>
              <a:rPr lang="it-IT" dirty="0" smtClean="0"/>
              <a:t>and the </a:t>
            </a:r>
            <a:r>
              <a:rPr lang="it-IT" dirty="0" err="1"/>
              <a:t>third</a:t>
            </a:r>
            <a:r>
              <a:rPr lang="it-IT" dirty="0"/>
              <a:t> candidate </a:t>
            </a:r>
          </a:p>
          <a:p>
            <a:pPr lvl="1"/>
            <a:r>
              <a:rPr lang="it-IT" dirty="0" smtClean="0"/>
              <a:t>LVT151012 </a:t>
            </a:r>
            <a:r>
              <a:rPr lang="it-IT" dirty="0" err="1"/>
              <a:t>also</a:t>
            </a:r>
            <a:r>
              <a:rPr lang="it-IT" dirty="0"/>
              <a:t> </a:t>
            </a:r>
            <a:r>
              <a:rPr lang="it-IT" dirty="0" err="1"/>
              <a:t>likely</a:t>
            </a:r>
            <a:r>
              <a:rPr lang="it-IT" dirty="0"/>
              <a:t> to be a BBH </a:t>
            </a:r>
            <a:r>
              <a:rPr lang="it-IT" dirty="0" err="1" smtClean="0"/>
              <a:t>system</a:t>
            </a:r>
            <a:endParaRPr lang="it-IT" dirty="0"/>
          </a:p>
          <a:p>
            <a:pPr lvl="1"/>
            <a:endParaRPr lang="it-IT" dirty="0"/>
          </a:p>
          <a:p>
            <a:r>
              <a:rPr lang="it-IT" dirty="0"/>
              <a:t>The </a:t>
            </a:r>
            <a:r>
              <a:rPr lang="it-IT" dirty="0" err="1"/>
              <a:t>inferred</a:t>
            </a:r>
            <a:r>
              <a:rPr lang="it-IT" dirty="0"/>
              <a:t> rate of BBH </a:t>
            </a:r>
            <a:r>
              <a:rPr lang="it-IT" dirty="0" err="1"/>
              <a:t>mergers</a:t>
            </a:r>
            <a:r>
              <a:rPr lang="it-IT" dirty="0"/>
              <a:t> </a:t>
            </a:r>
            <a:r>
              <a:rPr lang="it-IT" dirty="0" err="1"/>
              <a:t>based</a:t>
            </a:r>
            <a:r>
              <a:rPr lang="it-IT" dirty="0"/>
              <a:t> on </a:t>
            </a:r>
            <a:r>
              <a:rPr lang="it-IT" dirty="0" err="1"/>
              <a:t>our</a:t>
            </a:r>
            <a:r>
              <a:rPr lang="it-IT" dirty="0"/>
              <a:t> </a:t>
            </a:r>
            <a:r>
              <a:rPr lang="it-IT" dirty="0" err="1"/>
              <a:t>observations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 </a:t>
            </a:r>
            <a:r>
              <a:rPr lang="it-IT" dirty="0" smtClean="0"/>
              <a:t>9</a:t>
            </a:r>
            <a:r>
              <a:rPr lang="it-IT" dirty="0"/>
              <a:t>–240 </a:t>
            </a:r>
            <a:r>
              <a:rPr lang="it-IT" dirty="0" smtClean="0"/>
              <a:t>Gpc</a:t>
            </a:r>
            <a:r>
              <a:rPr lang="it-IT" baseline="30000" dirty="0" smtClean="0"/>
              <a:t>-3</a:t>
            </a:r>
            <a:r>
              <a:rPr lang="it-IT" dirty="0" smtClean="0"/>
              <a:t> yr</a:t>
            </a:r>
            <a:r>
              <a:rPr lang="it-IT" baseline="30000" dirty="0" smtClean="0"/>
              <a:t>-1</a:t>
            </a:r>
            <a:r>
              <a:rPr lang="it-IT" dirty="0" smtClean="0"/>
              <a:t> </a:t>
            </a:r>
          </a:p>
          <a:p>
            <a:endParaRPr lang="it-IT" dirty="0"/>
          </a:p>
          <a:p>
            <a:r>
              <a:rPr lang="it-IT" dirty="0" err="1" smtClean="0"/>
              <a:t>We</a:t>
            </a:r>
            <a:r>
              <a:rPr lang="it-IT" dirty="0" smtClean="0"/>
              <a:t> are  </a:t>
            </a:r>
            <a:r>
              <a:rPr lang="it-IT" dirty="0" err="1" smtClean="0"/>
              <a:t>confident</a:t>
            </a:r>
            <a:r>
              <a:rPr lang="it-IT" dirty="0" smtClean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smtClean="0"/>
              <a:t>in the future </a:t>
            </a:r>
            <a:r>
              <a:rPr lang="it-IT" dirty="0" err="1"/>
              <a:t>observing</a:t>
            </a:r>
            <a:r>
              <a:rPr lang="it-IT" dirty="0"/>
              <a:t> </a:t>
            </a:r>
            <a:r>
              <a:rPr lang="it-IT" dirty="0" err="1"/>
              <a:t>runs</a:t>
            </a:r>
            <a:r>
              <a:rPr lang="it-IT" dirty="0"/>
              <a:t> </a:t>
            </a:r>
            <a:r>
              <a:rPr lang="it-IT" dirty="0" err="1"/>
              <a:t>will</a:t>
            </a:r>
            <a:r>
              <a:rPr lang="it-IT" dirty="0"/>
              <a:t> </a:t>
            </a:r>
            <a:r>
              <a:rPr lang="it-IT" dirty="0" err="1"/>
              <a:t>observe</a:t>
            </a:r>
            <a:r>
              <a:rPr lang="it-IT" dirty="0"/>
              <a:t> </a:t>
            </a:r>
            <a:r>
              <a:rPr lang="it-IT" dirty="0" err="1"/>
              <a:t>many</a:t>
            </a:r>
            <a:r>
              <a:rPr lang="it-IT" dirty="0"/>
              <a:t> </a:t>
            </a:r>
            <a:r>
              <a:rPr lang="it-IT" dirty="0" smtClean="0"/>
              <a:t> more </a:t>
            </a:r>
            <a:r>
              <a:rPr lang="it-IT" dirty="0" err="1"/>
              <a:t>BBHs</a:t>
            </a:r>
            <a:r>
              <a:rPr lang="it-IT" dirty="0"/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7136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22400" y="72694"/>
            <a:ext cx="5867400" cy="778667"/>
          </a:xfrm>
          <a:solidFill>
            <a:srgbClr val="000090"/>
          </a:solidFill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/>
            <a:r>
              <a:rPr lang="en-US" dirty="0" smtClean="0">
                <a:solidFill>
                  <a:srgbClr val="FFFFFF"/>
                </a:solidFill>
                <a:latin typeface="Microsoft Sans Serif" charset="0"/>
                <a:ea typeface="ＭＳ Ｐゴシック" charset="0"/>
              </a:rPr>
              <a:t>The network since 2007 </a:t>
            </a:r>
            <a:endParaRPr lang="it-IT" dirty="0">
              <a:solidFill>
                <a:srgbClr val="FFFFFF"/>
              </a:solidFill>
              <a:latin typeface="Microsoft Sans Serif" charset="0"/>
              <a:ea typeface="ＭＳ Ｐゴシック" charset="0"/>
            </a:endParaRPr>
          </a:p>
        </p:txBody>
      </p:sp>
      <p:sp>
        <p:nvSpPr>
          <p:cNvPr id="7270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06488" y="1007006"/>
            <a:ext cx="7772400" cy="5105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it-IT" dirty="0">
                <a:latin typeface="Trebuchet MS" charset="0"/>
                <a:ea typeface="ＭＳ Ｐゴシック" charset="0"/>
              </a:rPr>
              <a:t>MOU to be </a:t>
            </a:r>
            <a:r>
              <a:rPr lang="it-IT" dirty="0" err="1">
                <a:latin typeface="Trebuchet MS" charset="0"/>
                <a:ea typeface="ＭＳ Ｐゴシック" charset="0"/>
              </a:rPr>
              <a:t>signed</a:t>
            </a:r>
            <a:r>
              <a:rPr lang="it-IT" dirty="0">
                <a:latin typeface="Trebuchet MS" charset="0"/>
                <a:ea typeface="ＭＳ Ｐゴシック" charset="0"/>
              </a:rPr>
              <a:t> </a:t>
            </a:r>
            <a:r>
              <a:rPr lang="it-IT" dirty="0" err="1">
                <a:latin typeface="Trebuchet MS" charset="0"/>
                <a:ea typeface="ＭＳ Ｐゴシック" charset="0"/>
              </a:rPr>
              <a:t>between</a:t>
            </a:r>
            <a:r>
              <a:rPr lang="it-IT" dirty="0">
                <a:latin typeface="Trebuchet MS" charset="0"/>
                <a:ea typeface="ＭＳ Ｐゴシック" charset="0"/>
              </a:rPr>
              <a:t> LIGO </a:t>
            </a:r>
            <a:r>
              <a:rPr lang="it-IT" dirty="0" err="1">
                <a:latin typeface="Trebuchet MS" charset="0"/>
                <a:ea typeface="ＭＳ Ｐゴシック" charset="0"/>
              </a:rPr>
              <a:t>Scientific</a:t>
            </a:r>
            <a:r>
              <a:rPr lang="it-IT" dirty="0">
                <a:latin typeface="Trebuchet MS" charset="0"/>
                <a:ea typeface="ＭＳ Ｐゴシック" charset="0"/>
              </a:rPr>
              <a:t> Collaboration and Virgo:</a:t>
            </a:r>
          </a:p>
          <a:p>
            <a:pPr lvl="1" eaLnBrk="1" hangingPunct="1"/>
            <a:r>
              <a:rPr lang="it-IT" dirty="0">
                <a:ea typeface="ＭＳ Ｐゴシック" charset="0"/>
              </a:rPr>
              <a:t>Full </a:t>
            </a:r>
            <a:r>
              <a:rPr lang="it-IT" dirty="0" err="1">
                <a:ea typeface="ＭＳ Ｐゴシック" charset="0"/>
              </a:rPr>
              <a:t>exchange</a:t>
            </a:r>
            <a:r>
              <a:rPr lang="it-IT" dirty="0">
                <a:ea typeface="ＭＳ Ｐゴシック" charset="0"/>
              </a:rPr>
              <a:t> of data, joint </a:t>
            </a:r>
            <a:r>
              <a:rPr lang="it-IT" dirty="0" err="1">
                <a:ea typeface="ＭＳ Ｐゴシック" charset="0"/>
              </a:rPr>
              <a:t>analysis</a:t>
            </a:r>
            <a:endParaRPr lang="it-IT" dirty="0">
              <a:ea typeface="ＭＳ Ｐゴシック" charset="0"/>
            </a:endParaRPr>
          </a:p>
          <a:p>
            <a:pPr lvl="1" eaLnBrk="1" hangingPunct="1"/>
            <a:r>
              <a:rPr lang="it-IT" dirty="0">
                <a:ea typeface="ＭＳ Ｐゴシック" charset="0"/>
              </a:rPr>
              <a:t>Coordinate science </a:t>
            </a:r>
            <a:r>
              <a:rPr lang="it-IT" dirty="0" err="1">
                <a:ea typeface="ＭＳ Ｐゴシック" charset="0"/>
              </a:rPr>
              <a:t>runs</a:t>
            </a:r>
            <a:r>
              <a:rPr lang="it-IT" dirty="0">
                <a:ea typeface="ＭＳ Ｐゴシック" charset="0"/>
              </a:rPr>
              <a:t>, </a:t>
            </a:r>
            <a:r>
              <a:rPr lang="it-IT" dirty="0" err="1">
                <a:ea typeface="ＭＳ Ｐゴシック" charset="0"/>
              </a:rPr>
              <a:t>commissioning</a:t>
            </a:r>
            <a:r>
              <a:rPr lang="it-IT" dirty="0">
                <a:ea typeface="ＭＳ Ｐゴシック" charset="0"/>
              </a:rPr>
              <a:t> and </a:t>
            </a:r>
            <a:r>
              <a:rPr lang="it-IT" dirty="0" err="1">
                <a:ea typeface="ＭＳ Ｐゴシック" charset="0"/>
              </a:rPr>
              <a:t>shutdowns</a:t>
            </a:r>
            <a:endParaRPr lang="it-IT" dirty="0">
              <a:ea typeface="ＭＳ Ｐゴシック" charset="0"/>
            </a:endParaRPr>
          </a:p>
          <a:p>
            <a:pPr lvl="1" eaLnBrk="1" hangingPunct="1"/>
            <a:r>
              <a:rPr lang="it-IT" dirty="0">
                <a:ea typeface="ＭＳ Ｐゴシック" charset="0"/>
              </a:rPr>
              <a:t>Joint </a:t>
            </a:r>
            <a:r>
              <a:rPr lang="it-IT" dirty="0" err="1">
                <a:ea typeface="ＭＳ Ｐゴシック" charset="0"/>
              </a:rPr>
              <a:t>publications</a:t>
            </a:r>
            <a:endParaRPr lang="it-IT" dirty="0">
              <a:ea typeface="ＭＳ Ｐゴシック" charset="0"/>
            </a:endParaRPr>
          </a:p>
          <a:p>
            <a:pPr lvl="1" eaLnBrk="1" hangingPunct="1"/>
            <a:endParaRPr lang="it-IT" dirty="0">
              <a:ea typeface="ＭＳ Ｐゴシック" charset="0"/>
            </a:endParaRPr>
          </a:p>
        </p:txBody>
      </p:sp>
      <p:pic>
        <p:nvPicPr>
          <p:cNvPr id="72707" name="Picture 4" descr="TerradiNot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82888"/>
            <a:ext cx="9144000" cy="410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8" name="Picture 5" descr="HiResHanford_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398713"/>
            <a:ext cx="12255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9" name="Picture 6" descr="LLOaeri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4413250"/>
            <a:ext cx="1228725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3333CC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0" name="Picture 7" descr="ligo_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4413250"/>
            <a:ext cx="503237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1" name="Picture 8" descr="aeria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4054475"/>
            <a:ext cx="1223963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2" name="Picture 9" descr="virgo_log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813" y="4125913"/>
            <a:ext cx="936625" cy="15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3" name="Picture 10" descr="ligo_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2398713"/>
            <a:ext cx="5048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4" name="Picture 11" descr="Luftb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2547938"/>
            <a:ext cx="1042987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5" name="Picture 12" descr="titel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2541588"/>
            <a:ext cx="636588" cy="2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6" name="Picture 13" descr="tama_aerial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4270375"/>
            <a:ext cx="950912" cy="66198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86478" name="Group 14"/>
          <p:cNvGrpSpPr>
            <a:grpSpLocks/>
          </p:cNvGrpSpPr>
          <p:nvPr/>
        </p:nvGrpSpPr>
        <p:grpSpPr bwMode="auto">
          <a:xfrm>
            <a:off x="1116013" y="2492375"/>
            <a:ext cx="6434137" cy="3705225"/>
            <a:chOff x="703" y="1570"/>
            <a:chExt cx="4053" cy="2334"/>
          </a:xfrm>
        </p:grpSpPr>
        <p:sp>
          <p:nvSpPr>
            <p:cNvPr id="1086479" name="Text Box 15"/>
            <p:cNvSpPr txBox="1">
              <a:spLocks noChangeArrowheads="1"/>
            </p:cNvSpPr>
            <p:nvPr/>
          </p:nvSpPr>
          <p:spPr bwMode="auto">
            <a:xfrm>
              <a:off x="1313" y="3444"/>
              <a:ext cx="3443" cy="460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2000">
                  <a:solidFill>
                    <a:schemeClr val="bg1"/>
                  </a:solidFill>
                  <a:cs typeface="+mn-cs"/>
                </a:rPr>
                <a:t>4 detectors to operate as a </a:t>
              </a:r>
              <a:r>
                <a:rPr lang="it-IT" sz="2000" b="1">
                  <a:solidFill>
                    <a:schemeClr val="bg1"/>
                  </a:solidFill>
                  <a:cs typeface="+mn-cs"/>
                </a:rPr>
                <a:t>SINGLE MACHINE</a:t>
              </a:r>
            </a:p>
            <a:p>
              <a:pPr>
                <a:defRPr/>
              </a:pPr>
              <a:r>
                <a:rPr lang="it-IT" sz="2000">
                  <a:solidFill>
                    <a:schemeClr val="bg1"/>
                  </a:solidFill>
                  <a:cs typeface="+mn-cs"/>
                </a:rPr>
                <a:t>Great scientific value added</a:t>
              </a:r>
            </a:p>
          </p:txBody>
        </p:sp>
        <p:sp>
          <p:nvSpPr>
            <p:cNvPr id="1086480" name="Oval 16"/>
            <p:cNvSpPr>
              <a:spLocks noChangeArrowheads="1"/>
            </p:cNvSpPr>
            <p:nvPr/>
          </p:nvSpPr>
          <p:spPr bwMode="auto">
            <a:xfrm>
              <a:off x="703" y="1570"/>
              <a:ext cx="2132" cy="1406"/>
            </a:xfrm>
            <a:prstGeom prst="ellipse">
              <a:avLst/>
            </a:prstGeom>
            <a:noFill/>
            <a:ln w="28575">
              <a:solidFill>
                <a:srgbClr val="CC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aphicFrame>
        <p:nvGraphicFramePr>
          <p:cNvPr id="72718" name="Object 17"/>
          <p:cNvGraphicFramePr>
            <a:graphicFrameLocks noChangeAspect="1"/>
          </p:cNvGraphicFramePr>
          <p:nvPr/>
        </p:nvGraphicFramePr>
        <p:xfrm>
          <a:off x="0" y="0"/>
          <a:ext cx="1331913" cy="973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Photo Editor Photo" r:id="rId12" imgW="4409524" imgH="3219899" progId="MSPhotoEd.3">
                  <p:embed/>
                </p:oleObj>
              </mc:Choice>
              <mc:Fallback>
                <p:oleObj name="Photo Editor Photo" r:id="rId12" imgW="4409524" imgH="321989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31913" cy="973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2719" name="Picture 18" descr="virgolo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01"/>
          <a:stretch>
            <a:fillRect/>
          </a:stretch>
        </p:blipFill>
        <p:spPr bwMode="auto">
          <a:xfrm>
            <a:off x="7740650" y="115888"/>
            <a:ext cx="11969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746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86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57200" y="178081"/>
            <a:ext cx="8229600" cy="1336114"/>
          </a:xfrm>
          <a:prstGeom prst="rect">
            <a:avLst/>
          </a:prstGeom>
          <a:solidFill>
            <a:srgbClr val="000090"/>
          </a:solidFill>
        </p:spPr>
        <p:txBody>
          <a:bodyPr vert="horz" wrap="square" lIns="0" tIns="0" rIns="0" bIns="0" rtlCol="0">
            <a:spAutoFit/>
          </a:bodyPr>
          <a:lstStyle/>
          <a:p>
            <a:pPr marL="2730601" marR="3572" indent="-2722118">
              <a:lnSpc>
                <a:spcPts val="5203"/>
              </a:lnSpc>
            </a:pPr>
            <a:r>
              <a:rPr spc="-4" dirty="0">
                <a:solidFill>
                  <a:srgbClr val="FFFFFF"/>
                </a:solidFill>
              </a:rPr>
              <a:t>G</a:t>
            </a:r>
            <a:r>
              <a:rPr spc="-49" dirty="0">
                <a:solidFill>
                  <a:srgbClr val="FFFFFF"/>
                </a:solidFill>
              </a:rPr>
              <a:t>W</a:t>
            </a:r>
            <a:r>
              <a:rPr spc="-4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Sc</a:t>
            </a:r>
            <a:r>
              <a:rPr spc="-4" dirty="0">
                <a:solidFill>
                  <a:srgbClr val="FFFFFF"/>
                </a:solidFill>
              </a:rPr>
              <a:t>i</a:t>
            </a:r>
            <a:r>
              <a:rPr spc="-25" dirty="0">
                <a:solidFill>
                  <a:srgbClr val="FFFFFF"/>
                </a:solidFill>
              </a:rPr>
              <a:t>ence</a:t>
            </a:r>
            <a:r>
              <a:rPr spc="-4" dirty="0">
                <a:solidFill>
                  <a:srgbClr val="FFFFFF"/>
                </a:solidFill>
              </a:rPr>
              <a:t> F</a:t>
            </a:r>
            <a:r>
              <a:rPr spc="-134" dirty="0">
                <a:solidFill>
                  <a:srgbClr val="FFFFFF"/>
                </a:solidFill>
              </a:rPr>
              <a:t>r</a:t>
            </a:r>
            <a:r>
              <a:rPr spc="-32" dirty="0">
                <a:solidFill>
                  <a:srgbClr val="FFFFFF"/>
                </a:solidFill>
              </a:rPr>
              <a:t>om</a:t>
            </a:r>
            <a:r>
              <a:rPr spc="-4" dirty="0">
                <a:solidFill>
                  <a:srgbClr val="FFFFFF"/>
                </a:solidFill>
              </a:rPr>
              <a:t> Fi</a:t>
            </a:r>
            <a:r>
              <a:rPr spc="-18" dirty="0">
                <a:solidFill>
                  <a:srgbClr val="FFFFFF"/>
                </a:solidFill>
              </a:rPr>
              <a:t>rs</a:t>
            </a:r>
            <a:r>
              <a:rPr dirty="0">
                <a:solidFill>
                  <a:srgbClr val="FFFFFF"/>
                </a:solidFill>
              </a:rPr>
              <a:t>t</a:t>
            </a:r>
            <a:r>
              <a:rPr spc="-4" dirty="0">
                <a:solidFill>
                  <a:srgbClr val="FFFFFF"/>
                </a:solidFill>
              </a:rPr>
              <a:t> </a:t>
            </a:r>
            <a:r>
              <a:rPr spc="-4" dirty="0" smtClean="0">
                <a:solidFill>
                  <a:srgbClr val="FFFFFF"/>
                </a:solidFill>
              </a:rPr>
              <a:t>G</a:t>
            </a:r>
            <a:r>
              <a:rPr spc="-21" dirty="0" smtClean="0">
                <a:solidFill>
                  <a:srgbClr val="FFFFFF"/>
                </a:solidFill>
              </a:rPr>
              <a:t>enera</a:t>
            </a:r>
            <a:r>
              <a:rPr dirty="0" smtClean="0">
                <a:solidFill>
                  <a:srgbClr val="FFFFFF"/>
                </a:solidFill>
              </a:rPr>
              <a:t>t</a:t>
            </a:r>
            <a:r>
              <a:rPr spc="-4" dirty="0" smtClean="0">
                <a:solidFill>
                  <a:srgbClr val="FFFFFF"/>
                </a:solidFill>
              </a:rPr>
              <a:t>i</a:t>
            </a:r>
            <a:r>
              <a:rPr spc="-28" dirty="0" smtClean="0">
                <a:solidFill>
                  <a:srgbClr val="FFFFFF"/>
                </a:solidFill>
              </a:rPr>
              <a:t>o</a:t>
            </a:r>
            <a:r>
              <a:rPr dirty="0" smtClean="0">
                <a:solidFill>
                  <a:srgbClr val="FFFFFF"/>
                </a:solidFill>
              </a:rPr>
              <a:t>n</a:t>
            </a:r>
            <a:r>
              <a:rPr spc="-4" dirty="0" smtClean="0">
                <a:solidFill>
                  <a:srgbClr val="FFFFFF"/>
                </a:solidFill>
              </a:rPr>
              <a:t>(</a:t>
            </a:r>
            <a:r>
              <a:rPr dirty="0" smtClean="0">
                <a:solidFill>
                  <a:srgbClr val="FFFFFF"/>
                </a:solidFill>
              </a:rPr>
              <a:t>200</a:t>
            </a:r>
            <a:r>
              <a:rPr lang="en-US" dirty="0" smtClean="0">
                <a:solidFill>
                  <a:srgbClr val="FFFFFF"/>
                </a:solidFill>
              </a:rPr>
              <a:t>7</a:t>
            </a:r>
            <a:r>
              <a:rPr spc="-4" dirty="0" smtClean="0">
                <a:solidFill>
                  <a:srgbClr val="FFFFFF"/>
                </a:solidFill>
              </a:rPr>
              <a:t>-</a:t>
            </a:r>
            <a:r>
              <a:rPr dirty="0" smtClean="0">
                <a:solidFill>
                  <a:srgbClr val="FFFFFF"/>
                </a:solidFill>
              </a:rPr>
              <a:t>201</a:t>
            </a:r>
            <a:r>
              <a:rPr lang="en-US" dirty="0" smtClean="0">
                <a:solidFill>
                  <a:srgbClr val="FFFFFF"/>
                </a:solidFill>
              </a:rPr>
              <a:t>1</a:t>
            </a:r>
            <a:r>
              <a:rPr dirty="0" smtClean="0">
                <a:solidFill>
                  <a:srgbClr val="FFFFFF"/>
                </a:solidFill>
              </a:rPr>
              <a:t>)</a:t>
            </a:r>
            <a:endParaRPr dirty="0">
              <a:solidFill>
                <a:srgbClr val="FFFFFF"/>
              </a:solidFill>
            </a:endParaRPr>
          </a:p>
        </p:txBody>
      </p:sp>
      <p:grpSp>
        <p:nvGrpSpPr>
          <p:cNvPr id="222" name="Gruppo 221"/>
          <p:cNvGrpSpPr/>
          <p:nvPr/>
        </p:nvGrpSpPr>
        <p:grpSpPr>
          <a:xfrm>
            <a:off x="4548635" y="2693914"/>
            <a:ext cx="4509492" cy="3321844"/>
            <a:chOff x="4527352" y="2071687"/>
            <a:chExt cx="4509492" cy="3321844"/>
          </a:xfrm>
        </p:grpSpPr>
        <p:sp>
          <p:nvSpPr>
            <p:cNvPr id="5" name="object 5"/>
            <p:cNvSpPr/>
            <p:nvPr/>
          </p:nvSpPr>
          <p:spPr>
            <a:xfrm>
              <a:off x="4527352" y="2071687"/>
              <a:ext cx="4509492" cy="3321844"/>
            </a:xfrm>
            <a:custGeom>
              <a:avLst/>
              <a:gdLst/>
              <a:ahLst/>
              <a:cxnLst/>
              <a:rect l="l" t="t" r="r" b="b"/>
              <a:pathLst>
                <a:path w="6413500" h="4724400">
                  <a:moveTo>
                    <a:pt x="6223000" y="0"/>
                  </a:moveTo>
                  <a:lnTo>
                    <a:pt x="190500" y="0"/>
                  </a:lnTo>
                  <a:lnTo>
                    <a:pt x="174875" y="631"/>
                  </a:lnTo>
                  <a:lnTo>
                    <a:pt x="130287" y="9711"/>
                  </a:lnTo>
                  <a:lnTo>
                    <a:pt x="90152" y="28541"/>
                  </a:lnTo>
                  <a:lnTo>
                    <a:pt x="55796" y="55796"/>
                  </a:lnTo>
                  <a:lnTo>
                    <a:pt x="28541" y="90152"/>
                  </a:lnTo>
                  <a:lnTo>
                    <a:pt x="9711" y="130287"/>
                  </a:lnTo>
                  <a:lnTo>
                    <a:pt x="631" y="174875"/>
                  </a:lnTo>
                  <a:lnTo>
                    <a:pt x="0" y="190500"/>
                  </a:lnTo>
                  <a:lnTo>
                    <a:pt x="0" y="4533900"/>
                  </a:lnTo>
                  <a:lnTo>
                    <a:pt x="5536" y="4579679"/>
                  </a:lnTo>
                  <a:lnTo>
                    <a:pt x="21263" y="4621445"/>
                  </a:lnTo>
                  <a:lnTo>
                    <a:pt x="45857" y="4657875"/>
                  </a:lnTo>
                  <a:lnTo>
                    <a:pt x="77994" y="4687644"/>
                  </a:lnTo>
                  <a:lnTo>
                    <a:pt x="116349" y="4709429"/>
                  </a:lnTo>
                  <a:lnTo>
                    <a:pt x="159600" y="4721906"/>
                  </a:lnTo>
                  <a:lnTo>
                    <a:pt x="190500" y="4724400"/>
                  </a:lnTo>
                  <a:lnTo>
                    <a:pt x="6223000" y="4724400"/>
                  </a:lnTo>
                  <a:lnTo>
                    <a:pt x="6268778" y="4718863"/>
                  </a:lnTo>
                  <a:lnTo>
                    <a:pt x="6310544" y="4703136"/>
                  </a:lnTo>
                  <a:lnTo>
                    <a:pt x="6346974" y="4678542"/>
                  </a:lnTo>
                  <a:lnTo>
                    <a:pt x="6376743" y="4646406"/>
                  </a:lnTo>
                  <a:lnTo>
                    <a:pt x="6398529" y="4608050"/>
                  </a:lnTo>
                  <a:lnTo>
                    <a:pt x="6411006" y="4564799"/>
                  </a:lnTo>
                  <a:lnTo>
                    <a:pt x="6413500" y="4533900"/>
                  </a:lnTo>
                  <a:lnTo>
                    <a:pt x="6413500" y="190500"/>
                  </a:lnTo>
                  <a:lnTo>
                    <a:pt x="6407963" y="144720"/>
                  </a:lnTo>
                  <a:lnTo>
                    <a:pt x="6392236" y="102954"/>
                  </a:lnTo>
                  <a:lnTo>
                    <a:pt x="6367642" y="66524"/>
                  </a:lnTo>
                  <a:lnTo>
                    <a:pt x="6335505" y="36755"/>
                  </a:lnTo>
                  <a:lnTo>
                    <a:pt x="6297149" y="14970"/>
                  </a:lnTo>
                  <a:lnTo>
                    <a:pt x="6253899" y="2493"/>
                  </a:lnTo>
                  <a:lnTo>
                    <a:pt x="6223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527352" y="2071687"/>
              <a:ext cx="4509492" cy="3232547"/>
            </a:xfrm>
            <a:custGeom>
              <a:avLst/>
              <a:gdLst/>
              <a:ahLst/>
              <a:cxnLst/>
              <a:rect l="l" t="t" r="r" b="b"/>
              <a:pathLst>
                <a:path w="6413500" h="4597400">
                  <a:moveTo>
                    <a:pt x="6223000" y="0"/>
                  </a:moveTo>
                  <a:lnTo>
                    <a:pt x="190500" y="0"/>
                  </a:lnTo>
                  <a:lnTo>
                    <a:pt x="174875" y="631"/>
                  </a:lnTo>
                  <a:lnTo>
                    <a:pt x="130287" y="9711"/>
                  </a:lnTo>
                  <a:lnTo>
                    <a:pt x="90152" y="28541"/>
                  </a:lnTo>
                  <a:lnTo>
                    <a:pt x="55796" y="55796"/>
                  </a:lnTo>
                  <a:lnTo>
                    <a:pt x="28541" y="90152"/>
                  </a:lnTo>
                  <a:lnTo>
                    <a:pt x="9711" y="130287"/>
                  </a:lnTo>
                  <a:lnTo>
                    <a:pt x="631" y="174875"/>
                  </a:lnTo>
                  <a:lnTo>
                    <a:pt x="0" y="190500"/>
                  </a:lnTo>
                  <a:lnTo>
                    <a:pt x="0" y="4406900"/>
                  </a:lnTo>
                  <a:lnTo>
                    <a:pt x="5536" y="4452679"/>
                  </a:lnTo>
                  <a:lnTo>
                    <a:pt x="21263" y="4494445"/>
                  </a:lnTo>
                  <a:lnTo>
                    <a:pt x="45857" y="4530875"/>
                  </a:lnTo>
                  <a:lnTo>
                    <a:pt x="77994" y="4560644"/>
                  </a:lnTo>
                  <a:lnTo>
                    <a:pt x="116349" y="4582429"/>
                  </a:lnTo>
                  <a:lnTo>
                    <a:pt x="159600" y="4594906"/>
                  </a:lnTo>
                  <a:lnTo>
                    <a:pt x="190500" y="4597400"/>
                  </a:lnTo>
                  <a:lnTo>
                    <a:pt x="6223000" y="4597400"/>
                  </a:lnTo>
                  <a:lnTo>
                    <a:pt x="6268778" y="4591863"/>
                  </a:lnTo>
                  <a:lnTo>
                    <a:pt x="6310544" y="4576136"/>
                  </a:lnTo>
                  <a:lnTo>
                    <a:pt x="6346974" y="4551542"/>
                  </a:lnTo>
                  <a:lnTo>
                    <a:pt x="6376743" y="4519406"/>
                  </a:lnTo>
                  <a:lnTo>
                    <a:pt x="6398529" y="4481050"/>
                  </a:lnTo>
                  <a:lnTo>
                    <a:pt x="6411006" y="4437799"/>
                  </a:lnTo>
                  <a:lnTo>
                    <a:pt x="6413500" y="4406900"/>
                  </a:lnTo>
                  <a:lnTo>
                    <a:pt x="6413500" y="190500"/>
                  </a:lnTo>
                  <a:lnTo>
                    <a:pt x="6407963" y="144720"/>
                  </a:lnTo>
                  <a:lnTo>
                    <a:pt x="6392236" y="102954"/>
                  </a:lnTo>
                  <a:lnTo>
                    <a:pt x="6367642" y="66524"/>
                  </a:lnTo>
                  <a:lnTo>
                    <a:pt x="6335505" y="36755"/>
                  </a:lnTo>
                  <a:lnTo>
                    <a:pt x="6297149" y="14970"/>
                  </a:lnTo>
                  <a:lnTo>
                    <a:pt x="6253899" y="2493"/>
                  </a:lnTo>
                  <a:lnTo>
                    <a:pt x="6223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429250" y="2187774"/>
              <a:ext cx="3446859" cy="2756147"/>
            </a:xfrm>
            <a:custGeom>
              <a:avLst/>
              <a:gdLst/>
              <a:ahLst/>
              <a:cxnLst/>
              <a:rect l="l" t="t" r="r" b="b"/>
              <a:pathLst>
                <a:path w="4902200" h="3919854">
                  <a:moveTo>
                    <a:pt x="0" y="0"/>
                  </a:moveTo>
                  <a:lnTo>
                    <a:pt x="4902200" y="0"/>
                  </a:lnTo>
                  <a:lnTo>
                    <a:pt x="4902200" y="3919474"/>
                  </a:lnTo>
                  <a:lnTo>
                    <a:pt x="0" y="39194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429956" y="2271055"/>
              <a:ext cx="3405336" cy="2638723"/>
            </a:xfrm>
            <a:custGeom>
              <a:avLst/>
              <a:gdLst/>
              <a:ahLst/>
              <a:cxnLst/>
              <a:rect l="l" t="t" r="r" b="b"/>
              <a:pathLst>
                <a:path w="4843145" h="3752850">
                  <a:moveTo>
                    <a:pt x="0" y="3752503"/>
                  </a:moveTo>
                  <a:lnTo>
                    <a:pt x="4843103" y="3752503"/>
                  </a:lnTo>
                  <a:lnTo>
                    <a:pt x="4843103" y="0"/>
                  </a:lnTo>
                  <a:lnTo>
                    <a:pt x="0" y="0"/>
                  </a:lnTo>
                  <a:lnTo>
                    <a:pt x="0" y="37525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429957" y="2611919"/>
              <a:ext cx="1135410" cy="55364"/>
            </a:xfrm>
            <a:custGeom>
              <a:avLst/>
              <a:gdLst/>
              <a:ahLst/>
              <a:cxnLst/>
              <a:rect l="l" t="t" r="r" b="b"/>
              <a:pathLst>
                <a:path w="1614804" h="78739">
                  <a:moveTo>
                    <a:pt x="0" y="78229"/>
                  </a:moveTo>
                  <a:lnTo>
                    <a:pt x="1614366" y="78229"/>
                  </a:lnTo>
                  <a:lnTo>
                    <a:pt x="1614366" y="0"/>
                  </a:lnTo>
                  <a:lnTo>
                    <a:pt x="0" y="0"/>
                  </a:lnTo>
                  <a:lnTo>
                    <a:pt x="0" y="7822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565058" y="2926513"/>
              <a:ext cx="1135410" cy="52239"/>
            </a:xfrm>
            <a:custGeom>
              <a:avLst/>
              <a:gdLst/>
              <a:ahLst/>
              <a:cxnLst/>
              <a:rect l="l" t="t" r="r" b="b"/>
              <a:pathLst>
                <a:path w="1614804" h="74295">
                  <a:moveTo>
                    <a:pt x="0" y="73731"/>
                  </a:moveTo>
                  <a:lnTo>
                    <a:pt x="1614367" y="73731"/>
                  </a:lnTo>
                  <a:lnTo>
                    <a:pt x="1614367" y="0"/>
                  </a:lnTo>
                  <a:lnTo>
                    <a:pt x="0" y="0"/>
                  </a:lnTo>
                  <a:lnTo>
                    <a:pt x="0" y="7373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700160" y="3310228"/>
              <a:ext cx="1135410" cy="47327"/>
            </a:xfrm>
            <a:custGeom>
              <a:avLst/>
              <a:gdLst/>
              <a:ahLst/>
              <a:cxnLst/>
              <a:rect l="l" t="t" r="r" b="b"/>
              <a:pathLst>
                <a:path w="1614804" h="67310">
                  <a:moveTo>
                    <a:pt x="0" y="67047"/>
                  </a:moveTo>
                  <a:lnTo>
                    <a:pt x="1614367" y="67047"/>
                  </a:lnTo>
                  <a:lnTo>
                    <a:pt x="1614367" y="0"/>
                  </a:lnTo>
                  <a:lnTo>
                    <a:pt x="0" y="0"/>
                  </a:lnTo>
                  <a:lnTo>
                    <a:pt x="0" y="670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429955" y="3034630"/>
              <a:ext cx="1135410" cy="1022896"/>
            </a:xfrm>
            <a:custGeom>
              <a:avLst/>
              <a:gdLst/>
              <a:ahLst/>
              <a:cxnLst/>
              <a:rect l="l" t="t" r="r" b="b"/>
              <a:pathLst>
                <a:path w="1614804" h="1454785">
                  <a:moveTo>
                    <a:pt x="0" y="1454566"/>
                  </a:moveTo>
                  <a:lnTo>
                    <a:pt x="1614368" y="1454566"/>
                  </a:lnTo>
                  <a:lnTo>
                    <a:pt x="1614368" y="0"/>
                  </a:lnTo>
                  <a:lnTo>
                    <a:pt x="0" y="0"/>
                  </a:lnTo>
                  <a:lnTo>
                    <a:pt x="0" y="1454566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429956" y="3034630"/>
              <a:ext cx="1135410" cy="1022896"/>
            </a:xfrm>
            <a:custGeom>
              <a:avLst/>
              <a:gdLst/>
              <a:ahLst/>
              <a:cxnLst/>
              <a:rect l="l" t="t" r="r" b="b"/>
              <a:pathLst>
                <a:path w="1614804" h="1454785">
                  <a:moveTo>
                    <a:pt x="1" y="1454566"/>
                  </a:moveTo>
                  <a:lnTo>
                    <a:pt x="1614368" y="1454566"/>
                  </a:lnTo>
                  <a:lnTo>
                    <a:pt x="1614368" y="0"/>
                  </a:lnTo>
                  <a:lnTo>
                    <a:pt x="1" y="0"/>
                  </a:lnTo>
                </a:path>
              </a:pathLst>
            </a:custGeom>
            <a:ln w="108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565058" y="3375554"/>
              <a:ext cx="1135410" cy="1098352"/>
            </a:xfrm>
            <a:custGeom>
              <a:avLst/>
              <a:gdLst/>
              <a:ahLst/>
              <a:cxnLst/>
              <a:rect l="l" t="t" r="r" b="b"/>
              <a:pathLst>
                <a:path w="1614804" h="1562100">
                  <a:moveTo>
                    <a:pt x="0" y="1562030"/>
                  </a:moveTo>
                  <a:lnTo>
                    <a:pt x="1614367" y="1562030"/>
                  </a:lnTo>
                  <a:lnTo>
                    <a:pt x="1614367" y="0"/>
                  </a:lnTo>
                  <a:lnTo>
                    <a:pt x="0" y="0"/>
                  </a:lnTo>
                  <a:lnTo>
                    <a:pt x="0" y="156203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565058" y="3375554"/>
              <a:ext cx="1135410" cy="1098352"/>
            </a:xfrm>
            <a:custGeom>
              <a:avLst/>
              <a:gdLst/>
              <a:ahLst/>
              <a:cxnLst/>
              <a:rect l="l" t="t" r="r" b="b"/>
              <a:pathLst>
                <a:path w="1614804" h="1562100">
                  <a:moveTo>
                    <a:pt x="0" y="1562030"/>
                  </a:moveTo>
                  <a:lnTo>
                    <a:pt x="1614367" y="1562030"/>
                  </a:lnTo>
                  <a:lnTo>
                    <a:pt x="1614367" y="0"/>
                  </a:lnTo>
                  <a:lnTo>
                    <a:pt x="0" y="0"/>
                  </a:lnTo>
                  <a:lnTo>
                    <a:pt x="0" y="1562030"/>
                  </a:lnTo>
                </a:path>
              </a:pathLst>
            </a:custGeom>
            <a:ln w="1085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700160" y="3553824"/>
              <a:ext cx="1135410" cy="1185416"/>
            </a:xfrm>
            <a:custGeom>
              <a:avLst/>
              <a:gdLst/>
              <a:ahLst/>
              <a:cxnLst/>
              <a:rect l="l" t="t" r="r" b="b"/>
              <a:pathLst>
                <a:path w="1614804" h="1685925">
                  <a:moveTo>
                    <a:pt x="0" y="1685727"/>
                  </a:moveTo>
                  <a:lnTo>
                    <a:pt x="1614367" y="1685727"/>
                  </a:lnTo>
                  <a:lnTo>
                    <a:pt x="1614367" y="0"/>
                  </a:lnTo>
                  <a:lnTo>
                    <a:pt x="0" y="0"/>
                  </a:lnTo>
                  <a:lnTo>
                    <a:pt x="0" y="1685727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700160" y="3553824"/>
              <a:ext cx="1135410" cy="1185416"/>
            </a:xfrm>
            <a:custGeom>
              <a:avLst/>
              <a:gdLst/>
              <a:ahLst/>
              <a:cxnLst/>
              <a:rect l="l" t="t" r="r" b="b"/>
              <a:pathLst>
                <a:path w="1614804" h="1685925">
                  <a:moveTo>
                    <a:pt x="0" y="1685727"/>
                  </a:moveTo>
                  <a:lnTo>
                    <a:pt x="1614367" y="1685727"/>
                  </a:lnTo>
                  <a:lnTo>
                    <a:pt x="1614367" y="0"/>
                  </a:lnTo>
                  <a:lnTo>
                    <a:pt x="0" y="0"/>
                  </a:lnTo>
                  <a:lnTo>
                    <a:pt x="0" y="1685727"/>
                  </a:lnTo>
                </a:path>
              </a:pathLst>
            </a:custGeom>
            <a:ln w="1085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429957" y="2271054"/>
              <a:ext cx="1135410" cy="341114"/>
            </a:xfrm>
            <a:custGeom>
              <a:avLst/>
              <a:gdLst/>
              <a:ahLst/>
              <a:cxnLst/>
              <a:rect l="l" t="t" r="r" b="b"/>
              <a:pathLst>
                <a:path w="1614804" h="485139">
                  <a:moveTo>
                    <a:pt x="0" y="484785"/>
                  </a:moveTo>
                  <a:lnTo>
                    <a:pt x="1614366" y="484785"/>
                  </a:lnTo>
                  <a:lnTo>
                    <a:pt x="1614366" y="0"/>
                  </a:lnTo>
                  <a:lnTo>
                    <a:pt x="0" y="0"/>
                  </a:lnTo>
                  <a:lnTo>
                    <a:pt x="0" y="484785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429957" y="2271054"/>
              <a:ext cx="1135410" cy="341114"/>
            </a:xfrm>
            <a:custGeom>
              <a:avLst/>
              <a:gdLst/>
              <a:ahLst/>
              <a:cxnLst/>
              <a:rect l="l" t="t" r="r" b="b"/>
              <a:pathLst>
                <a:path w="1614804" h="485139">
                  <a:moveTo>
                    <a:pt x="0" y="484785"/>
                  </a:moveTo>
                  <a:lnTo>
                    <a:pt x="1614366" y="484785"/>
                  </a:lnTo>
                  <a:lnTo>
                    <a:pt x="1614366" y="0"/>
                  </a:lnTo>
                  <a:lnTo>
                    <a:pt x="0" y="0"/>
                  </a:lnTo>
                  <a:lnTo>
                    <a:pt x="0" y="484785"/>
                  </a:lnTo>
                </a:path>
              </a:pathLst>
            </a:custGeom>
            <a:ln w="1085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565058" y="2271055"/>
              <a:ext cx="1135410" cy="655886"/>
            </a:xfrm>
            <a:custGeom>
              <a:avLst/>
              <a:gdLst/>
              <a:ahLst/>
              <a:cxnLst/>
              <a:rect l="l" t="t" r="r" b="b"/>
              <a:pathLst>
                <a:path w="1614804" h="932814">
                  <a:moveTo>
                    <a:pt x="0" y="932208"/>
                  </a:moveTo>
                  <a:lnTo>
                    <a:pt x="1614367" y="932208"/>
                  </a:lnTo>
                  <a:lnTo>
                    <a:pt x="1614367" y="0"/>
                  </a:lnTo>
                  <a:lnTo>
                    <a:pt x="0" y="0"/>
                  </a:lnTo>
                  <a:lnTo>
                    <a:pt x="0" y="932208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6565058" y="2271055"/>
              <a:ext cx="1135410" cy="655886"/>
            </a:xfrm>
            <a:custGeom>
              <a:avLst/>
              <a:gdLst/>
              <a:ahLst/>
              <a:cxnLst/>
              <a:rect l="l" t="t" r="r" b="b"/>
              <a:pathLst>
                <a:path w="1614804" h="932814">
                  <a:moveTo>
                    <a:pt x="0" y="932208"/>
                  </a:moveTo>
                  <a:lnTo>
                    <a:pt x="1614367" y="932208"/>
                  </a:lnTo>
                  <a:lnTo>
                    <a:pt x="1614367" y="0"/>
                  </a:lnTo>
                  <a:lnTo>
                    <a:pt x="0" y="0"/>
                  </a:lnTo>
                  <a:lnTo>
                    <a:pt x="0" y="932208"/>
                  </a:lnTo>
                </a:path>
              </a:pathLst>
            </a:custGeom>
            <a:ln w="1085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700160" y="2271054"/>
              <a:ext cx="1135410" cy="1039416"/>
            </a:xfrm>
            <a:custGeom>
              <a:avLst/>
              <a:gdLst/>
              <a:ahLst/>
              <a:cxnLst/>
              <a:rect l="l" t="t" r="r" b="b"/>
              <a:pathLst>
                <a:path w="1614804" h="1478279">
                  <a:moveTo>
                    <a:pt x="0" y="1477936"/>
                  </a:moveTo>
                  <a:lnTo>
                    <a:pt x="1614367" y="1477936"/>
                  </a:lnTo>
                  <a:lnTo>
                    <a:pt x="1614367" y="0"/>
                  </a:lnTo>
                  <a:lnTo>
                    <a:pt x="0" y="0"/>
                  </a:lnTo>
                  <a:lnTo>
                    <a:pt x="0" y="1477936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7700160" y="2271054"/>
              <a:ext cx="1135410" cy="1039416"/>
            </a:xfrm>
            <a:custGeom>
              <a:avLst/>
              <a:gdLst/>
              <a:ahLst/>
              <a:cxnLst/>
              <a:rect l="l" t="t" r="r" b="b"/>
              <a:pathLst>
                <a:path w="1614804" h="1478279">
                  <a:moveTo>
                    <a:pt x="0" y="1477936"/>
                  </a:moveTo>
                  <a:lnTo>
                    <a:pt x="1614367" y="1477936"/>
                  </a:lnTo>
                  <a:lnTo>
                    <a:pt x="1614367" y="0"/>
                  </a:lnTo>
                  <a:lnTo>
                    <a:pt x="0" y="0"/>
                  </a:lnTo>
                  <a:lnTo>
                    <a:pt x="0" y="1477936"/>
                  </a:lnTo>
                </a:path>
              </a:pathLst>
            </a:custGeom>
            <a:ln w="1085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429956" y="3375643"/>
              <a:ext cx="1135410" cy="0"/>
            </a:xfrm>
            <a:custGeom>
              <a:avLst/>
              <a:gdLst/>
              <a:ahLst/>
              <a:cxnLst/>
              <a:rect l="l" t="t" r="r" b="b"/>
              <a:pathLst>
                <a:path w="1614804">
                  <a:moveTo>
                    <a:pt x="1" y="0"/>
                  </a:moveTo>
                  <a:lnTo>
                    <a:pt x="1614368" y="0"/>
                  </a:lnTo>
                </a:path>
              </a:pathLst>
            </a:custGeom>
            <a:ln w="21715">
              <a:solidFill>
                <a:srgbClr val="0000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6565058" y="3894738"/>
              <a:ext cx="1135410" cy="0"/>
            </a:xfrm>
            <a:custGeom>
              <a:avLst/>
              <a:gdLst/>
              <a:ahLst/>
              <a:cxnLst/>
              <a:rect l="l" t="t" r="r" b="b"/>
              <a:pathLst>
                <a:path w="1614804">
                  <a:moveTo>
                    <a:pt x="0" y="0"/>
                  </a:moveTo>
                  <a:lnTo>
                    <a:pt x="1614367" y="0"/>
                  </a:lnTo>
                </a:path>
              </a:pathLst>
            </a:custGeom>
            <a:ln w="21715">
              <a:solidFill>
                <a:srgbClr val="0000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7700160" y="4159983"/>
              <a:ext cx="1135410" cy="0"/>
            </a:xfrm>
            <a:custGeom>
              <a:avLst/>
              <a:gdLst/>
              <a:ahLst/>
              <a:cxnLst/>
              <a:rect l="l" t="t" r="r" b="b"/>
              <a:pathLst>
                <a:path w="1614804">
                  <a:moveTo>
                    <a:pt x="0" y="0"/>
                  </a:moveTo>
                  <a:lnTo>
                    <a:pt x="1614367" y="0"/>
                  </a:lnTo>
                </a:path>
              </a:pathLst>
            </a:custGeom>
            <a:ln w="21715">
              <a:solidFill>
                <a:srgbClr val="0000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6565058" y="2271054"/>
              <a:ext cx="0" cy="2638723"/>
            </a:xfrm>
            <a:custGeom>
              <a:avLst/>
              <a:gdLst/>
              <a:ahLst/>
              <a:cxnLst/>
              <a:rect l="l" t="t" r="r" b="b"/>
              <a:pathLst>
                <a:path h="3752850">
                  <a:moveTo>
                    <a:pt x="0" y="3752504"/>
                  </a:moveTo>
                  <a:lnTo>
                    <a:pt x="0" y="0"/>
                  </a:lnTo>
                </a:path>
              </a:pathLst>
            </a:custGeom>
            <a:ln w="21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7700160" y="2271054"/>
              <a:ext cx="0" cy="2638723"/>
            </a:xfrm>
            <a:custGeom>
              <a:avLst/>
              <a:gdLst/>
              <a:ahLst/>
              <a:cxnLst/>
              <a:rect l="l" t="t" r="r" b="b"/>
              <a:pathLst>
                <a:path h="3752850">
                  <a:moveTo>
                    <a:pt x="0" y="3752504"/>
                  </a:moveTo>
                  <a:lnTo>
                    <a:pt x="0" y="0"/>
                  </a:lnTo>
                </a:path>
              </a:pathLst>
            </a:custGeom>
            <a:ln w="216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429955" y="4878996"/>
              <a:ext cx="0" cy="30807"/>
            </a:xfrm>
            <a:custGeom>
              <a:avLst/>
              <a:gdLst/>
              <a:ahLst/>
              <a:cxnLst/>
              <a:rect l="l" t="t" r="r" b="b"/>
              <a:pathLst>
                <a:path h="43815">
                  <a:moveTo>
                    <a:pt x="0" y="43431"/>
                  </a:moveTo>
                  <a:lnTo>
                    <a:pt x="0" y="0"/>
                  </a:lnTo>
                </a:path>
              </a:pathLst>
            </a:custGeom>
            <a:ln w="54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5429955" y="2271055"/>
              <a:ext cx="0" cy="30807"/>
            </a:xfrm>
            <a:custGeom>
              <a:avLst/>
              <a:gdLst/>
              <a:ahLst/>
              <a:cxnLst/>
              <a:rect l="l" t="t" r="r" b="b"/>
              <a:pathLst>
                <a:path h="43814">
                  <a:moveTo>
                    <a:pt x="0" y="0"/>
                  </a:moveTo>
                  <a:lnTo>
                    <a:pt x="0" y="43431"/>
                  </a:lnTo>
                </a:path>
              </a:pathLst>
            </a:custGeom>
            <a:ln w="54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5997506" y="4878996"/>
              <a:ext cx="0" cy="30807"/>
            </a:xfrm>
            <a:custGeom>
              <a:avLst/>
              <a:gdLst/>
              <a:ahLst/>
              <a:cxnLst/>
              <a:rect l="l" t="t" r="r" b="b"/>
              <a:pathLst>
                <a:path h="43815">
                  <a:moveTo>
                    <a:pt x="0" y="43431"/>
                  </a:moveTo>
                  <a:lnTo>
                    <a:pt x="0" y="0"/>
                  </a:lnTo>
                </a:path>
              </a:pathLst>
            </a:custGeom>
            <a:ln w="54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5997506" y="2271055"/>
              <a:ext cx="0" cy="30807"/>
            </a:xfrm>
            <a:custGeom>
              <a:avLst/>
              <a:gdLst/>
              <a:ahLst/>
              <a:cxnLst/>
              <a:rect l="l" t="t" r="r" b="b"/>
              <a:pathLst>
                <a:path h="43814">
                  <a:moveTo>
                    <a:pt x="0" y="0"/>
                  </a:moveTo>
                  <a:lnTo>
                    <a:pt x="0" y="43431"/>
                  </a:lnTo>
                </a:path>
              </a:pathLst>
            </a:custGeom>
            <a:ln w="54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6565058" y="4878996"/>
              <a:ext cx="0" cy="30807"/>
            </a:xfrm>
            <a:custGeom>
              <a:avLst/>
              <a:gdLst/>
              <a:ahLst/>
              <a:cxnLst/>
              <a:rect l="l" t="t" r="r" b="b"/>
              <a:pathLst>
                <a:path h="43815">
                  <a:moveTo>
                    <a:pt x="0" y="43431"/>
                  </a:moveTo>
                  <a:lnTo>
                    <a:pt x="0" y="0"/>
                  </a:lnTo>
                </a:path>
              </a:pathLst>
            </a:custGeom>
            <a:ln w="54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6565058" y="2271055"/>
              <a:ext cx="0" cy="30807"/>
            </a:xfrm>
            <a:custGeom>
              <a:avLst/>
              <a:gdLst/>
              <a:ahLst/>
              <a:cxnLst/>
              <a:rect l="l" t="t" r="r" b="b"/>
              <a:pathLst>
                <a:path h="43814">
                  <a:moveTo>
                    <a:pt x="0" y="0"/>
                  </a:moveTo>
                  <a:lnTo>
                    <a:pt x="0" y="43431"/>
                  </a:lnTo>
                </a:path>
              </a:pathLst>
            </a:custGeom>
            <a:ln w="54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7132609" y="4878996"/>
              <a:ext cx="0" cy="30807"/>
            </a:xfrm>
            <a:custGeom>
              <a:avLst/>
              <a:gdLst/>
              <a:ahLst/>
              <a:cxnLst/>
              <a:rect l="l" t="t" r="r" b="b"/>
              <a:pathLst>
                <a:path h="43815">
                  <a:moveTo>
                    <a:pt x="0" y="43431"/>
                  </a:moveTo>
                  <a:lnTo>
                    <a:pt x="0" y="0"/>
                  </a:lnTo>
                </a:path>
              </a:pathLst>
            </a:custGeom>
            <a:ln w="54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7132609" y="2271055"/>
              <a:ext cx="0" cy="30807"/>
            </a:xfrm>
            <a:custGeom>
              <a:avLst/>
              <a:gdLst/>
              <a:ahLst/>
              <a:cxnLst/>
              <a:rect l="l" t="t" r="r" b="b"/>
              <a:pathLst>
                <a:path h="43814">
                  <a:moveTo>
                    <a:pt x="0" y="0"/>
                  </a:moveTo>
                  <a:lnTo>
                    <a:pt x="0" y="43431"/>
                  </a:lnTo>
                </a:path>
              </a:pathLst>
            </a:custGeom>
            <a:ln w="54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7700160" y="4878996"/>
              <a:ext cx="0" cy="30807"/>
            </a:xfrm>
            <a:custGeom>
              <a:avLst/>
              <a:gdLst/>
              <a:ahLst/>
              <a:cxnLst/>
              <a:rect l="l" t="t" r="r" b="b"/>
              <a:pathLst>
                <a:path h="43815">
                  <a:moveTo>
                    <a:pt x="0" y="43431"/>
                  </a:moveTo>
                  <a:lnTo>
                    <a:pt x="0" y="0"/>
                  </a:lnTo>
                </a:path>
              </a:pathLst>
            </a:custGeom>
            <a:ln w="54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7700160" y="2271055"/>
              <a:ext cx="0" cy="30807"/>
            </a:xfrm>
            <a:custGeom>
              <a:avLst/>
              <a:gdLst/>
              <a:ahLst/>
              <a:cxnLst/>
              <a:rect l="l" t="t" r="r" b="b"/>
              <a:pathLst>
                <a:path h="43814">
                  <a:moveTo>
                    <a:pt x="0" y="0"/>
                  </a:moveTo>
                  <a:lnTo>
                    <a:pt x="0" y="43431"/>
                  </a:lnTo>
                </a:path>
              </a:pathLst>
            </a:custGeom>
            <a:ln w="54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8267711" y="4878996"/>
              <a:ext cx="0" cy="30807"/>
            </a:xfrm>
            <a:custGeom>
              <a:avLst/>
              <a:gdLst/>
              <a:ahLst/>
              <a:cxnLst/>
              <a:rect l="l" t="t" r="r" b="b"/>
              <a:pathLst>
                <a:path h="43815">
                  <a:moveTo>
                    <a:pt x="0" y="43431"/>
                  </a:moveTo>
                  <a:lnTo>
                    <a:pt x="0" y="0"/>
                  </a:lnTo>
                </a:path>
              </a:pathLst>
            </a:custGeom>
            <a:ln w="54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8267711" y="2271055"/>
              <a:ext cx="0" cy="30807"/>
            </a:xfrm>
            <a:custGeom>
              <a:avLst/>
              <a:gdLst/>
              <a:ahLst/>
              <a:cxnLst/>
              <a:rect l="l" t="t" r="r" b="b"/>
              <a:pathLst>
                <a:path h="43814">
                  <a:moveTo>
                    <a:pt x="0" y="0"/>
                  </a:moveTo>
                  <a:lnTo>
                    <a:pt x="0" y="43431"/>
                  </a:lnTo>
                </a:path>
              </a:pathLst>
            </a:custGeom>
            <a:ln w="54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8835261" y="2271054"/>
              <a:ext cx="0" cy="2638723"/>
            </a:xfrm>
            <a:custGeom>
              <a:avLst/>
              <a:gdLst/>
              <a:ahLst/>
              <a:cxnLst/>
              <a:rect l="l" t="t" r="r" b="b"/>
              <a:pathLst>
                <a:path h="3752850">
                  <a:moveTo>
                    <a:pt x="0" y="0"/>
                  </a:moveTo>
                  <a:lnTo>
                    <a:pt x="0" y="3752504"/>
                  </a:lnTo>
                </a:path>
              </a:pathLst>
            </a:custGeom>
            <a:ln w="54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5429956" y="4739102"/>
              <a:ext cx="30807" cy="0"/>
            </a:xfrm>
            <a:custGeom>
              <a:avLst/>
              <a:gdLst/>
              <a:ahLst/>
              <a:cxnLst/>
              <a:rect l="l" t="t" r="r" b="b"/>
              <a:pathLst>
                <a:path w="43815">
                  <a:moveTo>
                    <a:pt x="0" y="0"/>
                  </a:moveTo>
                  <a:lnTo>
                    <a:pt x="43397" y="0"/>
                  </a:lnTo>
                </a:path>
              </a:pathLst>
            </a:custGeom>
            <a:ln w="542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8804749" y="4739102"/>
              <a:ext cx="30807" cy="0"/>
            </a:xfrm>
            <a:custGeom>
              <a:avLst/>
              <a:gdLst/>
              <a:ahLst/>
              <a:cxnLst/>
              <a:rect l="l" t="t" r="r" b="b"/>
              <a:pathLst>
                <a:path w="43815">
                  <a:moveTo>
                    <a:pt x="43396" y="0"/>
                  </a:moveTo>
                  <a:lnTo>
                    <a:pt x="0" y="0"/>
                  </a:lnTo>
                </a:path>
              </a:pathLst>
            </a:custGeom>
            <a:ln w="542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5429956" y="4398237"/>
              <a:ext cx="30807" cy="0"/>
            </a:xfrm>
            <a:custGeom>
              <a:avLst/>
              <a:gdLst/>
              <a:ahLst/>
              <a:cxnLst/>
              <a:rect l="l" t="t" r="r" b="b"/>
              <a:pathLst>
                <a:path w="43815">
                  <a:moveTo>
                    <a:pt x="0" y="0"/>
                  </a:moveTo>
                  <a:lnTo>
                    <a:pt x="43397" y="0"/>
                  </a:lnTo>
                </a:path>
              </a:pathLst>
            </a:custGeom>
            <a:ln w="542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8804749" y="4398237"/>
              <a:ext cx="30807" cy="0"/>
            </a:xfrm>
            <a:custGeom>
              <a:avLst/>
              <a:gdLst/>
              <a:ahLst/>
              <a:cxnLst/>
              <a:rect l="l" t="t" r="r" b="b"/>
              <a:pathLst>
                <a:path w="43815">
                  <a:moveTo>
                    <a:pt x="43396" y="0"/>
                  </a:moveTo>
                  <a:lnTo>
                    <a:pt x="0" y="0"/>
                  </a:lnTo>
                </a:path>
              </a:pathLst>
            </a:custGeom>
            <a:ln w="542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5429956" y="4057372"/>
              <a:ext cx="30807" cy="0"/>
            </a:xfrm>
            <a:custGeom>
              <a:avLst/>
              <a:gdLst/>
              <a:ahLst/>
              <a:cxnLst/>
              <a:rect l="l" t="t" r="r" b="b"/>
              <a:pathLst>
                <a:path w="43815">
                  <a:moveTo>
                    <a:pt x="0" y="0"/>
                  </a:moveTo>
                  <a:lnTo>
                    <a:pt x="43397" y="0"/>
                  </a:lnTo>
                </a:path>
              </a:pathLst>
            </a:custGeom>
            <a:ln w="542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8804749" y="4057372"/>
              <a:ext cx="30807" cy="0"/>
            </a:xfrm>
            <a:custGeom>
              <a:avLst/>
              <a:gdLst/>
              <a:ahLst/>
              <a:cxnLst/>
              <a:rect l="l" t="t" r="r" b="b"/>
              <a:pathLst>
                <a:path w="43815">
                  <a:moveTo>
                    <a:pt x="43396" y="0"/>
                  </a:moveTo>
                  <a:lnTo>
                    <a:pt x="0" y="0"/>
                  </a:lnTo>
                </a:path>
              </a:pathLst>
            </a:custGeom>
            <a:ln w="542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5429956" y="3716507"/>
              <a:ext cx="30807" cy="0"/>
            </a:xfrm>
            <a:custGeom>
              <a:avLst/>
              <a:gdLst/>
              <a:ahLst/>
              <a:cxnLst/>
              <a:rect l="l" t="t" r="r" b="b"/>
              <a:pathLst>
                <a:path w="43815">
                  <a:moveTo>
                    <a:pt x="0" y="0"/>
                  </a:moveTo>
                  <a:lnTo>
                    <a:pt x="43397" y="0"/>
                  </a:lnTo>
                </a:path>
              </a:pathLst>
            </a:custGeom>
            <a:ln w="542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8804749" y="3716507"/>
              <a:ext cx="30807" cy="0"/>
            </a:xfrm>
            <a:custGeom>
              <a:avLst/>
              <a:gdLst/>
              <a:ahLst/>
              <a:cxnLst/>
              <a:rect l="l" t="t" r="r" b="b"/>
              <a:pathLst>
                <a:path w="43815">
                  <a:moveTo>
                    <a:pt x="43396" y="0"/>
                  </a:moveTo>
                  <a:lnTo>
                    <a:pt x="0" y="0"/>
                  </a:lnTo>
                </a:path>
              </a:pathLst>
            </a:custGeom>
            <a:ln w="542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5429956" y="3375643"/>
              <a:ext cx="30807" cy="0"/>
            </a:xfrm>
            <a:custGeom>
              <a:avLst/>
              <a:gdLst/>
              <a:ahLst/>
              <a:cxnLst/>
              <a:rect l="l" t="t" r="r" b="b"/>
              <a:pathLst>
                <a:path w="43815">
                  <a:moveTo>
                    <a:pt x="0" y="0"/>
                  </a:moveTo>
                  <a:lnTo>
                    <a:pt x="43397" y="0"/>
                  </a:lnTo>
                </a:path>
              </a:pathLst>
            </a:custGeom>
            <a:ln w="542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8804749" y="3375643"/>
              <a:ext cx="30807" cy="0"/>
            </a:xfrm>
            <a:custGeom>
              <a:avLst/>
              <a:gdLst/>
              <a:ahLst/>
              <a:cxnLst/>
              <a:rect l="l" t="t" r="r" b="b"/>
              <a:pathLst>
                <a:path w="43815">
                  <a:moveTo>
                    <a:pt x="43396" y="0"/>
                  </a:moveTo>
                  <a:lnTo>
                    <a:pt x="0" y="0"/>
                  </a:lnTo>
                </a:path>
              </a:pathLst>
            </a:custGeom>
            <a:ln w="542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5429956" y="3034778"/>
              <a:ext cx="30807" cy="0"/>
            </a:xfrm>
            <a:custGeom>
              <a:avLst/>
              <a:gdLst/>
              <a:ahLst/>
              <a:cxnLst/>
              <a:rect l="l" t="t" r="r" b="b"/>
              <a:pathLst>
                <a:path w="43815">
                  <a:moveTo>
                    <a:pt x="0" y="0"/>
                  </a:moveTo>
                  <a:lnTo>
                    <a:pt x="43397" y="0"/>
                  </a:lnTo>
                </a:path>
              </a:pathLst>
            </a:custGeom>
            <a:ln w="542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8804749" y="3034778"/>
              <a:ext cx="30807" cy="0"/>
            </a:xfrm>
            <a:custGeom>
              <a:avLst/>
              <a:gdLst/>
              <a:ahLst/>
              <a:cxnLst/>
              <a:rect l="l" t="t" r="r" b="b"/>
              <a:pathLst>
                <a:path w="43815">
                  <a:moveTo>
                    <a:pt x="43396" y="0"/>
                  </a:moveTo>
                  <a:lnTo>
                    <a:pt x="0" y="0"/>
                  </a:lnTo>
                </a:path>
              </a:pathLst>
            </a:custGeom>
            <a:ln w="542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5429956" y="2693914"/>
              <a:ext cx="30807" cy="0"/>
            </a:xfrm>
            <a:custGeom>
              <a:avLst/>
              <a:gdLst/>
              <a:ahLst/>
              <a:cxnLst/>
              <a:rect l="l" t="t" r="r" b="b"/>
              <a:pathLst>
                <a:path w="43815">
                  <a:moveTo>
                    <a:pt x="0" y="0"/>
                  </a:moveTo>
                  <a:lnTo>
                    <a:pt x="43397" y="0"/>
                  </a:lnTo>
                </a:path>
              </a:pathLst>
            </a:custGeom>
            <a:ln w="542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8804749" y="2693914"/>
              <a:ext cx="30807" cy="0"/>
            </a:xfrm>
            <a:custGeom>
              <a:avLst/>
              <a:gdLst/>
              <a:ahLst/>
              <a:cxnLst/>
              <a:rect l="l" t="t" r="r" b="b"/>
              <a:pathLst>
                <a:path w="43815">
                  <a:moveTo>
                    <a:pt x="43396" y="0"/>
                  </a:moveTo>
                  <a:lnTo>
                    <a:pt x="0" y="0"/>
                  </a:lnTo>
                </a:path>
              </a:pathLst>
            </a:custGeom>
            <a:ln w="542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5429956" y="2353049"/>
              <a:ext cx="30807" cy="0"/>
            </a:xfrm>
            <a:custGeom>
              <a:avLst/>
              <a:gdLst/>
              <a:ahLst/>
              <a:cxnLst/>
              <a:rect l="l" t="t" r="r" b="b"/>
              <a:pathLst>
                <a:path w="43815">
                  <a:moveTo>
                    <a:pt x="0" y="0"/>
                  </a:moveTo>
                  <a:lnTo>
                    <a:pt x="43397" y="0"/>
                  </a:lnTo>
                </a:path>
              </a:pathLst>
            </a:custGeom>
            <a:ln w="542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8804749" y="2353049"/>
              <a:ext cx="30807" cy="0"/>
            </a:xfrm>
            <a:custGeom>
              <a:avLst/>
              <a:gdLst/>
              <a:ahLst/>
              <a:cxnLst/>
              <a:rect l="l" t="t" r="r" b="b"/>
              <a:pathLst>
                <a:path w="43815">
                  <a:moveTo>
                    <a:pt x="43396" y="0"/>
                  </a:moveTo>
                  <a:lnTo>
                    <a:pt x="0" y="0"/>
                  </a:lnTo>
                </a:path>
              </a:pathLst>
            </a:custGeom>
            <a:ln w="542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5429956" y="4874745"/>
              <a:ext cx="15627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0" y="0"/>
                  </a:moveTo>
                  <a:lnTo>
                    <a:pt x="21698" y="0"/>
                  </a:lnTo>
                </a:path>
              </a:pathLst>
            </a:custGeom>
            <a:ln w="542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8820005" y="4874745"/>
              <a:ext cx="15627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98" y="0"/>
                  </a:moveTo>
                  <a:lnTo>
                    <a:pt x="0" y="0"/>
                  </a:lnTo>
                </a:path>
              </a:pathLst>
            </a:custGeom>
            <a:ln w="542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5429956" y="4814722"/>
              <a:ext cx="15627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0" y="0"/>
                  </a:moveTo>
                  <a:lnTo>
                    <a:pt x="21698" y="0"/>
                  </a:lnTo>
                </a:path>
              </a:pathLst>
            </a:custGeom>
            <a:ln w="542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8820005" y="4814722"/>
              <a:ext cx="15627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98" y="0"/>
                  </a:moveTo>
                  <a:lnTo>
                    <a:pt x="0" y="0"/>
                  </a:lnTo>
                </a:path>
              </a:pathLst>
            </a:custGeom>
            <a:ln w="542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5429956" y="4772135"/>
              <a:ext cx="15627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0" y="0"/>
                  </a:moveTo>
                  <a:lnTo>
                    <a:pt x="21698" y="0"/>
                  </a:lnTo>
                </a:path>
              </a:pathLst>
            </a:custGeom>
            <a:ln w="542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8820005" y="4772135"/>
              <a:ext cx="15627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98" y="0"/>
                  </a:moveTo>
                  <a:lnTo>
                    <a:pt x="0" y="0"/>
                  </a:lnTo>
                </a:path>
              </a:pathLst>
            </a:custGeom>
            <a:ln w="542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5429956" y="4636491"/>
              <a:ext cx="15627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0" y="0"/>
                  </a:moveTo>
                  <a:lnTo>
                    <a:pt x="21698" y="0"/>
                  </a:lnTo>
                </a:path>
              </a:pathLst>
            </a:custGeom>
            <a:ln w="542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8820005" y="4636491"/>
              <a:ext cx="15627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98" y="0"/>
                  </a:moveTo>
                  <a:lnTo>
                    <a:pt x="0" y="0"/>
                  </a:lnTo>
                </a:path>
              </a:pathLst>
            </a:custGeom>
            <a:ln w="542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5429956" y="4533881"/>
              <a:ext cx="15627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0" y="0"/>
                  </a:moveTo>
                  <a:lnTo>
                    <a:pt x="21698" y="0"/>
                  </a:lnTo>
                </a:path>
              </a:pathLst>
            </a:custGeom>
            <a:ln w="542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8820005" y="4533881"/>
              <a:ext cx="15627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98" y="0"/>
                  </a:moveTo>
                  <a:lnTo>
                    <a:pt x="0" y="0"/>
                  </a:lnTo>
                </a:path>
              </a:pathLst>
            </a:custGeom>
            <a:ln w="542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5429956" y="4473857"/>
              <a:ext cx="15627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0" y="0"/>
                  </a:moveTo>
                  <a:lnTo>
                    <a:pt x="21698" y="0"/>
                  </a:lnTo>
                </a:path>
              </a:pathLst>
            </a:custGeom>
            <a:ln w="542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8820005" y="4473857"/>
              <a:ext cx="15627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98" y="0"/>
                  </a:moveTo>
                  <a:lnTo>
                    <a:pt x="0" y="0"/>
                  </a:lnTo>
                </a:path>
              </a:pathLst>
            </a:custGeom>
            <a:ln w="542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5429956" y="4431270"/>
              <a:ext cx="15627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0" y="0"/>
                  </a:moveTo>
                  <a:lnTo>
                    <a:pt x="21698" y="0"/>
                  </a:lnTo>
                </a:path>
              </a:pathLst>
            </a:custGeom>
            <a:ln w="542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8820005" y="4431270"/>
              <a:ext cx="15627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98" y="0"/>
                  </a:moveTo>
                  <a:lnTo>
                    <a:pt x="0" y="0"/>
                  </a:lnTo>
                </a:path>
              </a:pathLst>
            </a:custGeom>
            <a:ln w="542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5429956" y="4295626"/>
              <a:ext cx="15627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0" y="0"/>
                  </a:moveTo>
                  <a:lnTo>
                    <a:pt x="21698" y="0"/>
                  </a:lnTo>
                </a:path>
              </a:pathLst>
            </a:custGeom>
            <a:ln w="542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8820005" y="4295626"/>
              <a:ext cx="15627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98" y="0"/>
                  </a:moveTo>
                  <a:lnTo>
                    <a:pt x="0" y="0"/>
                  </a:lnTo>
                </a:path>
              </a:pathLst>
            </a:custGeom>
            <a:ln w="542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5429956" y="4193016"/>
              <a:ext cx="15627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0" y="0"/>
                  </a:moveTo>
                  <a:lnTo>
                    <a:pt x="21698" y="0"/>
                  </a:lnTo>
                </a:path>
              </a:pathLst>
            </a:custGeom>
            <a:ln w="542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8820005" y="4193016"/>
              <a:ext cx="15627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98" y="0"/>
                  </a:moveTo>
                  <a:lnTo>
                    <a:pt x="0" y="0"/>
                  </a:lnTo>
                </a:path>
              </a:pathLst>
            </a:custGeom>
            <a:ln w="542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5429956" y="4132993"/>
              <a:ext cx="15627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0" y="0"/>
                  </a:moveTo>
                  <a:lnTo>
                    <a:pt x="21698" y="0"/>
                  </a:lnTo>
                </a:path>
              </a:pathLst>
            </a:custGeom>
            <a:ln w="542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8820005" y="4132993"/>
              <a:ext cx="15627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98" y="0"/>
                  </a:moveTo>
                  <a:lnTo>
                    <a:pt x="0" y="0"/>
                  </a:lnTo>
                </a:path>
              </a:pathLst>
            </a:custGeom>
            <a:ln w="542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5429956" y="4090406"/>
              <a:ext cx="15627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0" y="0"/>
                  </a:moveTo>
                  <a:lnTo>
                    <a:pt x="21698" y="0"/>
                  </a:lnTo>
                </a:path>
              </a:pathLst>
            </a:custGeom>
            <a:ln w="542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8820005" y="4090406"/>
              <a:ext cx="15627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98" y="0"/>
                  </a:moveTo>
                  <a:lnTo>
                    <a:pt x="0" y="0"/>
                  </a:lnTo>
                </a:path>
              </a:pathLst>
            </a:custGeom>
            <a:ln w="542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5429956" y="3954762"/>
              <a:ext cx="15627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0" y="0"/>
                  </a:moveTo>
                  <a:lnTo>
                    <a:pt x="21698" y="0"/>
                  </a:lnTo>
                </a:path>
              </a:pathLst>
            </a:custGeom>
            <a:ln w="542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8820005" y="3954762"/>
              <a:ext cx="15627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98" y="0"/>
                  </a:moveTo>
                  <a:lnTo>
                    <a:pt x="0" y="0"/>
                  </a:lnTo>
                </a:path>
              </a:pathLst>
            </a:custGeom>
            <a:ln w="542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5429956" y="3852151"/>
              <a:ext cx="15627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0" y="0"/>
                  </a:moveTo>
                  <a:lnTo>
                    <a:pt x="21698" y="0"/>
                  </a:lnTo>
                </a:path>
              </a:pathLst>
            </a:custGeom>
            <a:ln w="542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8820005" y="3852151"/>
              <a:ext cx="15627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98" y="0"/>
                  </a:moveTo>
                  <a:lnTo>
                    <a:pt x="0" y="0"/>
                  </a:lnTo>
                </a:path>
              </a:pathLst>
            </a:custGeom>
            <a:ln w="542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5429956" y="3792127"/>
              <a:ext cx="15627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0" y="0"/>
                  </a:moveTo>
                  <a:lnTo>
                    <a:pt x="21698" y="0"/>
                  </a:lnTo>
                </a:path>
              </a:pathLst>
            </a:custGeom>
            <a:ln w="542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8820005" y="3792127"/>
              <a:ext cx="15627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98" y="0"/>
                  </a:moveTo>
                  <a:lnTo>
                    <a:pt x="0" y="0"/>
                  </a:lnTo>
                </a:path>
              </a:pathLst>
            </a:custGeom>
            <a:ln w="542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5429956" y="3749541"/>
              <a:ext cx="15627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0" y="0"/>
                  </a:moveTo>
                  <a:lnTo>
                    <a:pt x="21698" y="0"/>
                  </a:lnTo>
                </a:path>
              </a:pathLst>
            </a:custGeom>
            <a:ln w="542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8820005" y="3749541"/>
              <a:ext cx="15627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98" y="0"/>
                  </a:moveTo>
                  <a:lnTo>
                    <a:pt x="0" y="0"/>
                  </a:lnTo>
                </a:path>
              </a:pathLst>
            </a:custGeom>
            <a:ln w="542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5429956" y="3613897"/>
              <a:ext cx="15627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0" y="0"/>
                  </a:moveTo>
                  <a:lnTo>
                    <a:pt x="21698" y="0"/>
                  </a:lnTo>
                </a:path>
              </a:pathLst>
            </a:custGeom>
            <a:ln w="542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8820005" y="3613897"/>
              <a:ext cx="15627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98" y="0"/>
                  </a:moveTo>
                  <a:lnTo>
                    <a:pt x="0" y="0"/>
                  </a:lnTo>
                </a:path>
              </a:pathLst>
            </a:custGeom>
            <a:ln w="542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5429956" y="3511286"/>
              <a:ext cx="15627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0" y="0"/>
                  </a:moveTo>
                  <a:lnTo>
                    <a:pt x="21698" y="0"/>
                  </a:lnTo>
                </a:path>
              </a:pathLst>
            </a:custGeom>
            <a:ln w="542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8820005" y="3511286"/>
              <a:ext cx="15627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98" y="0"/>
                  </a:moveTo>
                  <a:lnTo>
                    <a:pt x="0" y="0"/>
                  </a:lnTo>
                </a:path>
              </a:pathLst>
            </a:custGeom>
            <a:ln w="542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5429956" y="3451263"/>
              <a:ext cx="15627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0" y="0"/>
                  </a:moveTo>
                  <a:lnTo>
                    <a:pt x="21698" y="0"/>
                  </a:lnTo>
                </a:path>
              </a:pathLst>
            </a:custGeom>
            <a:ln w="542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8820005" y="3451263"/>
              <a:ext cx="15627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98" y="0"/>
                  </a:moveTo>
                  <a:lnTo>
                    <a:pt x="0" y="0"/>
                  </a:lnTo>
                </a:path>
              </a:pathLst>
            </a:custGeom>
            <a:ln w="542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5429956" y="3408676"/>
              <a:ext cx="15627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0" y="0"/>
                  </a:moveTo>
                  <a:lnTo>
                    <a:pt x="21698" y="0"/>
                  </a:lnTo>
                </a:path>
              </a:pathLst>
            </a:custGeom>
            <a:ln w="542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8820005" y="3408676"/>
              <a:ext cx="15627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98" y="0"/>
                  </a:moveTo>
                  <a:lnTo>
                    <a:pt x="0" y="0"/>
                  </a:lnTo>
                </a:path>
              </a:pathLst>
            </a:custGeom>
            <a:ln w="542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5429956" y="3273032"/>
              <a:ext cx="15627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0" y="0"/>
                  </a:moveTo>
                  <a:lnTo>
                    <a:pt x="21698" y="0"/>
                  </a:lnTo>
                </a:path>
              </a:pathLst>
            </a:custGeom>
            <a:ln w="542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8820005" y="3273032"/>
              <a:ext cx="15627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98" y="0"/>
                  </a:moveTo>
                  <a:lnTo>
                    <a:pt x="0" y="0"/>
                  </a:lnTo>
                </a:path>
              </a:pathLst>
            </a:custGeom>
            <a:ln w="542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5429956" y="3170422"/>
              <a:ext cx="15627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0" y="0"/>
                  </a:moveTo>
                  <a:lnTo>
                    <a:pt x="21698" y="0"/>
                  </a:lnTo>
                </a:path>
              </a:pathLst>
            </a:custGeom>
            <a:ln w="542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8820005" y="3170422"/>
              <a:ext cx="15627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98" y="0"/>
                  </a:moveTo>
                  <a:lnTo>
                    <a:pt x="0" y="0"/>
                  </a:lnTo>
                </a:path>
              </a:pathLst>
            </a:custGeom>
            <a:ln w="542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5429956" y="3110399"/>
              <a:ext cx="15627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0" y="0"/>
                  </a:moveTo>
                  <a:lnTo>
                    <a:pt x="21698" y="0"/>
                  </a:lnTo>
                </a:path>
              </a:pathLst>
            </a:custGeom>
            <a:ln w="542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8820005" y="3110399"/>
              <a:ext cx="15627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98" y="0"/>
                  </a:moveTo>
                  <a:lnTo>
                    <a:pt x="0" y="0"/>
                  </a:lnTo>
                </a:path>
              </a:pathLst>
            </a:custGeom>
            <a:ln w="542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5429956" y="3067812"/>
              <a:ext cx="15627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0" y="0"/>
                  </a:moveTo>
                  <a:lnTo>
                    <a:pt x="21698" y="0"/>
                  </a:lnTo>
                </a:path>
              </a:pathLst>
            </a:custGeom>
            <a:ln w="542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8820005" y="3067812"/>
              <a:ext cx="15627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98" y="0"/>
                  </a:moveTo>
                  <a:lnTo>
                    <a:pt x="0" y="0"/>
                  </a:lnTo>
                </a:path>
              </a:pathLst>
            </a:custGeom>
            <a:ln w="542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5429956" y="2932168"/>
              <a:ext cx="15627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0" y="0"/>
                  </a:moveTo>
                  <a:lnTo>
                    <a:pt x="21698" y="0"/>
                  </a:lnTo>
                </a:path>
              </a:pathLst>
            </a:custGeom>
            <a:ln w="542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8820005" y="2932168"/>
              <a:ext cx="15627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98" y="0"/>
                  </a:moveTo>
                  <a:lnTo>
                    <a:pt x="0" y="0"/>
                  </a:lnTo>
                </a:path>
              </a:pathLst>
            </a:custGeom>
            <a:ln w="542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5429956" y="2829558"/>
              <a:ext cx="15627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0" y="0"/>
                  </a:moveTo>
                  <a:lnTo>
                    <a:pt x="21698" y="0"/>
                  </a:lnTo>
                </a:path>
              </a:pathLst>
            </a:custGeom>
            <a:ln w="542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8820005" y="2829558"/>
              <a:ext cx="15627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98" y="0"/>
                  </a:moveTo>
                  <a:lnTo>
                    <a:pt x="0" y="0"/>
                  </a:lnTo>
                </a:path>
              </a:pathLst>
            </a:custGeom>
            <a:ln w="542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5429956" y="2769533"/>
              <a:ext cx="15627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0" y="0"/>
                  </a:moveTo>
                  <a:lnTo>
                    <a:pt x="21698" y="0"/>
                  </a:lnTo>
                </a:path>
              </a:pathLst>
            </a:custGeom>
            <a:ln w="542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8820005" y="2769533"/>
              <a:ext cx="15627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98" y="0"/>
                  </a:moveTo>
                  <a:lnTo>
                    <a:pt x="0" y="0"/>
                  </a:lnTo>
                </a:path>
              </a:pathLst>
            </a:custGeom>
            <a:ln w="542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5429956" y="2726947"/>
              <a:ext cx="15627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0" y="0"/>
                  </a:moveTo>
                  <a:lnTo>
                    <a:pt x="21698" y="0"/>
                  </a:lnTo>
                </a:path>
              </a:pathLst>
            </a:custGeom>
            <a:ln w="542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8820005" y="2726947"/>
              <a:ext cx="15627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98" y="0"/>
                  </a:moveTo>
                  <a:lnTo>
                    <a:pt x="0" y="0"/>
                  </a:lnTo>
                </a:path>
              </a:pathLst>
            </a:custGeom>
            <a:ln w="542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5429956" y="2591303"/>
              <a:ext cx="15627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0" y="0"/>
                  </a:moveTo>
                  <a:lnTo>
                    <a:pt x="21698" y="0"/>
                  </a:lnTo>
                </a:path>
              </a:pathLst>
            </a:custGeom>
            <a:ln w="542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8820005" y="2591303"/>
              <a:ext cx="15627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98" y="0"/>
                  </a:moveTo>
                  <a:lnTo>
                    <a:pt x="0" y="0"/>
                  </a:lnTo>
                </a:path>
              </a:pathLst>
            </a:custGeom>
            <a:ln w="542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5429956" y="2488693"/>
              <a:ext cx="15627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0" y="0"/>
                  </a:moveTo>
                  <a:lnTo>
                    <a:pt x="21698" y="0"/>
                  </a:lnTo>
                </a:path>
              </a:pathLst>
            </a:custGeom>
            <a:ln w="542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8820005" y="2488693"/>
              <a:ext cx="15627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98" y="0"/>
                  </a:moveTo>
                  <a:lnTo>
                    <a:pt x="0" y="0"/>
                  </a:lnTo>
                </a:path>
              </a:pathLst>
            </a:custGeom>
            <a:ln w="542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5429956" y="2428670"/>
              <a:ext cx="15627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0" y="0"/>
                  </a:moveTo>
                  <a:lnTo>
                    <a:pt x="21698" y="0"/>
                  </a:lnTo>
                </a:path>
              </a:pathLst>
            </a:custGeom>
            <a:ln w="542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8820005" y="2428670"/>
              <a:ext cx="15627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98" y="0"/>
                  </a:moveTo>
                  <a:lnTo>
                    <a:pt x="0" y="0"/>
                  </a:lnTo>
                </a:path>
              </a:pathLst>
            </a:custGeom>
            <a:ln w="542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5429956" y="2386082"/>
              <a:ext cx="15627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0" y="0"/>
                  </a:moveTo>
                  <a:lnTo>
                    <a:pt x="21698" y="0"/>
                  </a:lnTo>
                </a:path>
              </a:pathLst>
            </a:custGeom>
            <a:ln w="542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8820005" y="2386082"/>
              <a:ext cx="15627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21698" y="0"/>
                  </a:moveTo>
                  <a:lnTo>
                    <a:pt x="0" y="0"/>
                  </a:lnTo>
                </a:path>
              </a:pathLst>
            </a:custGeom>
            <a:ln w="542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5429956" y="2271054"/>
              <a:ext cx="3405336" cy="0"/>
            </a:xfrm>
            <a:custGeom>
              <a:avLst/>
              <a:gdLst/>
              <a:ahLst/>
              <a:cxnLst/>
              <a:rect l="l" t="t" r="r" b="b"/>
              <a:pathLst>
                <a:path w="4843145">
                  <a:moveTo>
                    <a:pt x="0" y="0"/>
                  </a:moveTo>
                  <a:lnTo>
                    <a:pt x="4843103" y="0"/>
                  </a:lnTo>
                </a:path>
              </a:pathLst>
            </a:custGeom>
            <a:ln w="1085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5429956" y="4909534"/>
              <a:ext cx="3405336" cy="0"/>
            </a:xfrm>
            <a:custGeom>
              <a:avLst/>
              <a:gdLst/>
              <a:ahLst/>
              <a:cxnLst/>
              <a:rect l="l" t="t" r="r" b="b"/>
              <a:pathLst>
                <a:path w="4843145">
                  <a:moveTo>
                    <a:pt x="0" y="0"/>
                  </a:moveTo>
                  <a:lnTo>
                    <a:pt x="4843103" y="0"/>
                  </a:lnTo>
                </a:path>
              </a:pathLst>
            </a:custGeom>
            <a:ln w="1085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5429955" y="2271054"/>
              <a:ext cx="0" cy="2638723"/>
            </a:xfrm>
            <a:custGeom>
              <a:avLst/>
              <a:gdLst/>
              <a:ahLst/>
              <a:cxnLst/>
              <a:rect l="l" t="t" r="r" b="b"/>
              <a:pathLst>
                <a:path h="3752850">
                  <a:moveTo>
                    <a:pt x="0" y="3752504"/>
                  </a:moveTo>
                  <a:lnTo>
                    <a:pt x="0" y="0"/>
                  </a:lnTo>
                </a:path>
              </a:pathLst>
            </a:custGeom>
            <a:ln w="108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 txBox="1"/>
            <p:nvPr/>
          </p:nvSpPr>
          <p:spPr>
            <a:xfrm>
              <a:off x="5806083" y="3414493"/>
              <a:ext cx="2711053" cy="52322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8929"/>
              <a:r>
                <a:rPr sz="1700" b="1" dirty="0">
                  <a:solidFill>
                    <a:srgbClr val="FFFFFF"/>
                  </a:solidFill>
                  <a:latin typeface="Gill Sans"/>
                  <a:cs typeface="Gill Sans"/>
                </a:rPr>
                <a:t>Pl</a:t>
              </a:r>
              <a:r>
                <a:rPr sz="1700" b="1" spc="11" dirty="0">
                  <a:solidFill>
                    <a:srgbClr val="FFFFFF"/>
                  </a:solidFill>
                  <a:latin typeface="Gill Sans"/>
                  <a:cs typeface="Gill Sans"/>
                </a:rPr>
                <a:t>a</a:t>
              </a:r>
              <a:r>
                <a:rPr sz="1700" b="1" dirty="0">
                  <a:solidFill>
                    <a:srgbClr val="FFFFFF"/>
                  </a:solidFill>
                  <a:latin typeface="Gill Sans"/>
                  <a:cs typeface="Gill Sans"/>
                </a:rPr>
                <a:t>u</a:t>
              </a:r>
              <a:r>
                <a:rPr sz="1700" b="1" spc="-11" dirty="0">
                  <a:solidFill>
                    <a:srgbClr val="FFFFFF"/>
                  </a:solidFill>
                  <a:latin typeface="Gill Sans"/>
                  <a:cs typeface="Gill Sans"/>
                </a:rPr>
                <a:t>s</a:t>
              </a:r>
              <a:r>
                <a:rPr sz="1700" b="1" dirty="0">
                  <a:solidFill>
                    <a:srgbClr val="FFFFFF"/>
                  </a:solidFill>
                  <a:latin typeface="Gill Sans"/>
                  <a:cs typeface="Gill Sans"/>
                </a:rPr>
                <a:t>i</a:t>
              </a:r>
              <a:r>
                <a:rPr sz="1700" b="1" spc="-25" dirty="0">
                  <a:solidFill>
                    <a:srgbClr val="FFFFFF"/>
                  </a:solidFill>
                  <a:latin typeface="Gill Sans"/>
                  <a:cs typeface="Gill Sans"/>
                </a:rPr>
                <a:t>b</a:t>
              </a:r>
              <a:r>
                <a:rPr sz="1700" b="1" dirty="0">
                  <a:solidFill>
                    <a:srgbClr val="FFFFFF"/>
                  </a:solidFill>
                  <a:latin typeface="Gill Sans"/>
                  <a:cs typeface="Gill Sans"/>
                </a:rPr>
                <a:t>le</a:t>
              </a:r>
              <a:r>
                <a:rPr sz="1700" b="1" spc="-4" dirty="0">
                  <a:solidFill>
                    <a:srgbClr val="FFFFFF"/>
                  </a:solidFill>
                  <a:latin typeface="Gill Sans"/>
                  <a:cs typeface="Gill Sans"/>
                </a:rPr>
                <a:t> </a:t>
              </a:r>
              <a:r>
                <a:rPr sz="1700" b="1" spc="46" dirty="0">
                  <a:solidFill>
                    <a:srgbClr val="FFFFFF"/>
                  </a:solidFill>
                  <a:latin typeface="Gill Sans"/>
                  <a:cs typeface="Gill Sans"/>
                </a:rPr>
                <a:t>R</a:t>
              </a:r>
              <a:r>
                <a:rPr sz="1700" b="1" spc="-11" dirty="0">
                  <a:solidFill>
                    <a:srgbClr val="FFFFFF"/>
                  </a:solidFill>
                  <a:latin typeface="Gill Sans"/>
                  <a:cs typeface="Gill Sans"/>
                </a:rPr>
                <a:t>a</a:t>
              </a:r>
              <a:r>
                <a:rPr sz="1700" b="1" dirty="0">
                  <a:solidFill>
                    <a:srgbClr val="FFFFFF"/>
                  </a:solidFill>
                  <a:latin typeface="Gill Sans"/>
                  <a:cs typeface="Gill Sans"/>
                </a:rPr>
                <a:t>te</a:t>
              </a:r>
              <a:r>
                <a:rPr sz="1700" b="1" spc="-4" dirty="0">
                  <a:solidFill>
                    <a:srgbClr val="FFFFFF"/>
                  </a:solidFill>
                  <a:latin typeface="Gill Sans"/>
                  <a:cs typeface="Gill Sans"/>
                </a:rPr>
                <a:t> </a:t>
              </a:r>
              <a:r>
                <a:rPr sz="1700" b="1" spc="-11" dirty="0">
                  <a:solidFill>
                    <a:srgbClr val="FFFFFF"/>
                  </a:solidFill>
                  <a:latin typeface="Gill Sans"/>
                  <a:cs typeface="Gill Sans"/>
                </a:rPr>
                <a:t>Es</a:t>
              </a:r>
              <a:r>
                <a:rPr sz="1700" b="1" dirty="0">
                  <a:solidFill>
                    <a:srgbClr val="FFFFFF"/>
                  </a:solidFill>
                  <a:latin typeface="Gill Sans"/>
                  <a:cs typeface="Gill Sans"/>
                </a:rPr>
                <a:t>tim</a:t>
              </a:r>
              <a:r>
                <a:rPr sz="1700" b="1" spc="-11" dirty="0">
                  <a:solidFill>
                    <a:srgbClr val="FFFFFF"/>
                  </a:solidFill>
                  <a:latin typeface="Gill Sans"/>
                  <a:cs typeface="Gill Sans"/>
                </a:rPr>
                <a:t>a</a:t>
              </a:r>
              <a:r>
                <a:rPr sz="1700" b="1" dirty="0">
                  <a:solidFill>
                    <a:srgbClr val="FFFFFF"/>
                  </a:solidFill>
                  <a:latin typeface="Gill Sans"/>
                  <a:cs typeface="Gill Sans"/>
                </a:rPr>
                <a:t>te</a:t>
              </a:r>
              <a:r>
                <a:rPr sz="1700" b="1" spc="-11" dirty="0">
                  <a:solidFill>
                    <a:srgbClr val="FFFFFF"/>
                  </a:solidFill>
                  <a:latin typeface="Gill Sans"/>
                  <a:cs typeface="Gill Sans"/>
                </a:rPr>
                <a:t>s</a:t>
              </a:r>
              <a:endParaRPr sz="1700" dirty="0">
                <a:latin typeface="Gill Sans"/>
                <a:cs typeface="Gill Sans"/>
              </a:endParaRPr>
            </a:p>
          </p:txBody>
        </p:sp>
        <p:sp>
          <p:nvSpPr>
            <p:cNvPr id="124" name="object 124"/>
            <p:cNvSpPr txBox="1"/>
            <p:nvPr/>
          </p:nvSpPr>
          <p:spPr>
            <a:xfrm>
              <a:off x="6600825" y="2365196"/>
              <a:ext cx="994767" cy="26161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8929"/>
              <a:r>
                <a:rPr sz="1700" b="1" dirty="0">
                  <a:solidFill>
                    <a:srgbClr val="FFFFFF"/>
                  </a:solidFill>
                  <a:latin typeface="Gill Sans"/>
                  <a:cs typeface="Gill Sans"/>
                </a:rPr>
                <a:t>E</a:t>
              </a:r>
              <a:r>
                <a:rPr sz="1700" b="1" spc="-49" dirty="0">
                  <a:solidFill>
                    <a:srgbClr val="FFFFFF"/>
                  </a:solidFill>
                  <a:latin typeface="Gill Sans"/>
                  <a:cs typeface="Gill Sans"/>
                </a:rPr>
                <a:t>x</a:t>
              </a:r>
              <a:r>
                <a:rPr sz="1700" b="1" dirty="0">
                  <a:solidFill>
                    <a:srgbClr val="FFFFFF"/>
                  </a:solidFill>
                  <a:latin typeface="Gill Sans"/>
                  <a:cs typeface="Gill Sans"/>
                </a:rPr>
                <a:t>cluded</a:t>
              </a:r>
              <a:endParaRPr sz="1700">
                <a:latin typeface="Gill Sans"/>
                <a:cs typeface="Gill Sans"/>
              </a:endParaRPr>
            </a:p>
          </p:txBody>
        </p:sp>
        <p:sp>
          <p:nvSpPr>
            <p:cNvPr id="125" name="object 125"/>
            <p:cNvSpPr txBox="1"/>
            <p:nvPr/>
          </p:nvSpPr>
          <p:spPr>
            <a:xfrm>
              <a:off x="5020271" y="4032154"/>
              <a:ext cx="364778" cy="23596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8929"/>
              <a:r>
                <a:rPr sz="2300" baseline="-16414" dirty="0">
                  <a:latin typeface="Gill Sans"/>
                  <a:cs typeface="Gill Sans"/>
                </a:rPr>
                <a:t>10</a:t>
              </a:r>
              <a:r>
                <a:rPr sz="1000" spc="4" dirty="0">
                  <a:latin typeface="Gill Sans"/>
                  <a:cs typeface="Gill Sans"/>
                </a:rPr>
                <a:t>--8</a:t>
              </a:r>
              <a:endParaRPr sz="1000">
                <a:latin typeface="Gill Sans"/>
                <a:cs typeface="Gill Sans"/>
              </a:endParaRPr>
            </a:p>
          </p:txBody>
        </p:sp>
        <p:sp>
          <p:nvSpPr>
            <p:cNvPr id="126" name="object 126"/>
            <p:cNvSpPr txBox="1"/>
            <p:nvPr/>
          </p:nvSpPr>
          <p:spPr>
            <a:xfrm>
              <a:off x="4993482" y="4648303"/>
              <a:ext cx="387995" cy="23596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8929"/>
              <a:r>
                <a:rPr sz="2300" baseline="-16414" dirty="0">
                  <a:latin typeface="Gill Sans"/>
                  <a:cs typeface="Gill Sans"/>
                </a:rPr>
                <a:t>10</a:t>
              </a:r>
              <a:r>
                <a:rPr sz="1000" spc="4" dirty="0">
                  <a:latin typeface="Gill Sans"/>
                  <a:cs typeface="Gill Sans"/>
                </a:rPr>
                <a:t>-10</a:t>
              </a:r>
              <a:endParaRPr sz="1000">
                <a:latin typeface="Gill Sans"/>
                <a:cs typeface="Gill Sans"/>
              </a:endParaRPr>
            </a:p>
          </p:txBody>
        </p:sp>
        <p:sp>
          <p:nvSpPr>
            <p:cNvPr id="127" name="object 127"/>
            <p:cNvSpPr txBox="1"/>
            <p:nvPr/>
          </p:nvSpPr>
          <p:spPr>
            <a:xfrm>
              <a:off x="5020271" y="3335638"/>
              <a:ext cx="364778" cy="23596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8929"/>
              <a:r>
                <a:rPr sz="2300" baseline="-16414" dirty="0">
                  <a:latin typeface="Gill Sans"/>
                  <a:cs typeface="Gill Sans"/>
                </a:rPr>
                <a:t>10</a:t>
              </a:r>
              <a:r>
                <a:rPr sz="1000" spc="4" dirty="0">
                  <a:latin typeface="Gill Sans"/>
                  <a:cs typeface="Gill Sans"/>
                </a:rPr>
                <a:t>--6</a:t>
              </a:r>
              <a:endParaRPr sz="1000">
                <a:latin typeface="Gill Sans"/>
                <a:cs typeface="Gill Sans"/>
              </a:endParaRPr>
            </a:p>
          </p:txBody>
        </p:sp>
        <p:sp>
          <p:nvSpPr>
            <p:cNvPr id="128" name="object 128"/>
            <p:cNvSpPr/>
            <p:nvPr/>
          </p:nvSpPr>
          <p:spPr>
            <a:xfrm>
              <a:off x="5643563" y="4938117"/>
              <a:ext cx="709464" cy="321469"/>
            </a:xfrm>
            <a:custGeom>
              <a:avLst/>
              <a:gdLst/>
              <a:ahLst/>
              <a:cxnLst/>
              <a:rect l="l" t="t" r="r" b="b"/>
              <a:pathLst>
                <a:path w="1009015" h="457200">
                  <a:moveTo>
                    <a:pt x="0" y="0"/>
                  </a:moveTo>
                  <a:lnTo>
                    <a:pt x="1008618" y="0"/>
                  </a:lnTo>
                  <a:lnTo>
                    <a:pt x="1008618" y="457200"/>
                  </a:lnTo>
                  <a:lnTo>
                    <a:pt x="0" y="457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 txBox="1"/>
            <p:nvPr/>
          </p:nvSpPr>
          <p:spPr>
            <a:xfrm>
              <a:off x="5698927" y="4990055"/>
              <a:ext cx="618381" cy="26161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8929"/>
              <a:r>
                <a:rPr sz="1700" spc="-14" dirty="0">
                  <a:latin typeface="Gill Sans"/>
                  <a:cs typeface="Gill Sans"/>
                </a:rPr>
                <a:t>NS</a:t>
              </a:r>
              <a:r>
                <a:rPr sz="1700" spc="-4" dirty="0">
                  <a:latin typeface="Gill Sans"/>
                  <a:cs typeface="Gill Sans"/>
                </a:rPr>
                <a:t>-</a:t>
              </a:r>
              <a:r>
                <a:rPr sz="1700" spc="-14" dirty="0">
                  <a:latin typeface="Gill Sans"/>
                  <a:cs typeface="Gill Sans"/>
                </a:rPr>
                <a:t>N</a:t>
              </a:r>
              <a:r>
                <a:rPr sz="1700" dirty="0">
                  <a:latin typeface="Gill Sans"/>
                  <a:cs typeface="Gill Sans"/>
                </a:rPr>
                <a:t>S</a:t>
              </a:r>
              <a:endParaRPr sz="1700">
                <a:latin typeface="Gill Sans"/>
                <a:cs typeface="Gill Sans"/>
              </a:endParaRPr>
            </a:p>
          </p:txBody>
        </p:sp>
        <p:sp>
          <p:nvSpPr>
            <p:cNvPr id="130" name="object 130"/>
            <p:cNvSpPr/>
            <p:nvPr/>
          </p:nvSpPr>
          <p:spPr>
            <a:xfrm>
              <a:off x="6786562" y="4938117"/>
              <a:ext cx="720626" cy="321469"/>
            </a:xfrm>
            <a:custGeom>
              <a:avLst/>
              <a:gdLst/>
              <a:ahLst/>
              <a:cxnLst/>
              <a:rect l="l" t="t" r="r" b="b"/>
              <a:pathLst>
                <a:path w="1024890" h="457200">
                  <a:moveTo>
                    <a:pt x="0" y="0"/>
                  </a:moveTo>
                  <a:lnTo>
                    <a:pt x="1024840" y="0"/>
                  </a:lnTo>
                  <a:lnTo>
                    <a:pt x="1024840" y="457200"/>
                  </a:lnTo>
                  <a:lnTo>
                    <a:pt x="0" y="457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 txBox="1"/>
            <p:nvPr/>
          </p:nvSpPr>
          <p:spPr>
            <a:xfrm>
              <a:off x="6841927" y="4990055"/>
              <a:ext cx="629543" cy="26161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8929"/>
              <a:r>
                <a:rPr sz="1700" spc="-14" dirty="0">
                  <a:latin typeface="Gill Sans"/>
                  <a:cs typeface="Gill Sans"/>
                </a:rPr>
                <a:t>NS</a:t>
              </a:r>
              <a:r>
                <a:rPr sz="1700" spc="-4" dirty="0">
                  <a:latin typeface="Gill Sans"/>
                  <a:cs typeface="Gill Sans"/>
                </a:rPr>
                <a:t>-</a:t>
              </a:r>
              <a:r>
                <a:rPr sz="1700" spc="-14" dirty="0">
                  <a:latin typeface="Gill Sans"/>
                  <a:cs typeface="Gill Sans"/>
                </a:rPr>
                <a:t>BH</a:t>
              </a:r>
              <a:endParaRPr sz="1700">
                <a:latin typeface="Gill Sans"/>
                <a:cs typeface="Gill Sans"/>
              </a:endParaRPr>
            </a:p>
          </p:txBody>
        </p:sp>
        <p:sp>
          <p:nvSpPr>
            <p:cNvPr id="132" name="object 132"/>
            <p:cNvSpPr/>
            <p:nvPr/>
          </p:nvSpPr>
          <p:spPr>
            <a:xfrm>
              <a:off x="7947422" y="4938117"/>
              <a:ext cx="732234" cy="321469"/>
            </a:xfrm>
            <a:custGeom>
              <a:avLst/>
              <a:gdLst/>
              <a:ahLst/>
              <a:cxnLst/>
              <a:rect l="l" t="t" r="r" b="b"/>
              <a:pathLst>
                <a:path w="1041400" h="457200">
                  <a:moveTo>
                    <a:pt x="0" y="0"/>
                  </a:moveTo>
                  <a:lnTo>
                    <a:pt x="1041062" y="0"/>
                  </a:lnTo>
                  <a:lnTo>
                    <a:pt x="1041062" y="457200"/>
                  </a:lnTo>
                  <a:lnTo>
                    <a:pt x="0" y="457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 txBox="1"/>
            <p:nvPr/>
          </p:nvSpPr>
          <p:spPr>
            <a:xfrm>
              <a:off x="8002786" y="4990055"/>
              <a:ext cx="641152" cy="26161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8929"/>
              <a:r>
                <a:rPr sz="1700" dirty="0">
                  <a:latin typeface="Gill Sans"/>
                  <a:cs typeface="Gill Sans"/>
                </a:rPr>
                <a:t>BH</a:t>
              </a:r>
              <a:r>
                <a:rPr sz="1700" spc="-4" dirty="0">
                  <a:latin typeface="Gill Sans"/>
                  <a:cs typeface="Gill Sans"/>
                </a:rPr>
                <a:t>-</a:t>
              </a:r>
              <a:r>
                <a:rPr sz="1700" spc="-14" dirty="0">
                  <a:latin typeface="Gill Sans"/>
                  <a:cs typeface="Gill Sans"/>
                </a:rPr>
                <a:t>BH</a:t>
              </a:r>
              <a:endParaRPr sz="1700">
                <a:latin typeface="Gill Sans"/>
                <a:cs typeface="Gill Sans"/>
              </a:endParaRPr>
            </a:p>
          </p:txBody>
        </p:sp>
        <p:sp>
          <p:nvSpPr>
            <p:cNvPr id="134" name="object 134"/>
            <p:cNvSpPr txBox="1"/>
            <p:nvPr/>
          </p:nvSpPr>
          <p:spPr>
            <a:xfrm>
              <a:off x="4681097" y="2574173"/>
              <a:ext cx="261610" cy="2320825"/>
            </a:xfrm>
            <a:prstGeom prst="rect">
              <a:avLst/>
            </a:prstGeom>
          </p:spPr>
          <p:txBody>
            <a:bodyPr vert="vert270" wrap="square" lIns="0" tIns="0" rIns="0" bIns="0" rtlCol="0">
              <a:spAutoFit/>
            </a:bodyPr>
            <a:lstStyle/>
            <a:p>
              <a:pPr marL="8929"/>
              <a:r>
                <a:rPr sz="1700" dirty="0">
                  <a:latin typeface="Gill Sans"/>
                  <a:cs typeface="Gill Sans"/>
                </a:rPr>
                <a:t>Rate</a:t>
              </a:r>
              <a:r>
                <a:rPr sz="1700" spc="-4" dirty="0">
                  <a:latin typeface="Gill Sans"/>
                  <a:cs typeface="Gill Sans"/>
                </a:rPr>
                <a:t> </a:t>
              </a:r>
              <a:r>
                <a:rPr sz="1700" dirty="0">
                  <a:latin typeface="Gill Sans"/>
                  <a:cs typeface="Gill Sans"/>
                </a:rPr>
                <a:t>-</a:t>
              </a:r>
              <a:r>
                <a:rPr sz="1700" spc="-4" dirty="0">
                  <a:latin typeface="Gill Sans"/>
                  <a:cs typeface="Gill Sans"/>
                </a:rPr>
                <a:t> </a:t>
              </a:r>
              <a:r>
                <a:rPr sz="1700" spc="-28" dirty="0">
                  <a:latin typeface="Gill Sans"/>
                  <a:cs typeface="Gill Sans"/>
                </a:rPr>
                <a:t>e</a:t>
              </a:r>
              <a:r>
                <a:rPr sz="1700" spc="-35" dirty="0">
                  <a:latin typeface="Gill Sans"/>
                  <a:cs typeface="Gill Sans"/>
                </a:rPr>
                <a:t>v</a:t>
              </a:r>
              <a:r>
                <a:rPr sz="1700" dirty="0">
                  <a:latin typeface="Gill Sans"/>
                  <a:cs typeface="Gill Sans"/>
                </a:rPr>
                <a:t>ents</a:t>
              </a:r>
              <a:r>
                <a:rPr sz="1700" spc="-4" dirty="0">
                  <a:latin typeface="Gill Sans"/>
                  <a:cs typeface="Gill Sans"/>
                </a:rPr>
                <a:t> </a:t>
              </a:r>
              <a:r>
                <a:rPr sz="1700" dirty="0">
                  <a:latin typeface="Gill Sans"/>
                  <a:cs typeface="Gill Sans"/>
                </a:rPr>
                <a:t>/</a:t>
              </a:r>
              <a:r>
                <a:rPr sz="1700" spc="-4" dirty="0">
                  <a:latin typeface="Gill Sans"/>
                  <a:cs typeface="Gill Sans"/>
                </a:rPr>
                <a:t> </a:t>
              </a:r>
              <a:r>
                <a:rPr sz="1700" spc="-35" dirty="0">
                  <a:latin typeface="Gill Sans"/>
                  <a:cs typeface="Gill Sans"/>
                </a:rPr>
                <a:t>y</a:t>
              </a:r>
              <a:r>
                <a:rPr sz="1700" dirty="0">
                  <a:latin typeface="Gill Sans"/>
                  <a:cs typeface="Gill Sans"/>
                </a:rPr>
                <a:t>ear</a:t>
              </a:r>
              <a:r>
                <a:rPr sz="1700" spc="-4" dirty="0">
                  <a:latin typeface="Gill Sans"/>
                  <a:cs typeface="Gill Sans"/>
                </a:rPr>
                <a:t> </a:t>
              </a:r>
              <a:r>
                <a:rPr sz="1700" dirty="0">
                  <a:latin typeface="Gill Sans"/>
                  <a:cs typeface="Gill Sans"/>
                </a:rPr>
                <a:t>/</a:t>
              </a:r>
              <a:r>
                <a:rPr sz="1700" spc="-4" dirty="0">
                  <a:latin typeface="Gill Sans"/>
                  <a:cs typeface="Gill Sans"/>
                </a:rPr>
                <a:t> </a:t>
              </a:r>
              <a:r>
                <a:rPr sz="1700" dirty="0">
                  <a:latin typeface="Gill Sans"/>
                  <a:cs typeface="Gill Sans"/>
                </a:rPr>
                <a:t>Mp</a:t>
              </a:r>
              <a:r>
                <a:rPr sz="1700" spc="-4" dirty="0">
                  <a:latin typeface="Gill Sans"/>
                  <a:cs typeface="Gill Sans"/>
                </a:rPr>
                <a:t>c</a:t>
              </a:r>
              <a:r>
                <a:rPr sz="1700" baseline="26041" dirty="0">
                  <a:latin typeface="Gill Sans"/>
                  <a:cs typeface="Gill Sans"/>
                </a:rPr>
                <a:t>3</a:t>
              </a:r>
              <a:endParaRPr sz="1700" baseline="26041">
                <a:latin typeface="Gill Sans"/>
                <a:cs typeface="Gill Sans"/>
              </a:endParaRPr>
            </a:p>
          </p:txBody>
        </p:sp>
        <p:sp>
          <p:nvSpPr>
            <p:cNvPr id="135" name="object 135"/>
            <p:cNvSpPr txBox="1"/>
            <p:nvPr/>
          </p:nvSpPr>
          <p:spPr>
            <a:xfrm>
              <a:off x="5020271" y="2639123"/>
              <a:ext cx="364778" cy="23596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8929"/>
              <a:r>
                <a:rPr sz="2300" baseline="-16414" dirty="0">
                  <a:latin typeface="Gill Sans"/>
                  <a:cs typeface="Gill Sans"/>
                </a:rPr>
                <a:t>10</a:t>
              </a:r>
              <a:r>
                <a:rPr sz="1000" spc="4" dirty="0">
                  <a:latin typeface="Gill Sans"/>
                  <a:cs typeface="Gill Sans"/>
                </a:rPr>
                <a:t>--4</a:t>
              </a:r>
              <a:endParaRPr sz="1000">
                <a:latin typeface="Gill Sans"/>
                <a:cs typeface="Gill Sans"/>
              </a:endParaRPr>
            </a:p>
          </p:txBody>
        </p:sp>
      </p:grpSp>
      <p:sp>
        <p:nvSpPr>
          <p:cNvPr id="137" name="object 137"/>
          <p:cNvSpPr/>
          <p:nvPr/>
        </p:nvSpPr>
        <p:spPr>
          <a:xfrm>
            <a:off x="198069" y="2826414"/>
            <a:ext cx="4581085" cy="3538398"/>
          </a:xfrm>
          <a:custGeom>
            <a:avLst/>
            <a:gdLst/>
            <a:ahLst/>
            <a:cxnLst/>
            <a:rect l="l" t="t" r="r" b="b"/>
            <a:pathLst>
              <a:path w="6096000" h="4724400">
                <a:moveTo>
                  <a:pt x="5905500" y="0"/>
                </a:moveTo>
                <a:lnTo>
                  <a:pt x="190500" y="0"/>
                </a:lnTo>
                <a:lnTo>
                  <a:pt x="174876" y="631"/>
                </a:lnTo>
                <a:lnTo>
                  <a:pt x="130287" y="9711"/>
                </a:lnTo>
                <a:lnTo>
                  <a:pt x="90152" y="28541"/>
                </a:lnTo>
                <a:lnTo>
                  <a:pt x="55796" y="55796"/>
                </a:lnTo>
                <a:lnTo>
                  <a:pt x="28541" y="90152"/>
                </a:lnTo>
                <a:lnTo>
                  <a:pt x="9711" y="130287"/>
                </a:lnTo>
                <a:lnTo>
                  <a:pt x="631" y="174875"/>
                </a:lnTo>
                <a:lnTo>
                  <a:pt x="0" y="190500"/>
                </a:lnTo>
                <a:lnTo>
                  <a:pt x="0" y="4533900"/>
                </a:lnTo>
                <a:lnTo>
                  <a:pt x="5536" y="4579679"/>
                </a:lnTo>
                <a:lnTo>
                  <a:pt x="21263" y="4621445"/>
                </a:lnTo>
                <a:lnTo>
                  <a:pt x="45857" y="4657875"/>
                </a:lnTo>
                <a:lnTo>
                  <a:pt x="77993" y="4687644"/>
                </a:lnTo>
                <a:lnTo>
                  <a:pt x="116349" y="4709429"/>
                </a:lnTo>
                <a:lnTo>
                  <a:pt x="159600" y="4721906"/>
                </a:lnTo>
                <a:lnTo>
                  <a:pt x="190500" y="4724400"/>
                </a:lnTo>
                <a:lnTo>
                  <a:pt x="5905500" y="4724400"/>
                </a:lnTo>
                <a:lnTo>
                  <a:pt x="5951279" y="4718863"/>
                </a:lnTo>
                <a:lnTo>
                  <a:pt x="5993046" y="4703136"/>
                </a:lnTo>
                <a:lnTo>
                  <a:pt x="6029476" y="4678542"/>
                </a:lnTo>
                <a:lnTo>
                  <a:pt x="6059245" y="4646406"/>
                </a:lnTo>
                <a:lnTo>
                  <a:pt x="6081030" y="4608050"/>
                </a:lnTo>
                <a:lnTo>
                  <a:pt x="6093506" y="4564799"/>
                </a:lnTo>
                <a:lnTo>
                  <a:pt x="6096000" y="4533900"/>
                </a:lnTo>
                <a:lnTo>
                  <a:pt x="6096000" y="190500"/>
                </a:lnTo>
                <a:lnTo>
                  <a:pt x="6090463" y="144720"/>
                </a:lnTo>
                <a:lnTo>
                  <a:pt x="6074737" y="102954"/>
                </a:lnTo>
                <a:lnTo>
                  <a:pt x="6050143" y="66524"/>
                </a:lnTo>
                <a:lnTo>
                  <a:pt x="6018007" y="36755"/>
                </a:lnTo>
                <a:lnTo>
                  <a:pt x="5979651" y="14970"/>
                </a:lnTo>
                <a:lnTo>
                  <a:pt x="5936400" y="2493"/>
                </a:lnTo>
                <a:lnTo>
                  <a:pt x="59055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13004800" h="9753600">
                <a:moveTo>
                  <a:pt x="0" y="9753600"/>
                </a:moveTo>
                <a:lnTo>
                  <a:pt x="13004800" y="9753600"/>
                </a:lnTo>
                <a:lnTo>
                  <a:pt x="13004800" y="0"/>
                </a:lnTo>
                <a:lnTo>
                  <a:pt x="0" y="0"/>
                </a:lnTo>
                <a:lnTo>
                  <a:pt x="0" y="9753600"/>
                </a:lnTo>
                <a:close/>
              </a:path>
            </a:pathLst>
          </a:custGeom>
          <a:ln w="12700">
            <a:solidFill>
              <a:srgbClr val="4C4C4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 txBox="1"/>
          <p:nvPr/>
        </p:nvSpPr>
        <p:spPr>
          <a:xfrm>
            <a:off x="3068160" y="1997305"/>
            <a:ext cx="1745307" cy="2136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>
              <a:lnSpc>
                <a:spcPts val="1663"/>
              </a:lnSpc>
            </a:pPr>
            <a:r>
              <a:rPr sz="1400" b="1" i="1" dirty="0">
                <a:solidFill>
                  <a:srgbClr val="000090"/>
                </a:solidFill>
                <a:latin typeface="Helvetica Neue"/>
                <a:cs typeface="Helvetica Neue"/>
              </a:rPr>
              <a:t>PRD 85 (2012) 08202</a:t>
            </a:r>
            <a:endParaRPr sz="1400" i="1" dirty="0">
              <a:solidFill>
                <a:srgbClr val="000090"/>
              </a:solidFill>
              <a:latin typeface="Helvetica Neue"/>
              <a:cs typeface="Helvetica Neue"/>
            </a:endParaRPr>
          </a:p>
        </p:txBody>
      </p:sp>
      <p:grpSp>
        <p:nvGrpSpPr>
          <p:cNvPr id="221" name="Gruppo 220"/>
          <p:cNvGrpSpPr/>
          <p:nvPr/>
        </p:nvGrpSpPr>
        <p:grpSpPr>
          <a:xfrm>
            <a:off x="135415" y="2696828"/>
            <a:ext cx="4279644" cy="3201827"/>
            <a:chOff x="44111" y="2164690"/>
            <a:chExt cx="4279644" cy="3201827"/>
          </a:xfrm>
        </p:grpSpPr>
        <p:sp>
          <p:nvSpPr>
            <p:cNvPr id="140" name="object 140"/>
            <p:cNvSpPr/>
            <p:nvPr/>
          </p:nvSpPr>
          <p:spPr>
            <a:xfrm>
              <a:off x="1047203" y="4039373"/>
              <a:ext cx="3161556" cy="714375"/>
            </a:xfrm>
            <a:custGeom>
              <a:avLst/>
              <a:gdLst/>
              <a:ahLst/>
              <a:cxnLst/>
              <a:rect l="l" t="t" r="r" b="b"/>
              <a:pathLst>
                <a:path w="4496435" h="1016000">
                  <a:moveTo>
                    <a:pt x="0" y="1015932"/>
                  </a:moveTo>
                  <a:lnTo>
                    <a:pt x="390993" y="871982"/>
                  </a:lnTo>
                  <a:lnTo>
                    <a:pt x="781987" y="740952"/>
                  </a:lnTo>
                  <a:lnTo>
                    <a:pt x="1172981" y="619025"/>
                  </a:lnTo>
                  <a:lnTo>
                    <a:pt x="1563975" y="505502"/>
                  </a:lnTo>
                  <a:lnTo>
                    <a:pt x="1954969" y="400118"/>
                  </a:lnTo>
                  <a:lnTo>
                    <a:pt x="2345963" y="298684"/>
                  </a:lnTo>
                  <a:lnTo>
                    <a:pt x="2736957" y="213310"/>
                  </a:lnTo>
                  <a:lnTo>
                    <a:pt x="3127950" y="142840"/>
                  </a:lnTo>
                  <a:lnTo>
                    <a:pt x="3518945" y="82883"/>
                  </a:lnTo>
                  <a:lnTo>
                    <a:pt x="3909938" y="40191"/>
                  </a:lnTo>
                  <a:lnTo>
                    <a:pt x="4300933" y="11285"/>
                  </a:lnTo>
                  <a:lnTo>
                    <a:pt x="4496429" y="0"/>
                  </a:lnTo>
                </a:path>
              </a:pathLst>
            </a:custGeom>
            <a:ln w="21882">
              <a:solidFill>
                <a:srgbClr val="80808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/>
            <p:cNvSpPr/>
            <p:nvPr/>
          </p:nvSpPr>
          <p:spPr>
            <a:xfrm>
              <a:off x="1047203" y="4479254"/>
              <a:ext cx="3161556" cy="337096"/>
            </a:xfrm>
            <a:custGeom>
              <a:avLst/>
              <a:gdLst/>
              <a:ahLst/>
              <a:cxnLst/>
              <a:rect l="l" t="t" r="r" b="b"/>
              <a:pathLst>
                <a:path w="4496435" h="479425">
                  <a:moveTo>
                    <a:pt x="0" y="478932"/>
                  </a:moveTo>
                  <a:lnTo>
                    <a:pt x="390993" y="404948"/>
                  </a:lnTo>
                  <a:lnTo>
                    <a:pt x="781987" y="339532"/>
                  </a:lnTo>
                  <a:lnTo>
                    <a:pt x="1172981" y="281720"/>
                  </a:lnTo>
                  <a:lnTo>
                    <a:pt x="1563975" y="232245"/>
                  </a:lnTo>
                  <a:lnTo>
                    <a:pt x="1954969" y="185439"/>
                  </a:lnTo>
                  <a:lnTo>
                    <a:pt x="2345963" y="144148"/>
                  </a:lnTo>
                  <a:lnTo>
                    <a:pt x="2736957" y="108261"/>
                  </a:lnTo>
                  <a:lnTo>
                    <a:pt x="3127950" y="69793"/>
                  </a:lnTo>
                  <a:lnTo>
                    <a:pt x="3518945" y="32823"/>
                  </a:lnTo>
                  <a:lnTo>
                    <a:pt x="3909938" y="12089"/>
                  </a:lnTo>
                  <a:lnTo>
                    <a:pt x="4300933" y="0"/>
                  </a:lnTo>
                  <a:lnTo>
                    <a:pt x="4496429" y="4102"/>
                  </a:lnTo>
                </a:path>
              </a:pathLst>
            </a:custGeom>
            <a:ln w="21882">
              <a:solidFill>
                <a:srgbClr val="80808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2"/>
            <p:cNvSpPr/>
            <p:nvPr/>
          </p:nvSpPr>
          <p:spPr>
            <a:xfrm>
              <a:off x="1047203" y="2783841"/>
              <a:ext cx="3161556" cy="1802904"/>
            </a:xfrm>
            <a:custGeom>
              <a:avLst/>
              <a:gdLst/>
              <a:ahLst/>
              <a:cxnLst/>
              <a:rect l="l" t="t" r="r" b="b"/>
              <a:pathLst>
                <a:path w="4496435" h="2564129">
                  <a:moveTo>
                    <a:pt x="0" y="2563708"/>
                  </a:moveTo>
                  <a:lnTo>
                    <a:pt x="390993" y="2233815"/>
                  </a:lnTo>
                  <a:lnTo>
                    <a:pt x="781987" y="1932554"/>
                  </a:lnTo>
                  <a:lnTo>
                    <a:pt x="1172981" y="1650177"/>
                  </a:lnTo>
                  <a:lnTo>
                    <a:pt x="1563975" y="1383808"/>
                  </a:lnTo>
                  <a:lnTo>
                    <a:pt x="1954969" y="1132318"/>
                  </a:lnTo>
                  <a:lnTo>
                    <a:pt x="2345963" y="890499"/>
                  </a:lnTo>
                  <a:lnTo>
                    <a:pt x="2736957" y="673145"/>
                  </a:lnTo>
                  <a:lnTo>
                    <a:pt x="3127950" y="479785"/>
                  </a:lnTo>
                  <a:lnTo>
                    <a:pt x="3518945" y="300812"/>
                  </a:lnTo>
                  <a:lnTo>
                    <a:pt x="3909938" y="157736"/>
                  </a:lnTo>
                  <a:lnTo>
                    <a:pt x="4300933" y="43807"/>
                  </a:lnTo>
                  <a:lnTo>
                    <a:pt x="4496429" y="0"/>
                  </a:lnTo>
                </a:path>
              </a:pathLst>
            </a:custGeom>
            <a:ln w="21885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3"/>
            <p:cNvSpPr/>
            <p:nvPr/>
          </p:nvSpPr>
          <p:spPr>
            <a:xfrm>
              <a:off x="1047203" y="3023310"/>
              <a:ext cx="3161556" cy="1600200"/>
            </a:xfrm>
            <a:custGeom>
              <a:avLst/>
              <a:gdLst/>
              <a:ahLst/>
              <a:cxnLst/>
              <a:rect l="l" t="t" r="r" b="b"/>
              <a:pathLst>
                <a:path w="4496435" h="2275840">
                  <a:moveTo>
                    <a:pt x="0" y="2275549"/>
                  </a:moveTo>
                  <a:lnTo>
                    <a:pt x="390993" y="1986586"/>
                  </a:lnTo>
                  <a:lnTo>
                    <a:pt x="781987" y="1722667"/>
                  </a:lnTo>
                  <a:lnTo>
                    <a:pt x="1172981" y="1475116"/>
                  </a:lnTo>
                  <a:lnTo>
                    <a:pt x="1563975" y="1241307"/>
                  </a:lnTo>
                  <a:lnTo>
                    <a:pt x="1954969" y="1020747"/>
                  </a:lnTo>
                  <a:lnTo>
                    <a:pt x="2345963" y="807484"/>
                  </a:lnTo>
                  <a:lnTo>
                    <a:pt x="2736957" y="615842"/>
                  </a:lnTo>
                  <a:lnTo>
                    <a:pt x="3127950" y="442022"/>
                  </a:lnTo>
                  <a:lnTo>
                    <a:pt x="3518945" y="287086"/>
                  </a:lnTo>
                  <a:lnTo>
                    <a:pt x="3909938" y="154645"/>
                  </a:lnTo>
                  <a:lnTo>
                    <a:pt x="4300933" y="44535"/>
                  </a:lnTo>
                  <a:lnTo>
                    <a:pt x="4496429" y="0"/>
                  </a:lnTo>
                </a:path>
              </a:pathLst>
            </a:custGeom>
            <a:ln w="21885">
              <a:solidFill>
                <a:srgbClr val="80808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4"/>
            <p:cNvSpPr/>
            <p:nvPr/>
          </p:nvSpPr>
          <p:spPr>
            <a:xfrm>
              <a:off x="1047203" y="2624087"/>
              <a:ext cx="3161556" cy="1910953"/>
            </a:xfrm>
            <a:custGeom>
              <a:avLst/>
              <a:gdLst/>
              <a:ahLst/>
              <a:cxnLst/>
              <a:rect l="l" t="t" r="r" b="b"/>
              <a:pathLst>
                <a:path w="4496435" h="2717800">
                  <a:moveTo>
                    <a:pt x="0" y="2717501"/>
                  </a:moveTo>
                  <a:lnTo>
                    <a:pt x="390993" y="2330561"/>
                  </a:lnTo>
                  <a:lnTo>
                    <a:pt x="781987" y="1978479"/>
                  </a:lnTo>
                  <a:lnTo>
                    <a:pt x="1172981" y="1651627"/>
                  </a:lnTo>
                  <a:lnTo>
                    <a:pt x="1563975" y="1348080"/>
                  </a:lnTo>
                  <a:lnTo>
                    <a:pt x="1954969" y="1066786"/>
                  </a:lnTo>
                  <a:lnTo>
                    <a:pt x="2345963" y="792331"/>
                  </a:lnTo>
                  <a:lnTo>
                    <a:pt x="2736957" y="567986"/>
                  </a:lnTo>
                  <a:lnTo>
                    <a:pt x="3127950" y="387579"/>
                  </a:lnTo>
                  <a:lnTo>
                    <a:pt x="3518945" y="247556"/>
                  </a:lnTo>
                  <a:lnTo>
                    <a:pt x="3909938" y="134164"/>
                  </a:lnTo>
                  <a:lnTo>
                    <a:pt x="4300933" y="28452"/>
                  </a:lnTo>
                  <a:lnTo>
                    <a:pt x="4496429" y="0"/>
                  </a:lnTo>
                </a:path>
              </a:pathLst>
            </a:custGeom>
            <a:ln w="32829">
              <a:solidFill>
                <a:srgbClr val="FF28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5"/>
            <p:cNvSpPr/>
            <p:nvPr/>
          </p:nvSpPr>
          <p:spPr>
            <a:xfrm>
              <a:off x="1047203" y="2726854"/>
              <a:ext cx="3161556" cy="1825675"/>
            </a:xfrm>
            <a:custGeom>
              <a:avLst/>
              <a:gdLst/>
              <a:ahLst/>
              <a:cxnLst/>
              <a:rect l="l" t="t" r="r" b="b"/>
              <a:pathLst>
                <a:path w="4496435" h="2596515">
                  <a:moveTo>
                    <a:pt x="0" y="2596526"/>
                  </a:moveTo>
                  <a:lnTo>
                    <a:pt x="390993" y="2229149"/>
                  </a:lnTo>
                  <a:lnTo>
                    <a:pt x="781987" y="1894562"/>
                  </a:lnTo>
                  <a:lnTo>
                    <a:pt x="1172981" y="1582327"/>
                  </a:lnTo>
                  <a:lnTo>
                    <a:pt x="1563975" y="1291843"/>
                  </a:lnTo>
                  <a:lnTo>
                    <a:pt x="1954969" y="1020364"/>
                  </a:lnTo>
                  <a:lnTo>
                    <a:pt x="2345963" y="758567"/>
                  </a:lnTo>
                  <a:lnTo>
                    <a:pt x="2736957" y="542417"/>
                  </a:lnTo>
                  <a:lnTo>
                    <a:pt x="3127950" y="362940"/>
                  </a:lnTo>
                  <a:lnTo>
                    <a:pt x="3518945" y="217808"/>
                  </a:lnTo>
                  <a:lnTo>
                    <a:pt x="3909938" y="107380"/>
                  </a:lnTo>
                  <a:lnTo>
                    <a:pt x="4300933" y="23594"/>
                  </a:lnTo>
                  <a:lnTo>
                    <a:pt x="4496429" y="0"/>
                  </a:lnTo>
                </a:path>
              </a:pathLst>
            </a:custGeom>
            <a:ln w="32828">
              <a:solidFill>
                <a:srgbClr val="008F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1047203" y="3778123"/>
              <a:ext cx="3161556" cy="944314"/>
            </a:xfrm>
            <a:custGeom>
              <a:avLst/>
              <a:gdLst/>
              <a:ahLst/>
              <a:cxnLst/>
              <a:rect l="l" t="t" r="r" b="b"/>
              <a:pathLst>
                <a:path w="4496435" h="1343025">
                  <a:moveTo>
                    <a:pt x="0" y="1342604"/>
                  </a:moveTo>
                  <a:lnTo>
                    <a:pt x="390993" y="1163992"/>
                  </a:lnTo>
                  <a:lnTo>
                    <a:pt x="781987" y="1002437"/>
                  </a:lnTo>
                  <a:lnTo>
                    <a:pt x="1172981" y="853989"/>
                  </a:lnTo>
                  <a:lnTo>
                    <a:pt x="1563975" y="716537"/>
                  </a:lnTo>
                  <a:lnTo>
                    <a:pt x="1954969" y="590048"/>
                  </a:lnTo>
                  <a:lnTo>
                    <a:pt x="2345963" y="471371"/>
                  </a:lnTo>
                  <a:lnTo>
                    <a:pt x="2736957" y="366753"/>
                  </a:lnTo>
                  <a:lnTo>
                    <a:pt x="3127950" y="273109"/>
                  </a:lnTo>
                  <a:lnTo>
                    <a:pt x="3518945" y="187747"/>
                  </a:lnTo>
                  <a:lnTo>
                    <a:pt x="3909938" y="100383"/>
                  </a:lnTo>
                  <a:lnTo>
                    <a:pt x="4300933" y="30809"/>
                  </a:lnTo>
                  <a:lnTo>
                    <a:pt x="4496429" y="0"/>
                  </a:lnTo>
                </a:path>
              </a:pathLst>
            </a:custGeom>
            <a:ln w="32824">
              <a:solidFill>
                <a:srgbClr val="CD31CB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7"/>
            <p:cNvSpPr/>
            <p:nvPr/>
          </p:nvSpPr>
          <p:spPr>
            <a:xfrm>
              <a:off x="1047203" y="4167707"/>
              <a:ext cx="3161556" cy="607219"/>
            </a:xfrm>
            <a:custGeom>
              <a:avLst/>
              <a:gdLst/>
              <a:ahLst/>
              <a:cxnLst/>
              <a:rect l="l" t="t" r="r" b="b"/>
              <a:pathLst>
                <a:path w="4496435" h="863600">
                  <a:moveTo>
                    <a:pt x="0" y="862988"/>
                  </a:moveTo>
                  <a:lnTo>
                    <a:pt x="390993" y="742374"/>
                  </a:lnTo>
                  <a:lnTo>
                    <a:pt x="781987" y="632997"/>
                  </a:lnTo>
                  <a:lnTo>
                    <a:pt x="1172981" y="532296"/>
                  </a:lnTo>
                  <a:lnTo>
                    <a:pt x="1563975" y="436234"/>
                  </a:lnTo>
                  <a:lnTo>
                    <a:pt x="1954969" y="347459"/>
                  </a:lnTo>
                  <a:lnTo>
                    <a:pt x="2345963" y="270062"/>
                  </a:lnTo>
                  <a:lnTo>
                    <a:pt x="2736957" y="203464"/>
                  </a:lnTo>
                  <a:lnTo>
                    <a:pt x="3127950" y="147752"/>
                  </a:lnTo>
                  <a:lnTo>
                    <a:pt x="3518945" y="98452"/>
                  </a:lnTo>
                  <a:lnTo>
                    <a:pt x="3909938" y="42839"/>
                  </a:lnTo>
                  <a:lnTo>
                    <a:pt x="4300933" y="9830"/>
                  </a:lnTo>
                  <a:lnTo>
                    <a:pt x="4496429" y="0"/>
                  </a:lnTo>
                </a:path>
              </a:pathLst>
            </a:custGeom>
            <a:ln w="32823">
              <a:solidFill>
                <a:srgbClr val="CD31CB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48"/>
            <p:cNvSpPr/>
            <p:nvPr/>
          </p:nvSpPr>
          <p:spPr>
            <a:xfrm>
              <a:off x="1459579" y="4852621"/>
              <a:ext cx="0" cy="30807"/>
            </a:xfrm>
            <a:custGeom>
              <a:avLst/>
              <a:gdLst/>
              <a:ahLst/>
              <a:cxnLst/>
              <a:rect l="l" t="t" r="r" b="b"/>
              <a:pathLst>
                <a:path h="43815">
                  <a:moveTo>
                    <a:pt x="0" y="43764"/>
                  </a:moveTo>
                  <a:lnTo>
                    <a:pt x="0" y="0"/>
                  </a:lnTo>
                </a:path>
              </a:pathLst>
            </a:custGeom>
            <a:ln w="54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49"/>
            <p:cNvSpPr/>
            <p:nvPr/>
          </p:nvSpPr>
          <p:spPr>
            <a:xfrm>
              <a:off x="1459579" y="2224728"/>
              <a:ext cx="0" cy="30807"/>
            </a:xfrm>
            <a:custGeom>
              <a:avLst/>
              <a:gdLst/>
              <a:ahLst/>
              <a:cxnLst/>
              <a:rect l="l" t="t" r="r" b="b"/>
              <a:pathLst>
                <a:path h="43814">
                  <a:moveTo>
                    <a:pt x="0" y="0"/>
                  </a:moveTo>
                  <a:lnTo>
                    <a:pt x="0" y="43763"/>
                  </a:lnTo>
                </a:path>
              </a:pathLst>
            </a:custGeom>
            <a:ln w="54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50"/>
            <p:cNvSpPr/>
            <p:nvPr/>
          </p:nvSpPr>
          <p:spPr>
            <a:xfrm>
              <a:off x="2146874" y="4852621"/>
              <a:ext cx="0" cy="30807"/>
            </a:xfrm>
            <a:custGeom>
              <a:avLst/>
              <a:gdLst/>
              <a:ahLst/>
              <a:cxnLst/>
              <a:rect l="l" t="t" r="r" b="b"/>
              <a:pathLst>
                <a:path h="43815">
                  <a:moveTo>
                    <a:pt x="0" y="43764"/>
                  </a:moveTo>
                  <a:lnTo>
                    <a:pt x="0" y="0"/>
                  </a:lnTo>
                </a:path>
              </a:pathLst>
            </a:custGeom>
            <a:ln w="54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51"/>
            <p:cNvSpPr/>
            <p:nvPr/>
          </p:nvSpPr>
          <p:spPr>
            <a:xfrm>
              <a:off x="2146874" y="2224728"/>
              <a:ext cx="0" cy="30807"/>
            </a:xfrm>
            <a:custGeom>
              <a:avLst/>
              <a:gdLst/>
              <a:ahLst/>
              <a:cxnLst/>
              <a:rect l="l" t="t" r="r" b="b"/>
              <a:pathLst>
                <a:path h="43814">
                  <a:moveTo>
                    <a:pt x="0" y="0"/>
                  </a:moveTo>
                  <a:lnTo>
                    <a:pt x="0" y="43763"/>
                  </a:lnTo>
                </a:path>
              </a:pathLst>
            </a:custGeom>
            <a:ln w="54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2"/>
            <p:cNvSpPr/>
            <p:nvPr/>
          </p:nvSpPr>
          <p:spPr>
            <a:xfrm>
              <a:off x="2834168" y="4852621"/>
              <a:ext cx="0" cy="30807"/>
            </a:xfrm>
            <a:custGeom>
              <a:avLst/>
              <a:gdLst/>
              <a:ahLst/>
              <a:cxnLst/>
              <a:rect l="l" t="t" r="r" b="b"/>
              <a:pathLst>
                <a:path h="43815">
                  <a:moveTo>
                    <a:pt x="0" y="43764"/>
                  </a:moveTo>
                  <a:lnTo>
                    <a:pt x="0" y="0"/>
                  </a:lnTo>
                </a:path>
              </a:pathLst>
            </a:custGeom>
            <a:ln w="54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53"/>
            <p:cNvSpPr/>
            <p:nvPr/>
          </p:nvSpPr>
          <p:spPr>
            <a:xfrm>
              <a:off x="2834168" y="2224728"/>
              <a:ext cx="0" cy="30807"/>
            </a:xfrm>
            <a:custGeom>
              <a:avLst/>
              <a:gdLst/>
              <a:ahLst/>
              <a:cxnLst/>
              <a:rect l="l" t="t" r="r" b="b"/>
              <a:pathLst>
                <a:path h="43814">
                  <a:moveTo>
                    <a:pt x="0" y="0"/>
                  </a:moveTo>
                  <a:lnTo>
                    <a:pt x="0" y="43763"/>
                  </a:lnTo>
                </a:path>
              </a:pathLst>
            </a:custGeom>
            <a:ln w="54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4"/>
            <p:cNvSpPr/>
            <p:nvPr/>
          </p:nvSpPr>
          <p:spPr>
            <a:xfrm>
              <a:off x="3521463" y="4852621"/>
              <a:ext cx="0" cy="30807"/>
            </a:xfrm>
            <a:custGeom>
              <a:avLst/>
              <a:gdLst/>
              <a:ahLst/>
              <a:cxnLst/>
              <a:rect l="l" t="t" r="r" b="b"/>
              <a:pathLst>
                <a:path h="43815">
                  <a:moveTo>
                    <a:pt x="0" y="43764"/>
                  </a:moveTo>
                  <a:lnTo>
                    <a:pt x="0" y="0"/>
                  </a:lnTo>
                </a:path>
              </a:pathLst>
            </a:custGeom>
            <a:ln w="54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5"/>
            <p:cNvSpPr/>
            <p:nvPr/>
          </p:nvSpPr>
          <p:spPr>
            <a:xfrm>
              <a:off x="3521463" y="2224728"/>
              <a:ext cx="0" cy="30807"/>
            </a:xfrm>
            <a:custGeom>
              <a:avLst/>
              <a:gdLst/>
              <a:ahLst/>
              <a:cxnLst/>
              <a:rect l="l" t="t" r="r" b="b"/>
              <a:pathLst>
                <a:path h="43814">
                  <a:moveTo>
                    <a:pt x="0" y="0"/>
                  </a:moveTo>
                  <a:lnTo>
                    <a:pt x="0" y="43763"/>
                  </a:lnTo>
                </a:path>
              </a:pathLst>
            </a:custGeom>
            <a:ln w="54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6"/>
            <p:cNvSpPr/>
            <p:nvPr/>
          </p:nvSpPr>
          <p:spPr>
            <a:xfrm>
              <a:off x="4208759" y="2224726"/>
              <a:ext cx="0" cy="2658814"/>
            </a:xfrm>
            <a:custGeom>
              <a:avLst/>
              <a:gdLst/>
              <a:ahLst/>
              <a:cxnLst/>
              <a:rect l="l" t="t" r="r" b="b"/>
              <a:pathLst>
                <a:path h="3781425">
                  <a:moveTo>
                    <a:pt x="0" y="0"/>
                  </a:moveTo>
                  <a:lnTo>
                    <a:pt x="0" y="3781214"/>
                  </a:lnTo>
                </a:path>
              </a:pathLst>
            </a:custGeom>
            <a:ln w="54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7"/>
            <p:cNvSpPr/>
            <p:nvPr/>
          </p:nvSpPr>
          <p:spPr>
            <a:xfrm>
              <a:off x="776883" y="4883392"/>
              <a:ext cx="3432125" cy="0"/>
            </a:xfrm>
            <a:custGeom>
              <a:avLst/>
              <a:gdLst/>
              <a:ahLst/>
              <a:cxnLst/>
              <a:rect l="l" t="t" r="r" b="b"/>
              <a:pathLst>
                <a:path w="4881245">
                  <a:moveTo>
                    <a:pt x="0" y="0"/>
                  </a:moveTo>
                  <a:lnTo>
                    <a:pt x="4880892" y="0"/>
                  </a:lnTo>
                </a:path>
              </a:pathLst>
            </a:custGeom>
            <a:ln w="54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58"/>
            <p:cNvSpPr/>
            <p:nvPr/>
          </p:nvSpPr>
          <p:spPr>
            <a:xfrm>
              <a:off x="776883" y="4351657"/>
              <a:ext cx="26343" cy="0"/>
            </a:xfrm>
            <a:custGeom>
              <a:avLst/>
              <a:gdLst/>
              <a:ahLst/>
              <a:cxnLst/>
              <a:rect l="l" t="t" r="r" b="b"/>
              <a:pathLst>
                <a:path w="37465">
                  <a:moveTo>
                    <a:pt x="0" y="0"/>
                  </a:moveTo>
                  <a:lnTo>
                    <a:pt x="37257" y="0"/>
                  </a:lnTo>
                </a:path>
              </a:pathLst>
            </a:custGeom>
            <a:ln w="54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59"/>
            <p:cNvSpPr/>
            <p:nvPr/>
          </p:nvSpPr>
          <p:spPr>
            <a:xfrm>
              <a:off x="4177968" y="4351657"/>
              <a:ext cx="30807" cy="0"/>
            </a:xfrm>
            <a:custGeom>
              <a:avLst/>
              <a:gdLst/>
              <a:ahLst/>
              <a:cxnLst/>
              <a:rect l="l" t="t" r="r" b="b"/>
              <a:pathLst>
                <a:path w="43814">
                  <a:moveTo>
                    <a:pt x="43794" y="0"/>
                  </a:moveTo>
                  <a:lnTo>
                    <a:pt x="0" y="0"/>
                  </a:lnTo>
                </a:path>
              </a:pathLst>
            </a:custGeom>
            <a:ln w="54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60"/>
            <p:cNvSpPr/>
            <p:nvPr/>
          </p:nvSpPr>
          <p:spPr>
            <a:xfrm>
              <a:off x="776883" y="3819923"/>
              <a:ext cx="26343" cy="0"/>
            </a:xfrm>
            <a:custGeom>
              <a:avLst/>
              <a:gdLst/>
              <a:ahLst/>
              <a:cxnLst/>
              <a:rect l="l" t="t" r="r" b="b"/>
              <a:pathLst>
                <a:path w="37465">
                  <a:moveTo>
                    <a:pt x="0" y="0"/>
                  </a:moveTo>
                  <a:lnTo>
                    <a:pt x="37257" y="0"/>
                  </a:lnTo>
                </a:path>
              </a:pathLst>
            </a:custGeom>
            <a:ln w="54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" name="object 161"/>
            <p:cNvSpPr/>
            <p:nvPr/>
          </p:nvSpPr>
          <p:spPr>
            <a:xfrm>
              <a:off x="4177968" y="3819923"/>
              <a:ext cx="30807" cy="0"/>
            </a:xfrm>
            <a:custGeom>
              <a:avLst/>
              <a:gdLst/>
              <a:ahLst/>
              <a:cxnLst/>
              <a:rect l="l" t="t" r="r" b="b"/>
              <a:pathLst>
                <a:path w="43814">
                  <a:moveTo>
                    <a:pt x="43794" y="0"/>
                  </a:moveTo>
                  <a:lnTo>
                    <a:pt x="0" y="0"/>
                  </a:lnTo>
                </a:path>
              </a:pathLst>
            </a:custGeom>
            <a:ln w="54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object 162"/>
            <p:cNvSpPr/>
            <p:nvPr/>
          </p:nvSpPr>
          <p:spPr>
            <a:xfrm>
              <a:off x="776883" y="3288193"/>
              <a:ext cx="26343" cy="0"/>
            </a:xfrm>
            <a:custGeom>
              <a:avLst/>
              <a:gdLst/>
              <a:ahLst/>
              <a:cxnLst/>
              <a:rect l="l" t="t" r="r" b="b"/>
              <a:pathLst>
                <a:path w="37465">
                  <a:moveTo>
                    <a:pt x="0" y="0"/>
                  </a:moveTo>
                  <a:lnTo>
                    <a:pt x="37257" y="0"/>
                  </a:lnTo>
                </a:path>
              </a:pathLst>
            </a:custGeom>
            <a:ln w="54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63"/>
            <p:cNvSpPr/>
            <p:nvPr/>
          </p:nvSpPr>
          <p:spPr>
            <a:xfrm>
              <a:off x="4177968" y="3288193"/>
              <a:ext cx="30807" cy="0"/>
            </a:xfrm>
            <a:custGeom>
              <a:avLst/>
              <a:gdLst/>
              <a:ahLst/>
              <a:cxnLst/>
              <a:rect l="l" t="t" r="r" b="b"/>
              <a:pathLst>
                <a:path w="43814">
                  <a:moveTo>
                    <a:pt x="43794" y="0"/>
                  </a:moveTo>
                  <a:lnTo>
                    <a:pt x="0" y="0"/>
                  </a:lnTo>
                </a:path>
              </a:pathLst>
            </a:custGeom>
            <a:ln w="54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164"/>
            <p:cNvSpPr/>
            <p:nvPr/>
          </p:nvSpPr>
          <p:spPr>
            <a:xfrm>
              <a:off x="776883" y="2756459"/>
              <a:ext cx="26343" cy="0"/>
            </a:xfrm>
            <a:custGeom>
              <a:avLst/>
              <a:gdLst/>
              <a:ahLst/>
              <a:cxnLst/>
              <a:rect l="l" t="t" r="r" b="b"/>
              <a:pathLst>
                <a:path w="37465">
                  <a:moveTo>
                    <a:pt x="0" y="0"/>
                  </a:moveTo>
                  <a:lnTo>
                    <a:pt x="37257" y="0"/>
                  </a:lnTo>
                </a:path>
              </a:pathLst>
            </a:custGeom>
            <a:ln w="54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object 165"/>
            <p:cNvSpPr/>
            <p:nvPr/>
          </p:nvSpPr>
          <p:spPr>
            <a:xfrm>
              <a:off x="4177968" y="2756459"/>
              <a:ext cx="30807" cy="0"/>
            </a:xfrm>
            <a:custGeom>
              <a:avLst/>
              <a:gdLst/>
              <a:ahLst/>
              <a:cxnLst/>
              <a:rect l="l" t="t" r="r" b="b"/>
              <a:pathLst>
                <a:path w="43814">
                  <a:moveTo>
                    <a:pt x="43794" y="0"/>
                  </a:moveTo>
                  <a:lnTo>
                    <a:pt x="0" y="0"/>
                  </a:lnTo>
                </a:path>
              </a:pathLst>
            </a:custGeom>
            <a:ln w="54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166"/>
            <p:cNvSpPr/>
            <p:nvPr/>
          </p:nvSpPr>
          <p:spPr>
            <a:xfrm>
              <a:off x="776883" y="2224728"/>
              <a:ext cx="3432125" cy="0"/>
            </a:xfrm>
            <a:custGeom>
              <a:avLst/>
              <a:gdLst/>
              <a:ahLst/>
              <a:cxnLst/>
              <a:rect l="l" t="t" r="r" b="b"/>
              <a:pathLst>
                <a:path w="4881245">
                  <a:moveTo>
                    <a:pt x="0" y="0"/>
                  </a:moveTo>
                  <a:lnTo>
                    <a:pt x="4880892" y="0"/>
                  </a:lnTo>
                </a:path>
              </a:pathLst>
            </a:custGeom>
            <a:ln w="54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object 167"/>
            <p:cNvSpPr/>
            <p:nvPr/>
          </p:nvSpPr>
          <p:spPr>
            <a:xfrm>
              <a:off x="827714" y="2280115"/>
              <a:ext cx="549622" cy="667048"/>
            </a:xfrm>
            <a:custGeom>
              <a:avLst/>
              <a:gdLst/>
              <a:ahLst/>
              <a:cxnLst/>
              <a:rect l="l" t="t" r="r" b="b"/>
              <a:pathLst>
                <a:path w="781685" h="948689">
                  <a:moveTo>
                    <a:pt x="0" y="948553"/>
                  </a:moveTo>
                  <a:lnTo>
                    <a:pt x="781111" y="948553"/>
                  </a:lnTo>
                  <a:lnTo>
                    <a:pt x="781111" y="0"/>
                  </a:lnTo>
                  <a:lnTo>
                    <a:pt x="0" y="0"/>
                  </a:lnTo>
                  <a:lnTo>
                    <a:pt x="0" y="9485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object 168"/>
            <p:cNvSpPr/>
            <p:nvPr/>
          </p:nvSpPr>
          <p:spPr>
            <a:xfrm>
              <a:off x="827714" y="2280115"/>
              <a:ext cx="549622" cy="667048"/>
            </a:xfrm>
            <a:custGeom>
              <a:avLst/>
              <a:gdLst/>
              <a:ahLst/>
              <a:cxnLst/>
              <a:rect l="l" t="t" r="r" b="b"/>
              <a:pathLst>
                <a:path w="781685" h="948689">
                  <a:moveTo>
                    <a:pt x="0" y="948553"/>
                  </a:moveTo>
                  <a:lnTo>
                    <a:pt x="781111" y="948553"/>
                  </a:lnTo>
                  <a:lnTo>
                    <a:pt x="781111" y="0"/>
                  </a:lnTo>
                  <a:lnTo>
                    <a:pt x="0" y="0"/>
                  </a:lnTo>
                  <a:lnTo>
                    <a:pt x="0" y="948553"/>
                  </a:lnTo>
                  <a:close/>
                </a:path>
              </a:pathLst>
            </a:custGeom>
            <a:ln w="1094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" name="object 169"/>
            <p:cNvSpPr/>
            <p:nvPr/>
          </p:nvSpPr>
          <p:spPr>
            <a:xfrm>
              <a:off x="905310" y="2535201"/>
              <a:ext cx="155376" cy="0"/>
            </a:xfrm>
            <a:custGeom>
              <a:avLst/>
              <a:gdLst/>
              <a:ahLst/>
              <a:cxnLst/>
              <a:rect l="l" t="t" r="r" b="b"/>
              <a:pathLst>
                <a:path w="220980">
                  <a:moveTo>
                    <a:pt x="0" y="0"/>
                  </a:moveTo>
                  <a:lnTo>
                    <a:pt x="220722" y="0"/>
                  </a:lnTo>
                </a:path>
              </a:pathLst>
            </a:custGeom>
            <a:ln w="21882">
              <a:solidFill>
                <a:srgbClr val="008F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" name="object 170"/>
            <p:cNvSpPr/>
            <p:nvPr/>
          </p:nvSpPr>
          <p:spPr>
            <a:xfrm>
              <a:off x="905310" y="2699593"/>
              <a:ext cx="155376" cy="0"/>
            </a:xfrm>
            <a:custGeom>
              <a:avLst/>
              <a:gdLst/>
              <a:ahLst/>
              <a:cxnLst/>
              <a:rect l="l" t="t" r="r" b="b"/>
              <a:pathLst>
                <a:path w="220980">
                  <a:moveTo>
                    <a:pt x="0" y="0"/>
                  </a:moveTo>
                  <a:lnTo>
                    <a:pt x="220722" y="0"/>
                  </a:lnTo>
                </a:path>
              </a:pathLst>
            </a:custGeom>
            <a:ln w="21882">
              <a:solidFill>
                <a:srgbClr val="CD31CB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object 171"/>
            <p:cNvSpPr/>
            <p:nvPr/>
          </p:nvSpPr>
          <p:spPr>
            <a:xfrm>
              <a:off x="905310" y="2863983"/>
              <a:ext cx="155376" cy="0"/>
            </a:xfrm>
            <a:custGeom>
              <a:avLst/>
              <a:gdLst/>
              <a:ahLst/>
              <a:cxnLst/>
              <a:rect l="l" t="t" r="r" b="b"/>
              <a:pathLst>
                <a:path w="220980">
                  <a:moveTo>
                    <a:pt x="0" y="0"/>
                  </a:moveTo>
                  <a:lnTo>
                    <a:pt x="220722" y="0"/>
                  </a:lnTo>
                </a:path>
              </a:pathLst>
            </a:custGeom>
            <a:ln w="21882">
              <a:solidFill>
                <a:srgbClr val="929292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" name="object 172"/>
            <p:cNvSpPr txBox="1"/>
            <p:nvPr/>
          </p:nvSpPr>
          <p:spPr>
            <a:xfrm>
              <a:off x="896380" y="2310071"/>
              <a:ext cx="448717" cy="60736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285740"/>
              <a:r>
                <a:rPr sz="900" spc="21" dirty="0">
                  <a:latin typeface="Times New Roman"/>
                  <a:cs typeface="Times New Roman"/>
                </a:rPr>
                <a:t>H1</a:t>
              </a:r>
              <a:endParaRPr sz="900">
                <a:latin typeface="Times New Roman"/>
                <a:cs typeface="Times New Roman"/>
              </a:endParaRPr>
            </a:p>
            <a:p>
              <a:pPr marL="285740" marR="3572" indent="-277257" algn="just">
                <a:lnSpc>
                  <a:spcPct val="113599"/>
                </a:lnSpc>
              </a:pPr>
              <a:r>
                <a:rPr sz="900" spc="80" dirty="0">
                  <a:latin typeface="Times New Roman"/>
                  <a:cs typeface="Times New Roman"/>
                </a:rPr>
                <a:t>        </a:t>
              </a:r>
              <a:r>
                <a:rPr sz="900" spc="-39" dirty="0">
                  <a:latin typeface="Times New Roman"/>
                  <a:cs typeface="Times New Roman"/>
                </a:rPr>
                <a:t> </a:t>
              </a:r>
              <a:r>
                <a:rPr sz="900" spc="14" dirty="0">
                  <a:latin typeface="Times New Roman"/>
                  <a:cs typeface="Times New Roman"/>
                </a:rPr>
                <a:t>L1</a:t>
              </a:r>
              <a:r>
                <a:rPr sz="900" spc="7" dirty="0">
                  <a:latin typeface="Times New Roman"/>
                  <a:cs typeface="Times New Roman"/>
                </a:rPr>
                <a:t> </a:t>
              </a:r>
              <a:r>
                <a:rPr sz="900" spc="21" dirty="0">
                  <a:latin typeface="Times New Roman"/>
                  <a:cs typeface="Times New Roman"/>
                </a:rPr>
                <a:t>V1</a:t>
              </a:r>
              <a:r>
                <a:rPr sz="900" spc="18" dirty="0">
                  <a:latin typeface="Times New Roman"/>
                  <a:cs typeface="Times New Roman"/>
                </a:rPr>
                <a:t> H2</a:t>
              </a:r>
              <a:endParaRPr sz="900">
                <a:latin typeface="Times New Roman"/>
                <a:cs typeface="Times New Roman"/>
              </a:endParaRPr>
            </a:p>
          </p:txBody>
        </p:sp>
        <p:sp>
          <p:nvSpPr>
            <p:cNvPr id="173" name="object 173"/>
            <p:cNvSpPr txBox="1"/>
            <p:nvPr/>
          </p:nvSpPr>
          <p:spPr>
            <a:xfrm>
              <a:off x="2187774" y="2678907"/>
              <a:ext cx="778222" cy="12311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493348"/>
              <a:r>
                <a:rPr sz="800" dirty="0">
                  <a:latin typeface="Times New Roman"/>
                  <a:cs typeface="Times New Roman"/>
                </a:rPr>
                <a:t>S6</a:t>
              </a:r>
              <a:r>
                <a:rPr sz="800" spc="70" dirty="0">
                  <a:latin typeface="Times New Roman"/>
                  <a:cs typeface="Times New Roman"/>
                </a:rPr>
                <a:t> </a:t>
              </a:r>
              <a:r>
                <a:rPr sz="800" spc="7" dirty="0">
                  <a:latin typeface="Times New Roman"/>
                  <a:cs typeface="Times New Roman"/>
                </a:rPr>
                <a:t>H1</a:t>
              </a:r>
              <a:endParaRPr sz="800">
                <a:latin typeface="Times New Roman"/>
                <a:cs typeface="Times New Roman"/>
              </a:endParaRPr>
            </a:p>
          </p:txBody>
        </p:sp>
        <p:sp>
          <p:nvSpPr>
            <p:cNvPr id="174" name="object 174"/>
            <p:cNvSpPr txBox="1"/>
            <p:nvPr/>
          </p:nvSpPr>
          <p:spPr>
            <a:xfrm>
              <a:off x="3536859" y="3277141"/>
              <a:ext cx="288875" cy="12590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8929"/>
              <a:r>
                <a:rPr sz="800" dirty="0">
                  <a:latin typeface="Times New Roman"/>
                  <a:cs typeface="Times New Roman"/>
                </a:rPr>
                <a:t>S5</a:t>
              </a:r>
              <a:r>
                <a:rPr sz="800" spc="70" dirty="0">
                  <a:latin typeface="Times New Roman"/>
                  <a:cs typeface="Times New Roman"/>
                </a:rPr>
                <a:t> </a:t>
              </a:r>
              <a:r>
                <a:rPr sz="800" spc="4" dirty="0">
                  <a:latin typeface="Times New Roman"/>
                  <a:cs typeface="Times New Roman"/>
                </a:rPr>
                <a:t>L1</a:t>
              </a:r>
              <a:endParaRPr sz="800">
                <a:latin typeface="Times New Roman"/>
                <a:cs typeface="Times New Roman"/>
              </a:endParaRPr>
            </a:p>
          </p:txBody>
        </p:sp>
        <p:sp>
          <p:nvSpPr>
            <p:cNvPr id="175" name="object 175"/>
            <p:cNvSpPr txBox="1"/>
            <p:nvPr/>
          </p:nvSpPr>
          <p:spPr>
            <a:xfrm>
              <a:off x="3334458" y="3765671"/>
              <a:ext cx="467916" cy="30271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8929"/>
              <a:r>
                <a:rPr sz="800" spc="18" dirty="0">
                  <a:latin typeface="Times New Roman"/>
                  <a:cs typeface="Times New Roman"/>
                </a:rPr>
                <a:t>VSR2</a:t>
              </a:r>
              <a:endParaRPr sz="800">
                <a:latin typeface="Times New Roman"/>
                <a:cs typeface="Times New Roman"/>
              </a:endParaRPr>
            </a:p>
            <a:p>
              <a:pPr marL="174123">
                <a:spcBef>
                  <a:spcPts val="380"/>
                </a:spcBef>
              </a:pPr>
              <a:r>
                <a:rPr sz="800" dirty="0">
                  <a:latin typeface="Times New Roman"/>
                  <a:cs typeface="Times New Roman"/>
                </a:rPr>
                <a:t>S5</a:t>
              </a:r>
              <a:r>
                <a:rPr sz="800" spc="70" dirty="0">
                  <a:latin typeface="Times New Roman"/>
                  <a:cs typeface="Times New Roman"/>
                </a:rPr>
                <a:t> </a:t>
              </a:r>
              <a:r>
                <a:rPr sz="800" spc="7" dirty="0">
                  <a:latin typeface="Times New Roman"/>
                  <a:cs typeface="Times New Roman"/>
                </a:rPr>
                <a:t>H2</a:t>
              </a:r>
              <a:endParaRPr sz="800">
                <a:latin typeface="Times New Roman"/>
                <a:cs typeface="Times New Roman"/>
              </a:endParaRPr>
            </a:p>
          </p:txBody>
        </p:sp>
        <p:sp>
          <p:nvSpPr>
            <p:cNvPr id="176" name="object 176"/>
            <p:cNvSpPr txBox="1"/>
            <p:nvPr/>
          </p:nvSpPr>
          <p:spPr>
            <a:xfrm>
              <a:off x="3503772" y="4261847"/>
              <a:ext cx="292001" cy="12590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8929"/>
              <a:r>
                <a:rPr sz="800" spc="18" dirty="0">
                  <a:latin typeface="Times New Roman"/>
                  <a:cs typeface="Times New Roman"/>
                </a:rPr>
                <a:t>VSR3</a:t>
              </a:r>
              <a:endParaRPr sz="800">
                <a:latin typeface="Times New Roman"/>
                <a:cs typeface="Times New Roman"/>
              </a:endParaRPr>
            </a:p>
          </p:txBody>
        </p:sp>
        <p:sp>
          <p:nvSpPr>
            <p:cNvPr id="177" name="object 177"/>
            <p:cNvSpPr txBox="1"/>
            <p:nvPr/>
          </p:nvSpPr>
          <p:spPr>
            <a:xfrm>
              <a:off x="3526836" y="4531099"/>
              <a:ext cx="292001" cy="12590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8929"/>
              <a:r>
                <a:rPr sz="800" spc="18" dirty="0">
                  <a:latin typeface="Times New Roman"/>
                  <a:cs typeface="Times New Roman"/>
                </a:rPr>
                <a:t>VSR1</a:t>
              </a:r>
              <a:endParaRPr sz="800">
                <a:latin typeface="Times New Roman"/>
                <a:cs typeface="Times New Roman"/>
              </a:endParaRPr>
            </a:p>
          </p:txBody>
        </p:sp>
        <p:sp>
          <p:nvSpPr>
            <p:cNvPr id="178" name="object 178"/>
            <p:cNvSpPr txBox="1"/>
            <p:nvPr/>
          </p:nvSpPr>
          <p:spPr>
            <a:xfrm>
              <a:off x="2643188" y="2473524"/>
              <a:ext cx="919311" cy="12311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algn="r">
                <a:lnSpc>
                  <a:spcPct val="100000"/>
                </a:lnSpc>
              </a:pPr>
              <a:r>
                <a:rPr sz="800" dirty="0">
                  <a:latin typeface="Times New Roman"/>
                  <a:cs typeface="Times New Roman"/>
                </a:rPr>
                <a:t>S6</a:t>
              </a:r>
              <a:r>
                <a:rPr sz="800" spc="70" dirty="0">
                  <a:latin typeface="Times New Roman"/>
                  <a:cs typeface="Times New Roman"/>
                </a:rPr>
                <a:t> </a:t>
              </a:r>
              <a:r>
                <a:rPr sz="800" spc="4" dirty="0">
                  <a:latin typeface="Times New Roman"/>
                  <a:cs typeface="Times New Roman"/>
                </a:rPr>
                <a:t>L1</a:t>
              </a:r>
              <a:endParaRPr sz="800">
                <a:latin typeface="Times New Roman"/>
                <a:cs typeface="Times New Roman"/>
              </a:endParaRPr>
            </a:p>
          </p:txBody>
        </p:sp>
        <p:sp>
          <p:nvSpPr>
            <p:cNvPr id="179" name="object 179"/>
            <p:cNvSpPr/>
            <p:nvPr/>
          </p:nvSpPr>
          <p:spPr>
            <a:xfrm>
              <a:off x="3289495" y="2765537"/>
              <a:ext cx="77688" cy="147340"/>
            </a:xfrm>
            <a:custGeom>
              <a:avLst/>
              <a:gdLst/>
              <a:ahLst/>
              <a:cxnLst/>
              <a:rect l="l" t="t" r="r" b="b"/>
              <a:pathLst>
                <a:path w="110489" h="209550">
                  <a:moveTo>
                    <a:pt x="110020" y="0"/>
                  </a:moveTo>
                  <a:lnTo>
                    <a:pt x="65499" y="20689"/>
                  </a:lnTo>
                  <a:lnTo>
                    <a:pt x="34344" y="49912"/>
                  </a:lnTo>
                  <a:lnTo>
                    <a:pt x="14450" y="84962"/>
                  </a:lnTo>
                  <a:lnTo>
                    <a:pt x="3712" y="123136"/>
                  </a:lnTo>
                  <a:lnTo>
                    <a:pt x="25" y="161730"/>
                  </a:lnTo>
                  <a:lnTo>
                    <a:pt x="0" y="174220"/>
                  </a:lnTo>
                  <a:lnTo>
                    <a:pt x="446" y="186356"/>
                  </a:lnTo>
                  <a:lnTo>
                    <a:pt x="1285" y="198038"/>
                  </a:lnTo>
                  <a:lnTo>
                    <a:pt x="2441" y="209165"/>
                  </a:lnTo>
                </a:path>
              </a:pathLst>
            </a:custGeom>
            <a:ln w="1094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" name="object 180"/>
            <p:cNvSpPr/>
            <p:nvPr/>
          </p:nvSpPr>
          <p:spPr>
            <a:xfrm>
              <a:off x="3266873" y="2896653"/>
              <a:ext cx="45095" cy="57596"/>
            </a:xfrm>
            <a:custGeom>
              <a:avLst/>
              <a:gdLst/>
              <a:ahLst/>
              <a:cxnLst/>
              <a:rect l="l" t="t" r="r" b="b"/>
              <a:pathLst>
                <a:path w="64135" h="81914">
                  <a:moveTo>
                    <a:pt x="0" y="12264"/>
                  </a:moveTo>
                  <a:lnTo>
                    <a:pt x="46390" y="81575"/>
                  </a:lnTo>
                  <a:lnTo>
                    <a:pt x="59522" y="19650"/>
                  </a:lnTo>
                  <a:lnTo>
                    <a:pt x="34446" y="19650"/>
                  </a:lnTo>
                  <a:lnTo>
                    <a:pt x="0" y="12264"/>
                  </a:lnTo>
                  <a:close/>
                </a:path>
                <a:path w="64135" h="81914">
                  <a:moveTo>
                    <a:pt x="63689" y="0"/>
                  </a:moveTo>
                  <a:lnTo>
                    <a:pt x="34446" y="19650"/>
                  </a:lnTo>
                  <a:lnTo>
                    <a:pt x="59522" y="19650"/>
                  </a:lnTo>
                  <a:lnTo>
                    <a:pt x="6368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" name="object 181"/>
            <p:cNvSpPr/>
            <p:nvPr/>
          </p:nvSpPr>
          <p:spPr>
            <a:xfrm>
              <a:off x="2688077" y="2984524"/>
              <a:ext cx="55811" cy="146000"/>
            </a:xfrm>
            <a:custGeom>
              <a:avLst/>
              <a:gdLst/>
              <a:ahLst/>
              <a:cxnLst/>
              <a:rect l="l" t="t" r="r" b="b"/>
              <a:pathLst>
                <a:path w="79375" h="207645">
                  <a:moveTo>
                    <a:pt x="79223" y="0"/>
                  </a:moveTo>
                  <a:lnTo>
                    <a:pt x="0" y="207102"/>
                  </a:lnTo>
                </a:path>
              </a:pathLst>
            </a:custGeom>
            <a:ln w="1094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" name="object 182"/>
            <p:cNvSpPr/>
            <p:nvPr/>
          </p:nvSpPr>
          <p:spPr>
            <a:xfrm>
              <a:off x="2672950" y="3105856"/>
              <a:ext cx="42863" cy="58936"/>
            </a:xfrm>
            <a:custGeom>
              <a:avLst/>
              <a:gdLst/>
              <a:ahLst/>
              <a:cxnLst/>
              <a:rect l="l" t="t" r="r" b="b"/>
              <a:pathLst>
                <a:path w="60960" h="83820">
                  <a:moveTo>
                    <a:pt x="0" y="0"/>
                  </a:moveTo>
                  <a:lnTo>
                    <a:pt x="2846" y="83347"/>
                  </a:lnTo>
                  <a:lnTo>
                    <a:pt x="59359" y="24428"/>
                  </a:lnTo>
                  <a:lnTo>
                    <a:pt x="25375" y="24428"/>
                  </a:lnTo>
                  <a:lnTo>
                    <a:pt x="0" y="0"/>
                  </a:lnTo>
                  <a:close/>
                </a:path>
                <a:path w="60960" h="83820">
                  <a:moveTo>
                    <a:pt x="60587" y="23148"/>
                  </a:moveTo>
                  <a:lnTo>
                    <a:pt x="25375" y="24428"/>
                  </a:lnTo>
                  <a:lnTo>
                    <a:pt x="59359" y="24428"/>
                  </a:lnTo>
                  <a:lnTo>
                    <a:pt x="60587" y="231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" name="object 183"/>
            <p:cNvSpPr txBox="1"/>
            <p:nvPr/>
          </p:nvSpPr>
          <p:spPr>
            <a:xfrm>
              <a:off x="2799527" y="3550194"/>
              <a:ext cx="302270" cy="12590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8929"/>
              <a:r>
                <a:rPr sz="800" dirty="0">
                  <a:latin typeface="Times New Roman"/>
                  <a:cs typeface="Times New Roman"/>
                </a:rPr>
                <a:t>S5</a:t>
              </a:r>
              <a:r>
                <a:rPr sz="800" spc="70" dirty="0">
                  <a:latin typeface="Times New Roman"/>
                  <a:cs typeface="Times New Roman"/>
                </a:rPr>
                <a:t> </a:t>
              </a:r>
              <a:r>
                <a:rPr sz="800" spc="7" dirty="0">
                  <a:latin typeface="Times New Roman"/>
                  <a:cs typeface="Times New Roman"/>
                </a:rPr>
                <a:t>H1</a:t>
              </a:r>
              <a:endParaRPr sz="800">
                <a:latin typeface="Times New Roman"/>
                <a:cs typeface="Times New Roman"/>
              </a:endParaRPr>
            </a:p>
          </p:txBody>
        </p:sp>
        <p:sp>
          <p:nvSpPr>
            <p:cNvPr id="184" name="object 184"/>
            <p:cNvSpPr/>
            <p:nvPr/>
          </p:nvSpPr>
          <p:spPr>
            <a:xfrm>
              <a:off x="2939351" y="3348554"/>
              <a:ext cx="37505" cy="204490"/>
            </a:xfrm>
            <a:custGeom>
              <a:avLst/>
              <a:gdLst/>
              <a:ahLst/>
              <a:cxnLst/>
              <a:rect l="l" t="t" r="r" b="b"/>
              <a:pathLst>
                <a:path w="53339" h="290829">
                  <a:moveTo>
                    <a:pt x="25324" y="290297"/>
                  </a:moveTo>
                  <a:lnTo>
                    <a:pt x="42587" y="243104"/>
                  </a:lnTo>
                  <a:lnTo>
                    <a:pt x="50964" y="199462"/>
                  </a:lnTo>
                  <a:lnTo>
                    <a:pt x="53038" y="164754"/>
                  </a:lnTo>
                  <a:lnTo>
                    <a:pt x="52446" y="146044"/>
                  </a:lnTo>
                  <a:lnTo>
                    <a:pt x="47046" y="106462"/>
                  </a:lnTo>
                  <a:lnTo>
                    <a:pt x="34746" y="64725"/>
                  </a:lnTo>
                  <a:lnTo>
                    <a:pt x="14010" y="21711"/>
                  </a:lnTo>
                  <a:lnTo>
                    <a:pt x="0" y="0"/>
                  </a:lnTo>
                </a:path>
              </a:pathLst>
            </a:custGeom>
            <a:ln w="1094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" name="object 185"/>
            <p:cNvSpPr/>
            <p:nvPr/>
          </p:nvSpPr>
          <p:spPr>
            <a:xfrm>
              <a:off x="2915904" y="3320224"/>
              <a:ext cx="51792" cy="56704"/>
            </a:xfrm>
            <a:custGeom>
              <a:avLst/>
              <a:gdLst/>
              <a:ahLst/>
              <a:cxnLst/>
              <a:rect l="l" t="t" r="r" b="b"/>
              <a:pathLst>
                <a:path w="73660" h="80645">
                  <a:moveTo>
                    <a:pt x="0" y="0"/>
                  </a:moveTo>
                  <a:lnTo>
                    <a:pt x="22412" y="80340"/>
                  </a:lnTo>
                  <a:lnTo>
                    <a:pt x="39240" y="49389"/>
                  </a:lnTo>
                  <a:lnTo>
                    <a:pt x="73212" y="400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" name="object 186"/>
            <p:cNvSpPr/>
            <p:nvPr/>
          </p:nvSpPr>
          <p:spPr>
            <a:xfrm>
              <a:off x="3425428" y="3304857"/>
              <a:ext cx="96441" cy="23217"/>
            </a:xfrm>
            <a:custGeom>
              <a:avLst/>
              <a:gdLst/>
              <a:ahLst/>
              <a:cxnLst/>
              <a:rect l="l" t="t" r="r" b="b"/>
              <a:pathLst>
                <a:path w="137160" h="33020">
                  <a:moveTo>
                    <a:pt x="136583" y="32494"/>
                  </a:moveTo>
                  <a:lnTo>
                    <a:pt x="0" y="0"/>
                  </a:lnTo>
                </a:path>
              </a:pathLst>
            </a:custGeom>
            <a:ln w="1094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" name="object 187"/>
            <p:cNvSpPr/>
            <p:nvPr/>
          </p:nvSpPr>
          <p:spPr>
            <a:xfrm>
              <a:off x="3389666" y="3286690"/>
              <a:ext cx="58043" cy="44648"/>
            </a:xfrm>
            <a:custGeom>
              <a:avLst/>
              <a:gdLst/>
              <a:ahLst/>
              <a:cxnLst/>
              <a:rect l="l" t="t" r="r" b="b"/>
              <a:pathLst>
                <a:path w="82550" h="63500">
                  <a:moveTo>
                    <a:pt x="82311" y="0"/>
                  </a:moveTo>
                  <a:lnTo>
                    <a:pt x="0" y="13731"/>
                  </a:lnTo>
                  <a:lnTo>
                    <a:pt x="67288" y="63063"/>
                  </a:lnTo>
                  <a:lnTo>
                    <a:pt x="61398" y="28337"/>
                  </a:lnTo>
                  <a:lnTo>
                    <a:pt x="8231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" name="object 188"/>
            <p:cNvSpPr/>
            <p:nvPr/>
          </p:nvSpPr>
          <p:spPr>
            <a:xfrm>
              <a:off x="3405720" y="4009383"/>
              <a:ext cx="93315" cy="73223"/>
            </a:xfrm>
            <a:custGeom>
              <a:avLst/>
              <a:gdLst/>
              <a:ahLst/>
              <a:cxnLst/>
              <a:rect l="l" t="t" r="r" b="b"/>
              <a:pathLst>
                <a:path w="132714" h="104139">
                  <a:moveTo>
                    <a:pt x="132718" y="0"/>
                  </a:moveTo>
                  <a:lnTo>
                    <a:pt x="0" y="103852"/>
                  </a:lnTo>
                </a:path>
              </a:pathLst>
            </a:custGeom>
            <a:ln w="109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" name="object 189"/>
            <p:cNvSpPr/>
            <p:nvPr/>
          </p:nvSpPr>
          <p:spPr>
            <a:xfrm>
              <a:off x="3376778" y="4053806"/>
              <a:ext cx="56704" cy="51346"/>
            </a:xfrm>
            <a:custGeom>
              <a:avLst/>
              <a:gdLst/>
              <a:ahLst/>
              <a:cxnLst/>
              <a:rect l="l" t="t" r="r" b="b"/>
              <a:pathLst>
                <a:path w="80645" h="73025">
                  <a:moveTo>
                    <a:pt x="40539" y="0"/>
                  </a:moveTo>
                  <a:lnTo>
                    <a:pt x="0" y="72887"/>
                  </a:lnTo>
                  <a:lnTo>
                    <a:pt x="80525" y="51038"/>
                  </a:lnTo>
                  <a:lnTo>
                    <a:pt x="49683" y="34004"/>
                  </a:lnTo>
                  <a:lnTo>
                    <a:pt x="4053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" name="object 190"/>
            <p:cNvSpPr/>
            <p:nvPr/>
          </p:nvSpPr>
          <p:spPr>
            <a:xfrm>
              <a:off x="3257276" y="3854084"/>
              <a:ext cx="93315" cy="73223"/>
            </a:xfrm>
            <a:custGeom>
              <a:avLst/>
              <a:gdLst/>
              <a:ahLst/>
              <a:cxnLst/>
              <a:rect l="l" t="t" r="r" b="b"/>
              <a:pathLst>
                <a:path w="132714" h="104139">
                  <a:moveTo>
                    <a:pt x="132718" y="0"/>
                  </a:moveTo>
                  <a:lnTo>
                    <a:pt x="0" y="103852"/>
                  </a:lnTo>
                </a:path>
              </a:pathLst>
            </a:custGeom>
            <a:ln w="109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" name="object 191"/>
            <p:cNvSpPr/>
            <p:nvPr/>
          </p:nvSpPr>
          <p:spPr>
            <a:xfrm>
              <a:off x="3228331" y="3898505"/>
              <a:ext cx="56704" cy="51346"/>
            </a:xfrm>
            <a:custGeom>
              <a:avLst/>
              <a:gdLst/>
              <a:ahLst/>
              <a:cxnLst/>
              <a:rect l="l" t="t" r="r" b="b"/>
              <a:pathLst>
                <a:path w="80645" h="73025">
                  <a:moveTo>
                    <a:pt x="40543" y="0"/>
                  </a:moveTo>
                  <a:lnTo>
                    <a:pt x="0" y="72889"/>
                  </a:lnTo>
                  <a:lnTo>
                    <a:pt x="80525" y="51040"/>
                  </a:lnTo>
                  <a:lnTo>
                    <a:pt x="49684" y="34002"/>
                  </a:lnTo>
                  <a:lnTo>
                    <a:pt x="4054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" name="object 192"/>
            <p:cNvSpPr/>
            <p:nvPr/>
          </p:nvSpPr>
          <p:spPr>
            <a:xfrm>
              <a:off x="3390301" y="4297742"/>
              <a:ext cx="116086" cy="25896"/>
            </a:xfrm>
            <a:custGeom>
              <a:avLst/>
              <a:gdLst/>
              <a:ahLst/>
              <a:cxnLst/>
              <a:rect l="l" t="t" r="r" b="b"/>
              <a:pathLst>
                <a:path w="165100" h="36829">
                  <a:moveTo>
                    <a:pt x="164600" y="36313"/>
                  </a:moveTo>
                  <a:lnTo>
                    <a:pt x="0" y="0"/>
                  </a:lnTo>
                </a:path>
              </a:pathLst>
            </a:custGeom>
            <a:ln w="1094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" name="object 193"/>
            <p:cNvSpPr/>
            <p:nvPr/>
          </p:nvSpPr>
          <p:spPr>
            <a:xfrm>
              <a:off x="3354405" y="4279206"/>
              <a:ext cx="58043" cy="44648"/>
            </a:xfrm>
            <a:custGeom>
              <a:avLst/>
              <a:gdLst/>
              <a:ahLst/>
              <a:cxnLst/>
              <a:rect l="l" t="t" r="r" b="b"/>
              <a:pathLst>
                <a:path w="82550" h="63500">
                  <a:moveTo>
                    <a:pt x="82068" y="0"/>
                  </a:moveTo>
                  <a:lnTo>
                    <a:pt x="0" y="15086"/>
                  </a:lnTo>
                  <a:lnTo>
                    <a:pt x="68085" y="63303"/>
                  </a:lnTo>
                  <a:lnTo>
                    <a:pt x="61626" y="28686"/>
                  </a:lnTo>
                  <a:lnTo>
                    <a:pt x="8206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" name="object 194"/>
            <p:cNvSpPr/>
            <p:nvPr/>
          </p:nvSpPr>
          <p:spPr>
            <a:xfrm>
              <a:off x="3424625" y="4552833"/>
              <a:ext cx="103584" cy="33040"/>
            </a:xfrm>
            <a:custGeom>
              <a:avLst/>
              <a:gdLst/>
              <a:ahLst/>
              <a:cxnLst/>
              <a:rect l="l" t="t" r="r" b="b"/>
              <a:pathLst>
                <a:path w="147320" h="46990">
                  <a:moveTo>
                    <a:pt x="147017" y="46729"/>
                  </a:moveTo>
                  <a:lnTo>
                    <a:pt x="0" y="0"/>
                  </a:lnTo>
                </a:path>
              </a:pathLst>
            </a:custGeom>
            <a:ln w="1094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" name="object 195"/>
            <p:cNvSpPr/>
            <p:nvPr/>
          </p:nvSpPr>
          <p:spPr>
            <a:xfrm>
              <a:off x="3389595" y="4536362"/>
              <a:ext cx="58489" cy="43755"/>
            </a:xfrm>
            <a:custGeom>
              <a:avLst/>
              <a:gdLst/>
              <a:ahLst/>
              <a:cxnLst/>
              <a:rect l="l" t="t" r="r" b="b"/>
              <a:pathLst>
                <a:path w="83185" h="62229">
                  <a:moveTo>
                    <a:pt x="83098" y="0"/>
                  </a:moveTo>
                  <a:lnTo>
                    <a:pt x="0" y="7594"/>
                  </a:lnTo>
                  <a:lnTo>
                    <a:pt x="63444" y="61772"/>
                  </a:lnTo>
                  <a:lnTo>
                    <a:pt x="60138" y="26708"/>
                  </a:lnTo>
                  <a:lnTo>
                    <a:pt x="8309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" name="object 196"/>
            <p:cNvSpPr txBox="1"/>
            <p:nvPr/>
          </p:nvSpPr>
          <p:spPr>
            <a:xfrm>
              <a:off x="1644848" y="4888245"/>
              <a:ext cx="1482775" cy="47827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357175">
                <a:lnSpc>
                  <a:spcPts val="1772"/>
                </a:lnSpc>
                <a:tabLst>
                  <a:tab pos="1062149" algn="l"/>
                </a:tabLst>
              </a:pPr>
              <a:r>
                <a:rPr sz="1500" dirty="0">
                  <a:latin typeface="Gill Sans"/>
                  <a:cs typeface="Gill Sans"/>
                </a:rPr>
                <a:t>10	15</a:t>
              </a:r>
              <a:endParaRPr sz="1500">
                <a:latin typeface="Gill Sans"/>
                <a:cs typeface="Gill Sans"/>
              </a:endParaRPr>
            </a:p>
            <a:p>
              <a:pPr marL="8929">
                <a:lnSpc>
                  <a:spcPts val="1941"/>
                </a:lnSpc>
                <a:tabLst>
                  <a:tab pos="1163050" algn="l"/>
                </a:tabLst>
              </a:pPr>
              <a:r>
                <a:rPr sz="1700" spc="-253" dirty="0">
                  <a:latin typeface="Gill Sans"/>
                  <a:cs typeface="Gill Sans"/>
                </a:rPr>
                <a:t>T</a:t>
              </a:r>
              <a:r>
                <a:rPr sz="1700" spc="-11" dirty="0">
                  <a:latin typeface="Gill Sans"/>
                  <a:cs typeface="Gill Sans"/>
                </a:rPr>
                <a:t>ota</a:t>
              </a:r>
              <a:r>
                <a:rPr sz="1700" dirty="0">
                  <a:latin typeface="Gill Sans"/>
                  <a:cs typeface="Gill Sans"/>
                </a:rPr>
                <a:t>l</a:t>
              </a:r>
              <a:r>
                <a:rPr sz="1700" spc="-4" dirty="0">
                  <a:latin typeface="Gill Sans"/>
                  <a:cs typeface="Gill Sans"/>
                </a:rPr>
                <a:t> </a:t>
              </a:r>
              <a:r>
                <a:rPr sz="1700" spc="-11" dirty="0">
                  <a:latin typeface="Gill Sans"/>
                  <a:cs typeface="Gill Sans"/>
                </a:rPr>
                <a:t>mass</a:t>
              </a:r>
              <a:r>
                <a:rPr sz="1700" spc="-4" dirty="0">
                  <a:latin typeface="Gill Sans"/>
                  <a:cs typeface="Gill Sans"/>
                </a:rPr>
                <a:t> </a:t>
              </a:r>
              <a:r>
                <a:rPr sz="1700" dirty="0">
                  <a:latin typeface="Gill Sans"/>
                  <a:cs typeface="Gill Sans"/>
                </a:rPr>
                <a:t>-	</a:t>
              </a:r>
              <a:r>
                <a:rPr sz="1700" spc="-14" dirty="0">
                  <a:latin typeface="Gill Sans"/>
                  <a:cs typeface="Gill Sans"/>
                </a:rPr>
                <a:t>M</a:t>
              </a:r>
              <a:r>
                <a:rPr sz="1700" spc="906" baseline="-5208" dirty="0">
                  <a:latin typeface="궁서체"/>
                  <a:cs typeface="궁서체"/>
                </a:rPr>
                <a:t>0</a:t>
              </a:r>
              <a:endParaRPr sz="1700" baseline="-5208">
                <a:latin typeface="궁서체"/>
                <a:cs typeface="궁서체"/>
              </a:endParaRPr>
            </a:p>
          </p:txBody>
        </p:sp>
        <p:sp>
          <p:nvSpPr>
            <p:cNvPr id="197" name="object 197"/>
            <p:cNvSpPr txBox="1"/>
            <p:nvPr/>
          </p:nvSpPr>
          <p:spPr>
            <a:xfrm>
              <a:off x="44111" y="2823922"/>
              <a:ext cx="261610" cy="2532967"/>
            </a:xfrm>
            <a:prstGeom prst="rect">
              <a:avLst/>
            </a:prstGeom>
          </p:spPr>
          <p:txBody>
            <a:bodyPr vert="vert270" wrap="square" lIns="0" tIns="0" rIns="0" bIns="0" rtlCol="0">
              <a:spAutoFit/>
            </a:bodyPr>
            <a:lstStyle/>
            <a:p>
              <a:pPr marL="8929"/>
              <a:r>
                <a:rPr sz="1700" dirty="0">
                  <a:latin typeface="Gill Sans"/>
                  <a:cs typeface="Gill Sans"/>
                </a:rPr>
                <a:t>Inspiral</a:t>
              </a:r>
              <a:r>
                <a:rPr sz="1700" spc="-4" dirty="0">
                  <a:latin typeface="Gill Sans"/>
                  <a:cs typeface="Gill Sans"/>
                </a:rPr>
                <a:t> </a:t>
              </a:r>
              <a:r>
                <a:rPr sz="1700" dirty="0">
                  <a:latin typeface="Gill Sans"/>
                  <a:cs typeface="Gill Sans"/>
                </a:rPr>
                <a:t>Horizon</a:t>
              </a:r>
              <a:r>
                <a:rPr sz="1700" spc="-4" dirty="0">
                  <a:latin typeface="Gill Sans"/>
                  <a:cs typeface="Gill Sans"/>
                </a:rPr>
                <a:t> </a:t>
              </a:r>
              <a:r>
                <a:rPr sz="1700" dirty="0">
                  <a:latin typeface="Gill Sans"/>
                  <a:cs typeface="Gill Sans"/>
                </a:rPr>
                <a:t>Distance</a:t>
              </a:r>
            </a:p>
          </p:txBody>
        </p:sp>
        <p:sp>
          <p:nvSpPr>
            <p:cNvPr id="198" name="object 198"/>
            <p:cNvSpPr txBox="1"/>
            <p:nvPr/>
          </p:nvSpPr>
          <p:spPr>
            <a:xfrm>
              <a:off x="73442" y="2276187"/>
              <a:ext cx="261610" cy="515243"/>
            </a:xfrm>
            <a:prstGeom prst="rect">
              <a:avLst/>
            </a:prstGeom>
          </p:spPr>
          <p:txBody>
            <a:bodyPr vert="vert270" wrap="square" lIns="0" tIns="0" rIns="0" bIns="0" rtlCol="0">
              <a:spAutoFit/>
            </a:bodyPr>
            <a:lstStyle/>
            <a:p>
              <a:pPr marL="8929"/>
              <a:r>
                <a:rPr sz="1700" dirty="0">
                  <a:latin typeface="Gill Sans"/>
                  <a:cs typeface="Gill Sans"/>
                </a:rPr>
                <a:t>-</a:t>
              </a:r>
              <a:r>
                <a:rPr sz="1700" spc="-4" dirty="0">
                  <a:latin typeface="Gill Sans"/>
                  <a:cs typeface="Gill Sans"/>
                </a:rPr>
                <a:t> </a:t>
              </a:r>
              <a:r>
                <a:rPr sz="1700" dirty="0">
                  <a:latin typeface="Gill Sans"/>
                  <a:cs typeface="Gill Sans"/>
                </a:rPr>
                <a:t>Mpc</a:t>
              </a:r>
            </a:p>
          </p:txBody>
        </p:sp>
        <p:sp>
          <p:nvSpPr>
            <p:cNvPr id="199" name="object 199"/>
            <p:cNvSpPr txBox="1"/>
            <p:nvPr/>
          </p:nvSpPr>
          <p:spPr>
            <a:xfrm>
              <a:off x="1394816" y="4888244"/>
              <a:ext cx="116086" cy="23083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8929"/>
              <a:r>
                <a:rPr sz="1500" dirty="0">
                  <a:latin typeface="Gill Sans"/>
                  <a:cs typeface="Gill Sans"/>
                </a:rPr>
                <a:t>5</a:t>
              </a:r>
              <a:endParaRPr sz="1500">
                <a:latin typeface="Gill Sans"/>
                <a:cs typeface="Gill Sans"/>
              </a:endParaRPr>
            </a:p>
          </p:txBody>
        </p:sp>
        <p:sp>
          <p:nvSpPr>
            <p:cNvPr id="200" name="object 200"/>
            <p:cNvSpPr txBox="1"/>
            <p:nvPr/>
          </p:nvSpPr>
          <p:spPr>
            <a:xfrm>
              <a:off x="3403997" y="4888244"/>
              <a:ext cx="214313" cy="23083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8929"/>
              <a:r>
                <a:rPr sz="1500" dirty="0">
                  <a:latin typeface="Gill Sans"/>
                  <a:cs typeface="Gill Sans"/>
                </a:rPr>
                <a:t>20</a:t>
              </a:r>
              <a:endParaRPr sz="1500">
                <a:latin typeface="Gill Sans"/>
                <a:cs typeface="Gill Sans"/>
              </a:endParaRPr>
            </a:p>
          </p:txBody>
        </p:sp>
        <p:sp>
          <p:nvSpPr>
            <p:cNvPr id="201" name="object 201"/>
            <p:cNvSpPr txBox="1"/>
            <p:nvPr/>
          </p:nvSpPr>
          <p:spPr>
            <a:xfrm>
              <a:off x="4109442" y="4888244"/>
              <a:ext cx="214313" cy="23083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8929"/>
              <a:r>
                <a:rPr sz="1500" dirty="0">
                  <a:latin typeface="Gill Sans"/>
                  <a:cs typeface="Gill Sans"/>
                </a:rPr>
                <a:t>25</a:t>
              </a:r>
              <a:endParaRPr sz="1500">
                <a:latin typeface="Gill Sans"/>
                <a:cs typeface="Gill Sans"/>
              </a:endParaRPr>
            </a:p>
          </p:txBody>
        </p:sp>
        <p:sp>
          <p:nvSpPr>
            <p:cNvPr id="202" name="object 202"/>
            <p:cNvSpPr txBox="1"/>
            <p:nvPr/>
          </p:nvSpPr>
          <p:spPr>
            <a:xfrm>
              <a:off x="832246" y="4888244"/>
              <a:ext cx="116086" cy="23083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8929"/>
              <a:r>
                <a:rPr sz="1500" dirty="0">
                  <a:latin typeface="Gill Sans"/>
                  <a:cs typeface="Gill Sans"/>
                </a:rPr>
                <a:t>0</a:t>
              </a:r>
              <a:endParaRPr sz="1500">
                <a:latin typeface="Gill Sans"/>
                <a:cs typeface="Gill Sans"/>
              </a:endParaRPr>
            </a:p>
          </p:txBody>
        </p:sp>
        <p:sp>
          <p:nvSpPr>
            <p:cNvPr id="203" name="object 203"/>
            <p:cNvSpPr txBox="1"/>
            <p:nvPr/>
          </p:nvSpPr>
          <p:spPr>
            <a:xfrm>
              <a:off x="626863" y="4745369"/>
              <a:ext cx="116086" cy="23083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8929"/>
              <a:r>
                <a:rPr sz="1500" dirty="0">
                  <a:latin typeface="Gill Sans"/>
                  <a:cs typeface="Gill Sans"/>
                </a:rPr>
                <a:t>0</a:t>
              </a:r>
              <a:endParaRPr sz="1500">
                <a:latin typeface="Gill Sans"/>
                <a:cs typeface="Gill Sans"/>
              </a:endParaRPr>
            </a:p>
          </p:txBody>
        </p:sp>
        <p:sp>
          <p:nvSpPr>
            <p:cNvPr id="204" name="object 204"/>
            <p:cNvSpPr txBox="1"/>
            <p:nvPr/>
          </p:nvSpPr>
          <p:spPr>
            <a:xfrm>
              <a:off x="528637" y="4245307"/>
              <a:ext cx="214313" cy="23083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8929"/>
              <a:r>
                <a:rPr sz="1500" dirty="0">
                  <a:latin typeface="Gill Sans"/>
                  <a:cs typeface="Gill Sans"/>
                </a:rPr>
                <a:t>50</a:t>
              </a:r>
              <a:endParaRPr sz="1500">
                <a:latin typeface="Gill Sans"/>
                <a:cs typeface="Gill Sans"/>
              </a:endParaRPr>
            </a:p>
          </p:txBody>
        </p:sp>
        <p:sp>
          <p:nvSpPr>
            <p:cNvPr id="205" name="object 205"/>
            <p:cNvSpPr txBox="1"/>
            <p:nvPr/>
          </p:nvSpPr>
          <p:spPr>
            <a:xfrm>
              <a:off x="430411" y="3718455"/>
              <a:ext cx="312539" cy="23083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8929"/>
              <a:r>
                <a:rPr sz="1500" dirty="0">
                  <a:latin typeface="Gill Sans"/>
                  <a:cs typeface="Gill Sans"/>
                </a:rPr>
                <a:t>100</a:t>
              </a:r>
              <a:endParaRPr sz="1500">
                <a:latin typeface="Gill Sans"/>
                <a:cs typeface="Gill Sans"/>
              </a:endParaRPr>
            </a:p>
          </p:txBody>
        </p:sp>
        <p:sp>
          <p:nvSpPr>
            <p:cNvPr id="206" name="object 206"/>
            <p:cNvSpPr txBox="1"/>
            <p:nvPr/>
          </p:nvSpPr>
          <p:spPr>
            <a:xfrm>
              <a:off x="430411" y="3191604"/>
              <a:ext cx="312539" cy="23083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8929"/>
              <a:r>
                <a:rPr sz="1500" dirty="0">
                  <a:latin typeface="Gill Sans"/>
                  <a:cs typeface="Gill Sans"/>
                </a:rPr>
                <a:t>150</a:t>
              </a:r>
              <a:endParaRPr sz="1500">
                <a:latin typeface="Gill Sans"/>
                <a:cs typeface="Gill Sans"/>
              </a:endParaRPr>
            </a:p>
          </p:txBody>
        </p:sp>
        <p:sp>
          <p:nvSpPr>
            <p:cNvPr id="207" name="object 207"/>
            <p:cNvSpPr txBox="1"/>
            <p:nvPr/>
          </p:nvSpPr>
          <p:spPr>
            <a:xfrm>
              <a:off x="430411" y="2673682"/>
              <a:ext cx="312539" cy="23083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8929"/>
              <a:r>
                <a:rPr sz="1500" dirty="0">
                  <a:latin typeface="Gill Sans"/>
                  <a:cs typeface="Gill Sans"/>
                </a:rPr>
                <a:t>200</a:t>
              </a:r>
            </a:p>
          </p:txBody>
        </p:sp>
        <p:sp>
          <p:nvSpPr>
            <p:cNvPr id="208" name="object 208"/>
            <p:cNvSpPr/>
            <p:nvPr/>
          </p:nvSpPr>
          <p:spPr>
            <a:xfrm>
              <a:off x="2187774" y="2678906"/>
              <a:ext cx="764828" cy="294680"/>
            </a:xfrm>
            <a:custGeom>
              <a:avLst/>
              <a:gdLst/>
              <a:ahLst/>
              <a:cxnLst/>
              <a:rect l="l" t="t" r="r" b="b"/>
              <a:pathLst>
                <a:path w="1087754" h="419100">
                  <a:moveTo>
                    <a:pt x="0" y="0"/>
                  </a:moveTo>
                  <a:lnTo>
                    <a:pt x="1087682" y="0"/>
                  </a:lnTo>
                  <a:lnTo>
                    <a:pt x="1087682" y="419100"/>
                  </a:lnTo>
                  <a:lnTo>
                    <a:pt x="0" y="419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" name="object 209"/>
            <p:cNvSpPr txBox="1"/>
            <p:nvPr/>
          </p:nvSpPr>
          <p:spPr>
            <a:xfrm>
              <a:off x="430411" y="2164690"/>
              <a:ext cx="639365" cy="23083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8929">
                <a:tabLst>
                  <a:tab pos="474596" algn="l"/>
                  <a:tab pos="629967" algn="l"/>
                </a:tabLst>
              </a:pPr>
              <a:r>
                <a:rPr sz="1500" dirty="0">
                  <a:latin typeface="Gill Sans"/>
                  <a:cs typeface="Gill Sans"/>
                </a:rPr>
                <a:t>250	</a:t>
              </a:r>
              <a:r>
                <a:rPr sz="1500" u="heavy" spc="-7" dirty="0">
                  <a:latin typeface="Gill Sans"/>
                  <a:cs typeface="Gill Sans"/>
                </a:rPr>
                <a:t> 	</a:t>
              </a:r>
              <a:endParaRPr sz="1500" dirty="0">
                <a:latin typeface="Gill Sans"/>
                <a:cs typeface="Gill Sans"/>
              </a:endParaRPr>
            </a:p>
          </p:txBody>
        </p:sp>
        <p:sp>
          <p:nvSpPr>
            <p:cNvPr id="210" name="object 210"/>
            <p:cNvSpPr/>
            <p:nvPr/>
          </p:nvSpPr>
          <p:spPr>
            <a:xfrm>
              <a:off x="2643188" y="2473523"/>
              <a:ext cx="907256" cy="294680"/>
            </a:xfrm>
            <a:custGeom>
              <a:avLst/>
              <a:gdLst/>
              <a:ahLst/>
              <a:cxnLst/>
              <a:rect l="l" t="t" r="r" b="b"/>
              <a:pathLst>
                <a:path w="1290320" h="419100">
                  <a:moveTo>
                    <a:pt x="0" y="0"/>
                  </a:moveTo>
                  <a:lnTo>
                    <a:pt x="1290139" y="0"/>
                  </a:lnTo>
                  <a:lnTo>
                    <a:pt x="1290139" y="419100"/>
                  </a:lnTo>
                  <a:lnTo>
                    <a:pt x="0" y="419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" name="object 211"/>
            <p:cNvSpPr txBox="1"/>
            <p:nvPr/>
          </p:nvSpPr>
          <p:spPr>
            <a:xfrm>
              <a:off x="2243137" y="2521878"/>
              <a:ext cx="1271588" cy="41969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8929" marR="3572" indent="455398">
                <a:lnSpc>
                  <a:spcPts val="1617"/>
                </a:lnSpc>
              </a:pPr>
              <a:r>
                <a:rPr sz="1500" dirty="0">
                  <a:solidFill>
                    <a:srgbClr val="008F51"/>
                  </a:solidFill>
                  <a:latin typeface="Gill Sans"/>
                  <a:cs typeface="Gill Sans"/>
                </a:rPr>
                <a:t>Livi</a:t>
              </a:r>
              <a:r>
                <a:rPr sz="1500" spc="-7" dirty="0">
                  <a:solidFill>
                    <a:srgbClr val="008F51"/>
                  </a:solidFill>
                  <a:latin typeface="Gill Sans"/>
                  <a:cs typeface="Gill Sans"/>
                </a:rPr>
                <a:t>ngston </a:t>
              </a:r>
              <a:r>
                <a:rPr sz="1500" spc="-11" dirty="0">
                  <a:solidFill>
                    <a:srgbClr val="FF2600"/>
                  </a:solidFill>
                  <a:latin typeface="Gill Sans"/>
                  <a:cs typeface="Gill Sans"/>
                </a:rPr>
                <a:t>Han</a:t>
              </a:r>
              <a:r>
                <a:rPr sz="1500" spc="-18" dirty="0">
                  <a:solidFill>
                    <a:srgbClr val="FF2600"/>
                  </a:solidFill>
                  <a:latin typeface="Gill Sans"/>
                  <a:cs typeface="Gill Sans"/>
                </a:rPr>
                <a:t>f</a:t>
              </a:r>
              <a:r>
                <a:rPr sz="1500" spc="-11" dirty="0">
                  <a:solidFill>
                    <a:srgbClr val="FF2600"/>
                  </a:solidFill>
                  <a:latin typeface="Gill Sans"/>
                  <a:cs typeface="Gill Sans"/>
                </a:rPr>
                <a:t>o</a:t>
              </a:r>
              <a:r>
                <a:rPr sz="1500" spc="-32" dirty="0">
                  <a:solidFill>
                    <a:srgbClr val="FF2600"/>
                  </a:solidFill>
                  <a:latin typeface="Gill Sans"/>
                  <a:cs typeface="Gill Sans"/>
                </a:rPr>
                <a:t>r</a:t>
              </a:r>
              <a:r>
                <a:rPr sz="1500" spc="-11" dirty="0">
                  <a:solidFill>
                    <a:srgbClr val="FF2600"/>
                  </a:solidFill>
                  <a:latin typeface="Gill Sans"/>
                  <a:cs typeface="Gill Sans"/>
                </a:rPr>
                <a:t>d</a:t>
              </a:r>
              <a:endParaRPr sz="1500" dirty="0">
                <a:latin typeface="Gill Sans"/>
                <a:cs typeface="Gill Sans"/>
              </a:endParaRPr>
            </a:p>
          </p:txBody>
        </p:sp>
        <p:sp>
          <p:nvSpPr>
            <p:cNvPr id="212" name="object 212"/>
            <p:cNvSpPr/>
            <p:nvPr/>
          </p:nvSpPr>
          <p:spPr>
            <a:xfrm>
              <a:off x="2303860" y="4170164"/>
              <a:ext cx="538907" cy="294680"/>
            </a:xfrm>
            <a:custGeom>
              <a:avLst/>
              <a:gdLst/>
              <a:ahLst/>
              <a:cxnLst/>
              <a:rect l="l" t="t" r="r" b="b"/>
              <a:pathLst>
                <a:path w="766445" h="419100">
                  <a:moveTo>
                    <a:pt x="0" y="0"/>
                  </a:moveTo>
                  <a:lnTo>
                    <a:pt x="766264" y="0"/>
                  </a:lnTo>
                  <a:lnTo>
                    <a:pt x="766264" y="419100"/>
                  </a:lnTo>
                  <a:lnTo>
                    <a:pt x="0" y="419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" name="object 213"/>
            <p:cNvSpPr txBox="1"/>
            <p:nvPr/>
          </p:nvSpPr>
          <p:spPr>
            <a:xfrm>
              <a:off x="2359224" y="4218518"/>
              <a:ext cx="447824" cy="23083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8929"/>
              <a:r>
                <a:rPr sz="1500" dirty="0">
                  <a:solidFill>
                    <a:srgbClr val="FF40FF"/>
                  </a:solidFill>
                  <a:latin typeface="Gill Sans"/>
                  <a:cs typeface="Gill Sans"/>
                </a:rPr>
                <a:t>Vi</a:t>
              </a:r>
              <a:r>
                <a:rPr sz="1500" spc="-7" dirty="0">
                  <a:solidFill>
                    <a:srgbClr val="FF40FF"/>
                  </a:solidFill>
                  <a:latin typeface="Gill Sans"/>
                  <a:cs typeface="Gill Sans"/>
                </a:rPr>
                <a:t>r</a:t>
              </a:r>
              <a:r>
                <a:rPr sz="1500" spc="-25" dirty="0">
                  <a:solidFill>
                    <a:srgbClr val="FF40FF"/>
                  </a:solidFill>
                  <a:latin typeface="Gill Sans"/>
                  <a:cs typeface="Gill Sans"/>
                </a:rPr>
                <a:t>g</a:t>
              </a:r>
              <a:r>
                <a:rPr sz="1500" spc="-11" dirty="0">
                  <a:solidFill>
                    <a:srgbClr val="FF40FF"/>
                  </a:solidFill>
                  <a:latin typeface="Gill Sans"/>
                  <a:cs typeface="Gill Sans"/>
                </a:rPr>
                <a:t>o</a:t>
              </a:r>
              <a:endParaRPr sz="1500">
                <a:latin typeface="Gill Sans"/>
                <a:cs typeface="Gill Sans"/>
              </a:endParaRPr>
            </a:p>
          </p:txBody>
        </p:sp>
        <p:cxnSp>
          <p:nvCxnSpPr>
            <p:cNvPr id="3" name="Connettore 1 2"/>
            <p:cNvCxnSpPr/>
            <p:nvPr/>
          </p:nvCxnSpPr>
          <p:spPr>
            <a:xfrm>
              <a:off x="750094" y="2224350"/>
              <a:ext cx="0" cy="2664000"/>
            </a:xfrm>
            <a:prstGeom prst="line">
              <a:avLst/>
            </a:prstGeom>
            <a:ln w="317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08786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35496" y="4603390"/>
            <a:ext cx="5552504" cy="1942528"/>
            <a:chOff x="3059832" y="3955262"/>
            <a:chExt cx="6084104" cy="1345920"/>
          </a:xfrm>
        </p:grpSpPr>
        <p:sp>
          <p:nvSpPr>
            <p:cNvPr id="2" name="object 2"/>
            <p:cNvSpPr/>
            <p:nvPr/>
          </p:nvSpPr>
          <p:spPr>
            <a:xfrm>
              <a:off x="3060508" y="4561977"/>
              <a:ext cx="6083428" cy="73920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" name="object 3"/>
            <p:cNvSpPr/>
            <p:nvPr/>
          </p:nvSpPr>
          <p:spPr>
            <a:xfrm>
              <a:off x="3059832" y="3955262"/>
              <a:ext cx="6083430" cy="68109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220072" y="4607999"/>
              <a:ext cx="3672204" cy="432434"/>
            </a:xfrm>
            <a:custGeom>
              <a:avLst/>
              <a:gdLst/>
              <a:ahLst/>
              <a:cxnLst/>
              <a:rect l="l" t="t" r="r" b="b"/>
              <a:pathLst>
                <a:path w="3672204" h="432435">
                  <a:moveTo>
                    <a:pt x="3599992" y="0"/>
                  </a:moveTo>
                  <a:lnTo>
                    <a:pt x="71732" y="0"/>
                  </a:lnTo>
                  <a:lnTo>
                    <a:pt x="31616" y="12389"/>
                  </a:lnTo>
                  <a:lnTo>
                    <a:pt x="5633" y="44042"/>
                  </a:lnTo>
                  <a:lnTo>
                    <a:pt x="0" y="360321"/>
                  </a:lnTo>
                  <a:lnTo>
                    <a:pt x="1509" y="374783"/>
                  </a:lnTo>
                  <a:lnTo>
                    <a:pt x="21183" y="411051"/>
                  </a:lnTo>
                  <a:lnTo>
                    <a:pt x="57530" y="430597"/>
                  </a:lnTo>
                  <a:lnTo>
                    <a:pt x="72008" y="432053"/>
                  </a:lnTo>
                  <a:lnTo>
                    <a:pt x="3600268" y="432053"/>
                  </a:lnTo>
                  <a:lnTo>
                    <a:pt x="3640383" y="419664"/>
                  </a:lnTo>
                  <a:lnTo>
                    <a:pt x="3666366" y="388011"/>
                  </a:lnTo>
                  <a:lnTo>
                    <a:pt x="3672000" y="71732"/>
                  </a:lnTo>
                  <a:lnTo>
                    <a:pt x="3670491" y="57270"/>
                  </a:lnTo>
                  <a:lnTo>
                    <a:pt x="3650817" y="21002"/>
                  </a:lnTo>
                  <a:lnTo>
                    <a:pt x="3614470" y="1456"/>
                  </a:lnTo>
                  <a:lnTo>
                    <a:pt x="3599992" y="0"/>
                  </a:lnTo>
                  <a:close/>
                </a:path>
              </a:pathLst>
            </a:custGeom>
            <a:solidFill>
              <a:srgbClr val="FFFF00">
                <a:alpha val="27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28600" y="130671"/>
            <a:ext cx="8735819" cy="553998"/>
          </a:xfrm>
          <a:prstGeom prst="rect">
            <a:avLst/>
          </a:prstGeom>
          <a:solidFill>
            <a:srgbClr val="000090"/>
          </a:solidFill>
        </p:spPr>
        <p:txBody>
          <a:bodyPr vert="horz" wrap="square" lIns="0" tIns="0" rIns="0" bIns="0" rtlCol="0">
            <a:spAutoFit/>
          </a:bodyPr>
          <a:lstStyle/>
          <a:p>
            <a:pPr marL="1057910">
              <a:lnSpc>
                <a:spcPct val="100000"/>
              </a:lnSpc>
            </a:pPr>
            <a:r>
              <a:rPr sz="3600" spc="-5" dirty="0">
                <a:solidFill>
                  <a:srgbClr val="FFFFFF"/>
                </a:solidFill>
              </a:rPr>
              <a:t>Co</a:t>
            </a:r>
            <a:r>
              <a:rPr sz="3600" spc="5" dirty="0">
                <a:solidFill>
                  <a:srgbClr val="FFFFFF"/>
                </a:solidFill>
              </a:rPr>
              <a:t>m</a:t>
            </a:r>
            <a:r>
              <a:rPr sz="3600" dirty="0">
                <a:solidFill>
                  <a:srgbClr val="FFFFFF"/>
                </a:solidFill>
              </a:rPr>
              <a:t>p</a:t>
            </a:r>
            <a:r>
              <a:rPr sz="3600" spc="-5" dirty="0">
                <a:solidFill>
                  <a:srgbClr val="FFFFFF"/>
                </a:solidFill>
              </a:rPr>
              <a:t>a</a:t>
            </a:r>
            <a:r>
              <a:rPr sz="3600" spc="5" dirty="0">
                <a:solidFill>
                  <a:srgbClr val="FFFFFF"/>
                </a:solidFill>
              </a:rPr>
              <a:t>c</a:t>
            </a:r>
            <a:r>
              <a:rPr sz="3600" spc="-20" dirty="0">
                <a:solidFill>
                  <a:srgbClr val="FFFFFF"/>
                </a:solidFill>
              </a:rPr>
              <a:t>t</a:t>
            </a:r>
            <a:r>
              <a:rPr sz="3600" spc="-40" dirty="0">
                <a:solidFill>
                  <a:srgbClr val="FFFFFF"/>
                </a:solidFill>
              </a:rPr>
              <a:t> </a:t>
            </a:r>
            <a:r>
              <a:rPr sz="3600" spc="-5" dirty="0">
                <a:solidFill>
                  <a:srgbClr val="FFFFFF"/>
                </a:solidFill>
              </a:rPr>
              <a:t>Coa</a:t>
            </a:r>
            <a:r>
              <a:rPr sz="3600" spc="-20" dirty="0">
                <a:solidFill>
                  <a:srgbClr val="FFFFFF"/>
                </a:solidFill>
              </a:rPr>
              <a:t>l</a:t>
            </a:r>
            <a:r>
              <a:rPr sz="3600" dirty="0">
                <a:solidFill>
                  <a:srgbClr val="FFFFFF"/>
                </a:solidFill>
              </a:rPr>
              <a:t>e</a:t>
            </a:r>
            <a:r>
              <a:rPr sz="3600" spc="-5" dirty="0">
                <a:solidFill>
                  <a:srgbClr val="FFFFFF"/>
                </a:solidFill>
              </a:rPr>
              <a:t>s</a:t>
            </a:r>
            <a:r>
              <a:rPr sz="3600" spc="5" dirty="0">
                <a:solidFill>
                  <a:srgbClr val="FFFFFF"/>
                </a:solidFill>
              </a:rPr>
              <a:t>c</a:t>
            </a:r>
            <a:r>
              <a:rPr sz="3600" spc="-20" dirty="0">
                <a:solidFill>
                  <a:srgbClr val="FFFFFF"/>
                </a:solidFill>
              </a:rPr>
              <a:t>i</a:t>
            </a:r>
            <a:r>
              <a:rPr sz="3600" dirty="0">
                <a:solidFill>
                  <a:srgbClr val="FFFFFF"/>
                </a:solidFill>
              </a:rPr>
              <a:t>ng</a:t>
            </a:r>
            <a:r>
              <a:rPr sz="3600" spc="-25" dirty="0">
                <a:solidFill>
                  <a:srgbClr val="FFFFFF"/>
                </a:solidFill>
              </a:rPr>
              <a:t> B</a:t>
            </a:r>
            <a:r>
              <a:rPr sz="3600" spc="-20" dirty="0">
                <a:solidFill>
                  <a:srgbClr val="FFFFFF"/>
                </a:solidFill>
              </a:rPr>
              <a:t>i</a:t>
            </a:r>
            <a:r>
              <a:rPr sz="3600" dirty="0">
                <a:solidFill>
                  <a:srgbClr val="FFFFFF"/>
                </a:solidFill>
              </a:rPr>
              <a:t>n</a:t>
            </a:r>
            <a:r>
              <a:rPr sz="3600" spc="-5" dirty="0">
                <a:solidFill>
                  <a:srgbClr val="FFFFFF"/>
                </a:solidFill>
              </a:rPr>
              <a:t>a</a:t>
            </a:r>
            <a:r>
              <a:rPr sz="3600" spc="-10" dirty="0">
                <a:solidFill>
                  <a:srgbClr val="FFFFFF"/>
                </a:solidFill>
              </a:rPr>
              <a:t>r</a:t>
            </a:r>
            <a:r>
              <a:rPr sz="3600" spc="-20" dirty="0">
                <a:solidFill>
                  <a:srgbClr val="FFFFFF"/>
                </a:solidFill>
              </a:rPr>
              <a:t>i</a:t>
            </a:r>
            <a:r>
              <a:rPr sz="3600" dirty="0">
                <a:solidFill>
                  <a:srgbClr val="FFFFFF"/>
                </a:solidFill>
              </a:rPr>
              <a:t>es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1676400" y="3048000"/>
            <a:ext cx="795655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el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5496" y="1362908"/>
            <a:ext cx="4320604" cy="333609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228600" y="685800"/>
            <a:ext cx="8735819" cy="800219"/>
          </a:xfrm>
          <a:prstGeom prst="rect">
            <a:avLst/>
          </a:prstGeom>
          <a:solidFill>
            <a:srgbClr val="000090"/>
          </a:solidFill>
        </p:spPr>
        <p:txBody>
          <a:bodyPr vert="horz" wrap="square" lIns="0" tIns="0" rIns="0" bIns="0" rtlCol="0">
            <a:spAutoFit/>
          </a:bodyPr>
          <a:lstStyle/>
          <a:p>
            <a:pPr marL="371475" indent="-12065">
              <a:lnSpc>
                <a:spcPct val="100000"/>
              </a:lnSpc>
              <a:spcBef>
                <a:spcPts val="10"/>
              </a:spcBef>
            </a:pPr>
            <a:r>
              <a:rPr lang="en-US" sz="3200" spc="-15" dirty="0" smtClean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3200" spc="-30" dirty="0" smtClean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200" spc="-40" dirty="0" smtClean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200" spc="-20" dirty="0" smtClean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200" spc="-15" dirty="0" smtClean="0">
                <a:solidFill>
                  <a:srgbClr val="FFFFFF"/>
                </a:solidFill>
                <a:latin typeface="Calibri"/>
                <a:cs typeface="Calibri"/>
              </a:rPr>
              <a:t>cti</a:t>
            </a:r>
            <a:r>
              <a:rPr sz="3200" spc="-10" dirty="0" smtClean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200" spc="-20" dirty="0" smtClean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lang="en-US" sz="3200" spc="-10" dirty="0" smtClean="0">
                <a:solidFill>
                  <a:srgbClr val="FFFFFF"/>
                </a:solidFill>
                <a:latin typeface="Calibri"/>
                <a:cs typeface="Calibri"/>
              </a:rPr>
              <a:t> perspectives </a:t>
            </a:r>
            <a:r>
              <a:rPr sz="3200" spc="20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20" dirty="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sz="3200" spc="-15" dirty="0">
                <a:solidFill>
                  <a:srgbClr val="FFFFFF"/>
                </a:solidFill>
                <a:latin typeface="Calibri"/>
                <a:cs typeface="Calibri"/>
              </a:rPr>
              <a:t>ith</a:t>
            </a:r>
            <a:r>
              <a:rPr sz="32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1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200" spc="-2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3200" spc="-45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3200" spc="-1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200" spc="-20" dirty="0">
                <a:solidFill>
                  <a:srgbClr val="FFFFFF"/>
                </a:solidFill>
                <a:latin typeface="Calibri"/>
                <a:cs typeface="Calibri"/>
              </a:rPr>
              <a:t>nce</a:t>
            </a:r>
            <a:r>
              <a:rPr sz="3200" spc="-15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32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20" dirty="0" smtClean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3200" spc="-30" dirty="0" smtClean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200" spc="-40" dirty="0" smtClean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200" spc="-20" dirty="0" smtClean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200" spc="-15" dirty="0" smtClean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lang="en-US" sz="3200" spc="-40" dirty="0" smtClean="0">
                <a:solidFill>
                  <a:srgbClr val="FFFFFF"/>
                </a:solidFill>
                <a:latin typeface="Calibri"/>
                <a:cs typeface="Calibri"/>
              </a:rPr>
              <a:t>tors      </a:t>
            </a:r>
            <a:r>
              <a:rPr sz="1400" spc="-5" dirty="0" smtClean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1400" spc="-30" dirty="0" smtClean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1400" spc="-15" dirty="0" smtClean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1400" dirty="0" smtClean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400" spc="-1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 D8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5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(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2012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)</a:t>
            </a:r>
            <a:r>
              <a:rPr sz="14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Calibri"/>
                <a:cs typeface="Calibri"/>
              </a:rPr>
              <a:t>08200</a:t>
            </a:r>
            <a:r>
              <a:rPr sz="1400" dirty="0" smtClean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2000" spc="-20" dirty="0" smtClean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2000" dirty="0" smtClean="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sz="2000" spc="-20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endParaRPr sz="20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537910" y="4841489"/>
            <a:ext cx="3606090" cy="18069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00" spc="-25" dirty="0" smtClean="0">
                <a:latin typeface="Calibri"/>
                <a:cs typeface="Calibri"/>
              </a:rPr>
              <a:t>P</a:t>
            </a:r>
            <a:r>
              <a:rPr sz="2500" spc="-40" dirty="0" smtClean="0">
                <a:latin typeface="Calibri"/>
                <a:cs typeface="Calibri"/>
              </a:rPr>
              <a:t>r</a:t>
            </a:r>
            <a:r>
              <a:rPr sz="2500" spc="-15" dirty="0" smtClean="0">
                <a:latin typeface="Calibri"/>
                <a:cs typeface="Calibri"/>
              </a:rPr>
              <a:t>o</a:t>
            </a:r>
            <a:r>
              <a:rPr sz="2500" spc="-20" dirty="0" smtClean="0">
                <a:latin typeface="Calibri"/>
                <a:cs typeface="Calibri"/>
              </a:rPr>
              <a:t>b</a:t>
            </a:r>
            <a:r>
              <a:rPr sz="2500" spc="-15" dirty="0" smtClean="0">
                <a:latin typeface="Calibri"/>
                <a:cs typeface="Calibri"/>
              </a:rPr>
              <a:t>e</a:t>
            </a:r>
            <a:r>
              <a:rPr sz="2500" spc="-10" dirty="0" smtClean="0">
                <a:latin typeface="Calibri"/>
                <a:cs typeface="Calibri"/>
              </a:rPr>
              <a:t> </a:t>
            </a:r>
            <a:r>
              <a:rPr sz="2500" spc="-20" dirty="0">
                <a:latin typeface="Calibri"/>
                <a:cs typeface="Calibri"/>
              </a:rPr>
              <a:t>b</a:t>
            </a:r>
            <a:r>
              <a:rPr sz="2500" spc="-25" dirty="0">
                <a:latin typeface="Calibri"/>
                <a:cs typeface="Calibri"/>
              </a:rPr>
              <a:t>e</a:t>
            </a:r>
            <a:r>
              <a:rPr sz="2500" spc="-45" dirty="0">
                <a:latin typeface="Calibri"/>
                <a:cs typeface="Calibri"/>
              </a:rPr>
              <a:t>y</a:t>
            </a:r>
            <a:r>
              <a:rPr sz="2500" spc="-15" dirty="0">
                <a:latin typeface="Calibri"/>
                <a:cs typeface="Calibri"/>
              </a:rPr>
              <a:t>o</a:t>
            </a:r>
            <a:r>
              <a:rPr sz="2500" spc="-20" dirty="0">
                <a:latin typeface="Calibri"/>
                <a:cs typeface="Calibri"/>
              </a:rPr>
              <a:t>n</a:t>
            </a:r>
            <a:r>
              <a:rPr sz="2500" spc="-15" dirty="0">
                <a:latin typeface="Calibri"/>
                <a:cs typeface="Calibri"/>
              </a:rPr>
              <a:t>d</a:t>
            </a:r>
            <a:r>
              <a:rPr sz="2500" spc="-5" dirty="0">
                <a:latin typeface="Calibri"/>
                <a:cs typeface="Calibri"/>
              </a:rPr>
              <a:t> </a:t>
            </a:r>
            <a:r>
              <a:rPr sz="2500" dirty="0">
                <a:latin typeface="Calibri"/>
                <a:cs typeface="Calibri"/>
              </a:rPr>
              <a:t>l</a:t>
            </a:r>
            <a:r>
              <a:rPr sz="2500" spc="-15" dirty="0">
                <a:latin typeface="Calibri"/>
                <a:cs typeface="Calibri"/>
              </a:rPr>
              <a:t>o</a:t>
            </a:r>
            <a:r>
              <a:rPr sz="2500" spc="-40" dirty="0">
                <a:latin typeface="Calibri"/>
                <a:cs typeface="Calibri"/>
              </a:rPr>
              <a:t>c</a:t>
            </a:r>
            <a:r>
              <a:rPr sz="2500" spc="-10" dirty="0">
                <a:latin typeface="Calibri"/>
                <a:cs typeface="Calibri"/>
              </a:rPr>
              <a:t>a</a:t>
            </a:r>
            <a:r>
              <a:rPr sz="2500" dirty="0">
                <a:latin typeface="Calibri"/>
                <a:cs typeface="Calibri"/>
              </a:rPr>
              <a:t>l </a:t>
            </a:r>
            <a:r>
              <a:rPr sz="2500" spc="-20" dirty="0" smtClean="0">
                <a:latin typeface="Calibri"/>
                <a:cs typeface="Calibri"/>
              </a:rPr>
              <a:t>un</a:t>
            </a:r>
            <a:r>
              <a:rPr sz="2500" dirty="0" smtClean="0">
                <a:latin typeface="Calibri"/>
                <a:cs typeface="Calibri"/>
              </a:rPr>
              <a:t>i</a:t>
            </a:r>
            <a:r>
              <a:rPr sz="2500" spc="-40" dirty="0" smtClean="0">
                <a:latin typeface="Calibri"/>
                <a:cs typeface="Calibri"/>
              </a:rPr>
              <a:t>v</a:t>
            </a:r>
            <a:r>
              <a:rPr sz="2500" spc="-10" dirty="0" smtClean="0">
                <a:latin typeface="Calibri"/>
                <a:cs typeface="Calibri"/>
              </a:rPr>
              <a:t>e</a:t>
            </a:r>
            <a:r>
              <a:rPr sz="2500" spc="-55" dirty="0" smtClean="0">
                <a:latin typeface="Calibri"/>
                <a:cs typeface="Calibri"/>
              </a:rPr>
              <a:t>r</a:t>
            </a:r>
            <a:r>
              <a:rPr sz="2500" spc="-20" dirty="0" smtClean="0">
                <a:latin typeface="Calibri"/>
                <a:cs typeface="Calibri"/>
              </a:rPr>
              <a:t>s</a:t>
            </a:r>
            <a:r>
              <a:rPr sz="2500" spc="-15" dirty="0" smtClean="0">
                <a:latin typeface="Calibri"/>
                <a:cs typeface="Calibri"/>
              </a:rPr>
              <a:t>e</a:t>
            </a:r>
            <a:r>
              <a:rPr sz="1500" spc="-465" dirty="0" smtClean="0">
                <a:latin typeface="Wingdings"/>
                <a:cs typeface="Wingdings"/>
              </a:rPr>
              <a:t> </a:t>
            </a:r>
            <a:r>
              <a:rPr sz="2200" spc="-15" dirty="0">
                <a:latin typeface="Calibri"/>
                <a:cs typeface="Calibri"/>
              </a:rPr>
              <a:t>100</a:t>
            </a:r>
            <a:r>
              <a:rPr sz="2200" spc="-20" dirty="0">
                <a:latin typeface="Calibri"/>
                <a:cs typeface="Calibri"/>
              </a:rPr>
              <a:t> </a:t>
            </a:r>
            <a:r>
              <a:rPr sz="2200" spc="-25" dirty="0" smtClean="0">
                <a:latin typeface="Calibri"/>
                <a:cs typeface="Calibri"/>
              </a:rPr>
              <a:t>M</a:t>
            </a:r>
            <a:r>
              <a:rPr lang="it-IT" sz="2400" baseline="-6006" dirty="0">
                <a:solidFill>
                  <a:schemeClr val="tx1">
                    <a:lumMod val="95000"/>
                    <a:lumOff val="5000"/>
                  </a:schemeClr>
                </a:solidFill>
                <a:latin typeface="Apple Symbols"/>
                <a:cs typeface="Apple Symbols"/>
              </a:rPr>
              <a:t>⊙</a:t>
            </a:r>
            <a:r>
              <a:rPr lang="en-US" sz="2200" spc="-25" dirty="0" smtClean="0">
                <a:latin typeface="Calibri"/>
                <a:cs typeface="Calibri"/>
              </a:rPr>
              <a:t> </a:t>
            </a:r>
            <a:r>
              <a:rPr sz="2475" spc="-1717" baseline="-20202" dirty="0" smtClean="0">
                <a:latin typeface="Wingdings 2"/>
                <a:cs typeface="Wingdings 2"/>
              </a:rPr>
              <a:t> </a:t>
            </a:r>
            <a:r>
              <a:rPr sz="2200" spc="-15" dirty="0">
                <a:latin typeface="Calibri"/>
                <a:cs typeface="Calibri"/>
              </a:rPr>
              <a:t>+</a:t>
            </a:r>
            <a:r>
              <a:rPr sz="2200" dirty="0">
                <a:latin typeface="Calibri"/>
                <a:cs typeface="Calibri"/>
              </a:rPr>
              <a:t> </a:t>
            </a:r>
            <a:r>
              <a:rPr sz="2200" spc="-15" dirty="0">
                <a:latin typeface="Calibri"/>
                <a:cs typeface="Calibri"/>
              </a:rPr>
              <a:t>100</a:t>
            </a:r>
            <a:r>
              <a:rPr sz="2200" spc="-5" dirty="0">
                <a:latin typeface="Calibri"/>
                <a:cs typeface="Calibri"/>
              </a:rPr>
              <a:t> </a:t>
            </a:r>
            <a:r>
              <a:rPr sz="2200" spc="-25" dirty="0" smtClean="0">
                <a:latin typeface="Calibri"/>
                <a:cs typeface="Calibri"/>
              </a:rPr>
              <a:t>M</a:t>
            </a:r>
            <a:r>
              <a:rPr lang="it-IT" sz="2800" baseline="-6006" dirty="0">
                <a:solidFill>
                  <a:schemeClr val="tx1">
                    <a:lumMod val="95000"/>
                    <a:lumOff val="5000"/>
                  </a:schemeClr>
                </a:solidFill>
                <a:latin typeface="Apple Symbols"/>
                <a:cs typeface="Apple Symbols"/>
              </a:rPr>
              <a:t>⊙</a:t>
            </a:r>
            <a:r>
              <a:rPr lang="en-US" sz="2475" spc="480" baseline="-20202" dirty="0" smtClean="0">
                <a:latin typeface="Wingdings 2"/>
                <a:cs typeface="Wingdings 2"/>
              </a:rPr>
              <a:t> </a:t>
            </a:r>
            <a:r>
              <a:rPr sz="2475" spc="-1717" baseline="-20202" dirty="0" smtClean="0">
                <a:latin typeface="Wingdings 2"/>
                <a:cs typeface="Wingdings 2"/>
              </a:rPr>
              <a:t> </a:t>
            </a:r>
            <a:r>
              <a:rPr sz="2200" spc="-15" dirty="0">
                <a:latin typeface="Calibri"/>
                <a:cs typeface="Calibri"/>
              </a:rPr>
              <a:t>BBH</a:t>
            </a:r>
            <a:r>
              <a:rPr sz="2200" spc="5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v</a:t>
            </a:r>
            <a:r>
              <a:rPr sz="2200" spc="-10" dirty="0">
                <a:latin typeface="Calibri"/>
                <a:cs typeface="Calibri"/>
              </a:rPr>
              <a:t>is</a:t>
            </a:r>
            <a:r>
              <a:rPr sz="2200" dirty="0">
                <a:latin typeface="Calibri"/>
                <a:cs typeface="Calibri"/>
              </a:rPr>
              <a:t>i</a:t>
            </a:r>
            <a:r>
              <a:rPr sz="2200" spc="-20" dirty="0">
                <a:latin typeface="Calibri"/>
                <a:cs typeface="Calibri"/>
              </a:rPr>
              <a:t>b</a:t>
            </a:r>
            <a:r>
              <a:rPr sz="2200" dirty="0">
                <a:latin typeface="Calibri"/>
                <a:cs typeface="Calibri"/>
              </a:rPr>
              <a:t>l</a:t>
            </a:r>
            <a:r>
              <a:rPr sz="2200" spc="-15" dirty="0">
                <a:latin typeface="Calibri"/>
                <a:cs typeface="Calibri"/>
              </a:rPr>
              <a:t>e</a:t>
            </a:r>
            <a:r>
              <a:rPr sz="2200" spc="-2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o</a:t>
            </a:r>
            <a:r>
              <a:rPr sz="2200" spc="-20" dirty="0">
                <a:latin typeface="Calibri"/>
                <a:cs typeface="Calibri"/>
              </a:rPr>
              <a:t>u</a:t>
            </a:r>
            <a:r>
              <a:rPr sz="2200" spc="-10" dirty="0">
                <a:latin typeface="Calibri"/>
                <a:cs typeface="Calibri"/>
              </a:rPr>
              <a:t>t</a:t>
            </a:r>
            <a:r>
              <a:rPr sz="2200" dirty="0">
                <a:latin typeface="Calibri"/>
                <a:cs typeface="Calibri"/>
              </a:rPr>
              <a:t> </a:t>
            </a:r>
            <a:r>
              <a:rPr sz="2200" spc="-40" dirty="0">
                <a:latin typeface="Calibri"/>
                <a:cs typeface="Calibri"/>
              </a:rPr>
              <a:t>t</a:t>
            </a:r>
            <a:r>
              <a:rPr sz="2200" spc="-15" dirty="0">
                <a:latin typeface="Calibri"/>
                <a:cs typeface="Calibri"/>
              </a:rPr>
              <a:t>o</a:t>
            </a:r>
            <a:r>
              <a:rPr sz="2200" spc="10" dirty="0">
                <a:latin typeface="Calibri"/>
                <a:cs typeface="Calibri"/>
              </a:rPr>
              <a:t> </a:t>
            </a:r>
            <a:r>
              <a:rPr sz="2200" spc="-20" dirty="0">
                <a:latin typeface="Calibri"/>
                <a:cs typeface="Calibri"/>
              </a:rPr>
              <a:t>~</a:t>
            </a:r>
            <a:r>
              <a:rPr sz="2200" spc="-15" dirty="0">
                <a:latin typeface="Calibri"/>
                <a:cs typeface="Calibri"/>
              </a:rPr>
              <a:t>16</a:t>
            </a:r>
            <a:r>
              <a:rPr sz="2200" spc="5" dirty="0">
                <a:latin typeface="Calibri"/>
                <a:cs typeface="Calibri"/>
              </a:rPr>
              <a:t> </a:t>
            </a:r>
            <a:r>
              <a:rPr sz="2200" spc="-25" dirty="0">
                <a:latin typeface="Calibri"/>
                <a:cs typeface="Calibri"/>
              </a:rPr>
              <a:t>G</a:t>
            </a:r>
            <a:r>
              <a:rPr sz="2200" spc="-20" dirty="0">
                <a:latin typeface="Calibri"/>
                <a:cs typeface="Calibri"/>
              </a:rPr>
              <a:t>p</a:t>
            </a:r>
            <a:r>
              <a:rPr sz="2200" spc="-10" dirty="0">
                <a:latin typeface="Calibri"/>
                <a:cs typeface="Calibri"/>
              </a:rPr>
              <a:t>c</a:t>
            </a:r>
            <a:r>
              <a:rPr sz="2200" spc="10" dirty="0">
                <a:latin typeface="Calibri"/>
                <a:cs typeface="Calibri"/>
              </a:rPr>
              <a:t> </a:t>
            </a:r>
            <a:r>
              <a:rPr sz="2200" spc="-30" dirty="0">
                <a:latin typeface="Calibri"/>
                <a:cs typeface="Calibri"/>
              </a:rPr>
              <a:t>at</a:t>
            </a:r>
            <a:r>
              <a:rPr sz="2200" spc="-25" dirty="0">
                <a:latin typeface="Calibri"/>
                <a:cs typeface="Calibri"/>
              </a:rPr>
              <a:t> </a:t>
            </a:r>
            <a:r>
              <a:rPr sz="2200" spc="-20" dirty="0">
                <a:latin typeface="Calibri"/>
                <a:cs typeface="Calibri"/>
              </a:rPr>
              <a:t>de</a:t>
            </a:r>
            <a:r>
              <a:rPr sz="2200" spc="-10" dirty="0">
                <a:latin typeface="Calibri"/>
                <a:cs typeface="Calibri"/>
              </a:rPr>
              <a:t>s</a:t>
            </a:r>
            <a:r>
              <a:rPr sz="2200" spc="-15" dirty="0">
                <a:latin typeface="Calibri"/>
                <a:cs typeface="Calibri"/>
              </a:rPr>
              <a:t>ign</a:t>
            </a:r>
            <a:r>
              <a:rPr sz="2200" spc="-10" dirty="0">
                <a:latin typeface="Calibri"/>
                <a:cs typeface="Calibri"/>
              </a:rPr>
              <a:t> s</a:t>
            </a:r>
            <a:r>
              <a:rPr sz="2200" spc="-20" dirty="0">
                <a:latin typeface="Calibri"/>
                <a:cs typeface="Calibri"/>
              </a:rPr>
              <a:t>en</a:t>
            </a:r>
            <a:r>
              <a:rPr sz="2200" spc="-10" dirty="0">
                <a:latin typeface="Calibri"/>
                <a:cs typeface="Calibri"/>
              </a:rPr>
              <a:t>s</a:t>
            </a:r>
            <a:r>
              <a:rPr sz="2200" spc="-15" dirty="0">
                <a:latin typeface="Calibri"/>
                <a:cs typeface="Calibri"/>
              </a:rPr>
              <a:t>iti</a:t>
            </a:r>
            <a:r>
              <a:rPr sz="2200" spc="-10" dirty="0">
                <a:latin typeface="Calibri"/>
                <a:cs typeface="Calibri"/>
              </a:rPr>
              <a:t>v</a:t>
            </a:r>
            <a:r>
              <a:rPr sz="2200" spc="-15" dirty="0">
                <a:latin typeface="Calibri"/>
                <a:cs typeface="Calibri"/>
              </a:rPr>
              <a:t>it</a:t>
            </a:r>
            <a:r>
              <a:rPr sz="2200" spc="-10" dirty="0">
                <a:latin typeface="Calibri"/>
                <a:cs typeface="Calibri"/>
              </a:rPr>
              <a:t>y</a:t>
            </a:r>
            <a:r>
              <a:rPr sz="2200" spc="-5" dirty="0">
                <a:latin typeface="Calibri"/>
                <a:cs typeface="Calibri"/>
              </a:rPr>
              <a:t> </a:t>
            </a:r>
            <a:r>
              <a:rPr sz="2200" spc="-20" dirty="0">
                <a:latin typeface="Calibri"/>
                <a:cs typeface="Calibri"/>
              </a:rPr>
              <a:t>(~</a:t>
            </a:r>
            <a:r>
              <a:rPr sz="2200" spc="-15" dirty="0">
                <a:latin typeface="Calibri"/>
                <a:cs typeface="Calibri"/>
              </a:rPr>
              <a:t>5</a:t>
            </a:r>
            <a:r>
              <a:rPr sz="2200" spc="30" dirty="0">
                <a:latin typeface="Calibri"/>
                <a:cs typeface="Calibri"/>
              </a:rPr>
              <a:t> </a:t>
            </a:r>
            <a:r>
              <a:rPr sz="2200" spc="-25" dirty="0">
                <a:latin typeface="Calibri"/>
                <a:cs typeface="Calibri"/>
              </a:rPr>
              <a:t>G</a:t>
            </a:r>
            <a:r>
              <a:rPr sz="2200" spc="-20" dirty="0">
                <a:latin typeface="Calibri"/>
                <a:cs typeface="Calibri"/>
              </a:rPr>
              <a:t>p</a:t>
            </a:r>
            <a:r>
              <a:rPr sz="2200" spc="-10" dirty="0">
                <a:latin typeface="Calibri"/>
                <a:cs typeface="Calibri"/>
              </a:rPr>
              <a:t>c</a:t>
            </a:r>
            <a:r>
              <a:rPr sz="220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i</a:t>
            </a:r>
            <a:r>
              <a:rPr sz="2200" spc="-15" dirty="0">
                <a:latin typeface="Calibri"/>
                <a:cs typeface="Calibri"/>
              </a:rPr>
              <a:t>n</a:t>
            </a:r>
            <a:r>
              <a:rPr sz="2200" spc="-5" dirty="0">
                <a:latin typeface="Calibri"/>
                <a:cs typeface="Calibri"/>
              </a:rPr>
              <a:t> </a:t>
            </a:r>
            <a:r>
              <a:rPr sz="2200" spc="-20" dirty="0">
                <a:latin typeface="Calibri"/>
                <a:cs typeface="Calibri"/>
              </a:rPr>
              <a:t>O</a:t>
            </a:r>
            <a:r>
              <a:rPr sz="2200" spc="-15" dirty="0">
                <a:latin typeface="Calibri"/>
                <a:cs typeface="Calibri"/>
              </a:rPr>
              <a:t>1</a:t>
            </a:r>
            <a:r>
              <a:rPr sz="2200" spc="-20" dirty="0">
                <a:latin typeface="Calibri"/>
                <a:cs typeface="Calibri"/>
              </a:rPr>
              <a:t>)</a:t>
            </a:r>
            <a:r>
              <a:rPr sz="2200" spc="-10" dirty="0">
                <a:latin typeface="Calibri"/>
                <a:cs typeface="Calibri"/>
              </a:rPr>
              <a:t>,</a:t>
            </a:r>
            <a:r>
              <a:rPr sz="2200" spc="5" dirty="0">
                <a:latin typeface="Calibri"/>
                <a:cs typeface="Calibri"/>
              </a:rPr>
              <a:t> </a:t>
            </a:r>
            <a:r>
              <a:rPr sz="2200" spc="-30" dirty="0">
                <a:latin typeface="Calibri"/>
                <a:cs typeface="Calibri"/>
              </a:rPr>
              <a:t>ev</a:t>
            </a:r>
            <a:r>
              <a:rPr sz="2200" spc="-20" dirty="0">
                <a:latin typeface="Calibri"/>
                <a:cs typeface="Calibri"/>
              </a:rPr>
              <a:t>e</a:t>
            </a:r>
            <a:r>
              <a:rPr sz="2200" spc="-15" dirty="0">
                <a:latin typeface="Calibri"/>
                <a:cs typeface="Calibri"/>
              </a:rPr>
              <a:t>n</a:t>
            </a:r>
            <a:r>
              <a:rPr sz="2200" spc="1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f</a:t>
            </a:r>
            <a:r>
              <a:rPr sz="2200" spc="-20" dirty="0">
                <a:latin typeface="Calibri"/>
                <a:cs typeface="Calibri"/>
              </a:rPr>
              <a:t>u</a:t>
            </a:r>
            <a:r>
              <a:rPr sz="2200" spc="-10" dirty="0">
                <a:latin typeface="Calibri"/>
                <a:cs typeface="Calibri"/>
              </a:rPr>
              <a:t>r</a:t>
            </a:r>
            <a:r>
              <a:rPr sz="2200" spc="-15" dirty="0">
                <a:latin typeface="Calibri"/>
                <a:cs typeface="Calibri"/>
              </a:rPr>
              <a:t>the</a:t>
            </a:r>
            <a:r>
              <a:rPr sz="2200" spc="-10" dirty="0">
                <a:latin typeface="Calibri"/>
                <a:cs typeface="Calibri"/>
              </a:rPr>
              <a:t>r</a:t>
            </a:r>
            <a:r>
              <a:rPr sz="2200" spc="5" dirty="0">
                <a:latin typeface="Calibri"/>
                <a:cs typeface="Calibri"/>
              </a:rPr>
              <a:t> </a:t>
            </a:r>
            <a:r>
              <a:rPr sz="2200" spc="-15" dirty="0" smtClean="0">
                <a:latin typeface="Calibri"/>
                <a:cs typeface="Calibri"/>
              </a:rPr>
              <a:t>if</a:t>
            </a:r>
            <a:r>
              <a:rPr lang="en-US" sz="2200" spc="-15" dirty="0" smtClean="0">
                <a:latin typeface="Calibri"/>
                <a:cs typeface="Calibri"/>
              </a:rPr>
              <a:t> the source is spinning</a:t>
            </a:r>
            <a:endParaRPr sz="2200" dirty="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95960" y="1536700"/>
            <a:ext cx="980440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dirty="0">
                <a:solidFill>
                  <a:srgbClr val="001A41"/>
                </a:solidFill>
                <a:latin typeface="Calibri"/>
                <a:cs typeface="Calibri"/>
              </a:rPr>
              <a:t>Ma</a:t>
            </a:r>
            <a:r>
              <a:rPr sz="1400" spc="-10" dirty="0">
                <a:solidFill>
                  <a:srgbClr val="001A41"/>
                </a:solidFill>
                <a:latin typeface="Calibri"/>
                <a:cs typeface="Calibri"/>
              </a:rPr>
              <a:t>nd</a:t>
            </a:r>
            <a:r>
              <a:rPr sz="1400" spc="-5" dirty="0">
                <a:solidFill>
                  <a:srgbClr val="001A41"/>
                </a:solidFill>
                <a:latin typeface="Calibri"/>
                <a:cs typeface="Calibri"/>
              </a:rPr>
              <a:t>e</a:t>
            </a:r>
            <a:r>
              <a:rPr sz="1400" dirty="0">
                <a:solidFill>
                  <a:srgbClr val="001A41"/>
                </a:solidFill>
                <a:latin typeface="Calibri"/>
                <a:cs typeface="Calibri"/>
              </a:rPr>
              <a:t>l</a:t>
            </a:r>
            <a:r>
              <a:rPr sz="1400" spc="10" dirty="0">
                <a:solidFill>
                  <a:srgbClr val="001A41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001A41"/>
                </a:solidFill>
                <a:latin typeface="Calibri"/>
                <a:cs typeface="Calibri"/>
              </a:rPr>
              <a:t>201</a:t>
            </a:r>
            <a:r>
              <a:rPr sz="1400" dirty="0">
                <a:solidFill>
                  <a:srgbClr val="001A41"/>
                </a:solidFill>
                <a:latin typeface="Calibri"/>
                <a:cs typeface="Calibri"/>
              </a:rPr>
              <a:t>5</a:t>
            </a:r>
            <a:endParaRPr sz="1400" dirty="0">
              <a:latin typeface="Calibri"/>
              <a:cs typeface="Calibri"/>
            </a:endParaRPr>
          </a:p>
        </p:txBody>
      </p:sp>
      <p:pic>
        <p:nvPicPr>
          <p:cNvPr id="19" name="Picture 18" descr="CBC-prevision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6100" y="1574779"/>
            <a:ext cx="4787900" cy="328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583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4"/>
          <p:cNvSpPr txBox="1">
            <a:spLocks noChangeArrowheads="1"/>
          </p:cNvSpPr>
          <p:nvPr/>
        </p:nvSpPr>
        <p:spPr bwMode="auto">
          <a:xfrm>
            <a:off x="823804" y="226880"/>
            <a:ext cx="3250623" cy="3108544"/>
          </a:xfrm>
          <a:prstGeom prst="rect">
            <a:avLst/>
          </a:prstGeom>
          <a:solidFill>
            <a:srgbClr val="000090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800" dirty="0">
                <a:solidFill>
                  <a:srgbClr val="FFFFFF"/>
                </a:solidFill>
                <a:latin typeface="+mn-lt"/>
              </a:rPr>
              <a:t>The first observing run of  LIGO in the advanced configuration took place from </a:t>
            </a:r>
            <a:r>
              <a:rPr lang="en-US" sz="2800" dirty="0">
                <a:solidFill>
                  <a:srgbClr val="FFFF00"/>
                </a:solidFill>
                <a:latin typeface="+mn-lt"/>
              </a:rPr>
              <a:t>September 12, 2015 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to </a:t>
            </a:r>
            <a:r>
              <a:rPr lang="en-US" sz="2800" dirty="0">
                <a:solidFill>
                  <a:srgbClr val="FFFF00"/>
                </a:solidFill>
                <a:latin typeface="+mn-lt"/>
              </a:rPr>
              <a:t>January 19, 2016 </a:t>
            </a:r>
          </a:p>
        </p:txBody>
      </p:sp>
      <p:sp>
        <p:nvSpPr>
          <p:cNvPr id="5" name="object 3"/>
          <p:cNvSpPr>
            <a:spLocks noChangeArrowheads="1"/>
          </p:cNvSpPr>
          <p:nvPr/>
        </p:nvSpPr>
        <p:spPr bwMode="auto">
          <a:xfrm>
            <a:off x="4775597" y="226880"/>
            <a:ext cx="3124200" cy="27178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6" name="Immagine 6" descr="Livingston-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602" y="3874206"/>
            <a:ext cx="3171825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sellaDiTesto 7"/>
          <p:cNvSpPr txBox="1">
            <a:spLocks noChangeArrowheads="1"/>
          </p:cNvSpPr>
          <p:nvPr/>
        </p:nvSpPr>
        <p:spPr bwMode="auto">
          <a:xfrm>
            <a:off x="4651771" y="3513491"/>
            <a:ext cx="3613547" cy="3108544"/>
          </a:xfrm>
          <a:prstGeom prst="rect">
            <a:avLst/>
          </a:prstGeom>
          <a:solidFill>
            <a:srgbClr val="000090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800" dirty="0">
                <a:solidFill>
                  <a:schemeClr val="bg1"/>
                </a:solidFill>
                <a:latin typeface="+mn-lt"/>
              </a:rPr>
              <a:t>Total coincident time: </a:t>
            </a:r>
          </a:p>
          <a:p>
            <a:r>
              <a:rPr lang="en-US" sz="2800" dirty="0">
                <a:solidFill>
                  <a:srgbClr val="FFFF00"/>
                </a:solidFill>
                <a:latin typeface="+mn-lt"/>
              </a:rPr>
              <a:t>51.5 days</a:t>
            </a:r>
          </a:p>
          <a:p>
            <a:endParaRPr lang="en-US" sz="2800" dirty="0">
              <a:latin typeface="+mn-lt"/>
            </a:endParaRPr>
          </a:p>
          <a:p>
            <a:r>
              <a:rPr lang="en-US" sz="2800" dirty="0">
                <a:solidFill>
                  <a:srgbClr val="FFFFFF"/>
                </a:solidFill>
                <a:latin typeface="+mn-lt"/>
              </a:rPr>
              <a:t>The data quality checks  reduce the hunting time to: 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>
                <a:solidFill>
                  <a:srgbClr val="FFFF00"/>
                </a:solidFill>
                <a:latin typeface="+mn-lt"/>
              </a:rPr>
              <a:t>48.6 days </a:t>
            </a:r>
          </a:p>
          <a:p>
            <a:endParaRPr lang="en-US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06324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4"/>
          <p:cNvSpPr txBox="1">
            <a:spLocks noChangeArrowheads="1"/>
          </p:cNvSpPr>
          <p:nvPr/>
        </p:nvSpPr>
        <p:spPr bwMode="auto">
          <a:xfrm>
            <a:off x="5696425" y="126749"/>
            <a:ext cx="3188494" cy="6494086"/>
          </a:xfrm>
          <a:prstGeom prst="rect">
            <a:avLst/>
          </a:prstGeom>
          <a:solidFill>
            <a:srgbClr val="000090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600" dirty="0">
                <a:solidFill>
                  <a:srgbClr val="FFFFFF"/>
                </a:solidFill>
                <a:latin typeface="+mn-lt"/>
              </a:rPr>
              <a:t>The search for black hole signals is performed over a range of frequencies from 30  Hz to several kHz. </a:t>
            </a:r>
          </a:p>
          <a:p>
            <a:endParaRPr lang="en-US" sz="2600" dirty="0">
              <a:solidFill>
                <a:srgbClr val="FFFFFF"/>
              </a:solidFill>
              <a:latin typeface="+mn-lt"/>
            </a:endParaRPr>
          </a:p>
          <a:p>
            <a:r>
              <a:rPr lang="en-US" sz="2600" dirty="0">
                <a:solidFill>
                  <a:srgbClr val="FFFFFF"/>
                </a:solidFill>
                <a:latin typeface="+mn-lt"/>
              </a:rPr>
              <a:t>These are the typical frequencies of the gravitational waves emitted during the late </a:t>
            </a:r>
            <a:r>
              <a:rPr lang="en-US" sz="2600" dirty="0" err="1">
                <a:solidFill>
                  <a:srgbClr val="FFFF00"/>
                </a:solidFill>
                <a:latin typeface="+mn-lt"/>
              </a:rPr>
              <a:t>inspiral</a:t>
            </a:r>
            <a:r>
              <a:rPr lang="en-US" sz="2600" dirty="0">
                <a:solidFill>
                  <a:srgbClr val="FFFFFF"/>
                </a:solidFill>
                <a:latin typeface="+mn-lt"/>
              </a:rPr>
              <a:t>, </a:t>
            </a:r>
            <a:r>
              <a:rPr lang="en-US" sz="2600" dirty="0">
                <a:solidFill>
                  <a:srgbClr val="FFFF00"/>
                </a:solidFill>
                <a:latin typeface="+mn-lt"/>
              </a:rPr>
              <a:t>merger</a:t>
            </a:r>
            <a:r>
              <a:rPr lang="en-US" sz="2600" dirty="0">
                <a:solidFill>
                  <a:srgbClr val="FFFFFF"/>
                </a:solidFill>
                <a:latin typeface="+mn-lt"/>
              </a:rPr>
              <a:t>  and </a:t>
            </a:r>
            <a:r>
              <a:rPr lang="en-US" sz="2600" dirty="0" err="1">
                <a:solidFill>
                  <a:srgbClr val="FFFF00"/>
                </a:solidFill>
                <a:latin typeface="+mn-lt"/>
              </a:rPr>
              <a:t>ringdown</a:t>
            </a:r>
            <a:r>
              <a:rPr lang="en-US" sz="2600" dirty="0">
                <a:solidFill>
                  <a:srgbClr val="FFFFFF"/>
                </a:solidFill>
                <a:latin typeface="+mn-lt"/>
              </a:rPr>
              <a:t> of stellar mass black hole binaries. </a:t>
            </a:r>
          </a:p>
          <a:p>
            <a:endParaRPr lang="en-US" sz="2600" dirty="0">
              <a:latin typeface="+mn-lt"/>
            </a:endParaRPr>
          </a:p>
        </p:txBody>
      </p:sp>
      <p:pic>
        <p:nvPicPr>
          <p:cNvPr id="9" name="Immagine 18" descr="ISPIRAL-MERGER_RINGDOW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23" y="485632"/>
            <a:ext cx="5381074" cy="5628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2305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5"/>
          <p:cNvSpPr txBox="1">
            <a:spLocks noChangeArrowheads="1"/>
          </p:cNvSpPr>
          <p:nvPr/>
        </p:nvSpPr>
        <p:spPr bwMode="auto">
          <a:xfrm>
            <a:off x="1143000" y="26988"/>
            <a:ext cx="664188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000" dirty="0">
                <a:solidFill>
                  <a:srgbClr val="FFFFFF"/>
                </a:solidFill>
                <a:latin typeface="+mn-lt"/>
              </a:rPr>
              <a:t>THE SEARCH METHOD:  MATCHED FILTER  </a:t>
            </a:r>
          </a:p>
        </p:txBody>
      </p:sp>
      <p:sp>
        <p:nvSpPr>
          <p:cNvPr id="5" name="CasellaDiTesto 6"/>
          <p:cNvSpPr txBox="1">
            <a:spLocks noChangeArrowheads="1"/>
          </p:cNvSpPr>
          <p:nvPr/>
        </p:nvSpPr>
        <p:spPr bwMode="auto">
          <a:xfrm>
            <a:off x="688288" y="2981381"/>
            <a:ext cx="3736566" cy="3693318"/>
          </a:xfrm>
          <a:prstGeom prst="rect">
            <a:avLst/>
          </a:prstGeom>
          <a:solidFill>
            <a:srgbClr val="000090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600" dirty="0">
                <a:solidFill>
                  <a:srgbClr val="FFFFFF"/>
                </a:solidFill>
                <a:latin typeface="+mn-lt"/>
              </a:rPr>
              <a:t>The matched filter, commonly used in</a:t>
            </a:r>
            <a:r>
              <a:rPr lang="en-US" sz="2600" dirty="0">
                <a:solidFill>
                  <a:srgbClr val="FFFF00"/>
                </a:solidFill>
                <a:latin typeface="+mn-lt"/>
              </a:rPr>
              <a:t> radar</a:t>
            </a:r>
            <a:r>
              <a:rPr lang="en-US" sz="2600" dirty="0">
                <a:solidFill>
                  <a:srgbClr val="FFFFFF"/>
                </a:solidFill>
                <a:latin typeface="+mn-lt"/>
              </a:rPr>
              <a:t>,  is obtained by correlating the </a:t>
            </a:r>
            <a:r>
              <a:rPr lang="en-US" sz="2600" dirty="0">
                <a:solidFill>
                  <a:srgbClr val="FFFF00"/>
                </a:solidFill>
                <a:latin typeface="+mn-lt"/>
              </a:rPr>
              <a:t>hypothetical signal  </a:t>
            </a:r>
            <a:r>
              <a:rPr lang="en-US" sz="2600" dirty="0">
                <a:solidFill>
                  <a:srgbClr val="FFFFFF"/>
                </a:solidFill>
                <a:latin typeface="+mn-lt"/>
              </a:rPr>
              <a:t>with the </a:t>
            </a:r>
            <a:r>
              <a:rPr lang="en-US" sz="2600" dirty="0">
                <a:solidFill>
                  <a:srgbClr val="FFFF00"/>
                </a:solidFill>
                <a:latin typeface="+mn-lt"/>
              </a:rPr>
              <a:t>interferometer output signal </a:t>
            </a:r>
            <a:r>
              <a:rPr lang="en-US" sz="2600" dirty="0">
                <a:solidFill>
                  <a:srgbClr val="FFFFFF"/>
                </a:solidFill>
                <a:latin typeface="+mn-lt"/>
              </a:rPr>
              <a:t>to infer the presence of the gravitational wave signal  hidden in the data.</a:t>
            </a:r>
          </a:p>
        </p:txBody>
      </p:sp>
      <p:sp>
        <p:nvSpPr>
          <p:cNvPr id="6" name="object 20"/>
          <p:cNvSpPr>
            <a:spLocks noChangeArrowheads="1"/>
          </p:cNvSpPr>
          <p:nvPr/>
        </p:nvSpPr>
        <p:spPr bwMode="auto">
          <a:xfrm>
            <a:off x="236577" y="186782"/>
            <a:ext cx="4188277" cy="2365901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9" name="matchedFilter_shownSlow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39888" y="460440"/>
            <a:ext cx="4204112" cy="5917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775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LIGOTimeline_R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020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1515</TotalTime>
  <Words>903</Words>
  <Application>Microsoft Macintosh PowerPoint</Application>
  <PresentationFormat>Presentazione su schermo (4:3)</PresentationFormat>
  <Paragraphs>138</Paragraphs>
  <Slides>29</Slides>
  <Notes>6</Notes>
  <HiddenSlides>0</HiddenSlides>
  <MMClips>1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29</vt:i4>
      </vt:variant>
    </vt:vector>
  </HeadingPairs>
  <TitlesOfParts>
    <vt:vector size="31" baseType="lpstr">
      <vt:lpstr>Tema di Office</vt:lpstr>
      <vt:lpstr>Photo Editor Photo</vt:lpstr>
      <vt:lpstr>The detection of Gravitational Waves</vt:lpstr>
      <vt:lpstr> LIGO &amp;  VIRGO</vt:lpstr>
      <vt:lpstr>The network since 2007 </vt:lpstr>
      <vt:lpstr>GW Science From First Generation(2007-2011)</vt:lpstr>
      <vt:lpstr>Compact Coalescing Binaries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Sky Locations of Gravitational-wave Events GW150914, GW151226 and Candidate LVT151012</vt:lpstr>
      <vt:lpstr>Advanced Virgo is progressing to join aLIGO in O2</vt:lpstr>
      <vt:lpstr>Simulated Sky Locations of O1 Events and Candidate Including the Virgo Interferometer </vt:lpstr>
      <vt:lpstr>Presentazione di PowerPoint</vt:lpstr>
      <vt:lpstr>Presentazione di PowerPoint</vt:lpstr>
      <vt:lpstr>Multi-messenger Astronomy with Gravitational Waves</vt:lpstr>
      <vt:lpstr>Presentazione di PowerPoint</vt:lpstr>
      <vt:lpstr>Conclusion</vt:lpstr>
    </vt:vector>
  </TitlesOfParts>
  <Company>INFN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detection of Gravitational Waves</dc:title>
  <dc:creator>Fulvio Ricci</dc:creator>
  <cp:lastModifiedBy>Fulvio Ricci</cp:lastModifiedBy>
  <cp:revision>22</cp:revision>
  <dcterms:created xsi:type="dcterms:W3CDTF">2016-06-17T09:05:09Z</dcterms:created>
  <dcterms:modified xsi:type="dcterms:W3CDTF">2016-06-19T20:22:19Z</dcterms:modified>
</cp:coreProperties>
</file>