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342" r:id="rId2"/>
    <p:sldId id="340" r:id="rId3"/>
    <p:sldId id="341" r:id="rId4"/>
    <p:sldId id="325" r:id="rId5"/>
    <p:sldId id="322" r:id="rId6"/>
    <p:sldId id="319" r:id="rId7"/>
    <p:sldId id="276" r:id="rId8"/>
    <p:sldId id="258" r:id="rId9"/>
    <p:sldId id="344" r:id="rId10"/>
    <p:sldId id="326" r:id="rId11"/>
    <p:sldId id="347" r:id="rId12"/>
    <p:sldId id="333" r:id="rId13"/>
    <p:sldId id="345" r:id="rId14"/>
    <p:sldId id="334" r:id="rId15"/>
    <p:sldId id="346" r:id="rId16"/>
    <p:sldId id="339" r:id="rId17"/>
    <p:sldId id="327" r:id="rId18"/>
    <p:sldId id="338" r:id="rId19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9933"/>
    <a:srgbClr val="FF6600"/>
    <a:srgbClr val="0000FF"/>
    <a:srgbClr val="FF00FF"/>
    <a:srgbClr val="800080"/>
    <a:srgbClr val="D0D8E8"/>
    <a:srgbClr val="E9EDF4"/>
    <a:srgbClr val="CC0000"/>
    <a:srgbClr val="948A54"/>
    <a:srgbClr val="A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94" autoAdjust="0"/>
    <p:restoredTop sz="98434" autoAdjust="0"/>
  </p:normalViewPr>
  <p:slideViewPr>
    <p:cSldViewPr snapToGrid="0" snapToObjects="1" showGuides="1">
      <p:cViewPr varScale="1">
        <p:scale>
          <a:sx n="126" d="100"/>
          <a:sy n="126" d="100"/>
        </p:scale>
        <p:origin x="-1112" y="-104"/>
      </p:cViewPr>
      <p:guideLst>
        <p:guide orient="horz" pos="293"/>
        <p:guide pos="495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730A37-6F40-1E49-8778-5CE1E2002CFE}" type="datetimeFigureOut">
              <a:rPr lang="fr-FR" smtClean="0"/>
              <a:t>20/06/2016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EF9BCE-AA37-174B-A845-647DBD08707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39638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7D6BA8-B25A-B04B-9893-5A1887222E54}" type="datetimeFigureOut">
              <a:rPr lang="fr-FR" smtClean="0"/>
              <a:t>20/06/2016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E6758A-F91C-2C4B-B14C-94965661F47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3986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6758A-F91C-2C4B-B14C-94965661F47A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55011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6758A-F91C-2C4B-B14C-94965661F47A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55011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6758A-F91C-2C4B-B14C-94965661F47A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55011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E7A5C2-9608-F749-9D46-981522436715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13941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E7A5C2-9608-F749-9D46-981522436715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13941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E7A5C2-9608-F749-9D46-981522436715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13941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noProof="0" dirty="0" smtClean="0"/>
              <a:t>Flat Spectrum Radio Quasars = </a:t>
            </a:r>
            <a:r>
              <a:rPr lang="fr-FR" noProof="0" dirty="0" err="1" smtClean="0"/>
              <a:t>most</a:t>
            </a:r>
            <a:r>
              <a:rPr lang="fr-FR" noProof="0" dirty="0" smtClean="0"/>
              <a:t> distant and </a:t>
            </a:r>
            <a:r>
              <a:rPr lang="fr-FR" noProof="0" dirty="0" err="1" smtClean="0"/>
              <a:t>energetic</a:t>
            </a:r>
            <a:r>
              <a:rPr lang="fr-FR" noProof="0" dirty="0" smtClean="0"/>
              <a:t> LAT sources</a:t>
            </a:r>
          </a:p>
          <a:p>
            <a:r>
              <a:rPr lang="fr-FR" noProof="0" dirty="0" err="1" smtClean="0"/>
              <a:t>Unassociated</a:t>
            </a:r>
            <a:r>
              <a:rPr lang="fr-FR" baseline="0" noProof="0" dirty="0" smtClean="0"/>
              <a:t> (</a:t>
            </a:r>
            <a:r>
              <a:rPr lang="fr-FR" baseline="0" noProof="0" dirty="0" err="1" smtClean="0"/>
              <a:t>unidentified</a:t>
            </a:r>
            <a:r>
              <a:rPr lang="fr-FR" baseline="0" noProof="0" dirty="0" smtClean="0"/>
              <a:t>) sources =&gt; large </a:t>
            </a:r>
            <a:r>
              <a:rPr lang="fr-FR" baseline="0" noProof="0" dirty="0" err="1" smtClean="0"/>
              <a:t>discovery</a:t>
            </a:r>
            <a:r>
              <a:rPr lang="fr-FR" baseline="0" noProof="0" dirty="0" smtClean="0"/>
              <a:t> </a:t>
            </a:r>
            <a:r>
              <a:rPr lang="fr-FR" baseline="0" noProof="0" smtClean="0"/>
              <a:t>space</a:t>
            </a:r>
            <a:endParaRPr lang="fr-FR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E7A5C2-9608-F749-9D46-981522436715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13941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2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>
              <a:latin typeface="Calibri" charset="0"/>
            </a:endParaRPr>
          </a:p>
        </p:txBody>
      </p:sp>
      <p:sp>
        <p:nvSpPr>
          <p:cNvPr id="15363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818216F-726E-5A41-9AF5-2A883C2B12D2}" type="slidenum">
              <a:rPr lang="fr-FR" sz="1200"/>
              <a:pPr/>
              <a:t>18</a:t>
            </a:fld>
            <a:endParaRPr lang="fr-FR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E7A5C2-9608-F749-9D46-981522436715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1394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E7A5C2-9608-F749-9D46-981522436715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13941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6758A-F91C-2C4B-B14C-94965661F47A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55011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6758A-F91C-2C4B-B14C-94965661F47A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55011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2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fr-FR" dirty="0" smtClean="0"/>
              <a:t>ASTROGAM </a:t>
            </a:r>
            <a:r>
              <a:rPr lang="fr-FR" dirty="0" err="1" smtClean="0"/>
              <a:t>angular</a:t>
            </a:r>
            <a:r>
              <a:rPr lang="fr-FR" dirty="0" smtClean="0"/>
              <a:t> </a:t>
            </a:r>
            <a:r>
              <a:rPr lang="fr-FR" dirty="0" err="1" smtClean="0"/>
              <a:t>resolution</a:t>
            </a:r>
            <a:r>
              <a:rPr lang="fr-FR" dirty="0" smtClean="0"/>
              <a:t> </a:t>
            </a:r>
            <a:r>
              <a:rPr lang="fr-FR" dirty="0" err="1" smtClean="0"/>
              <a:t>better</a:t>
            </a:r>
            <a:r>
              <a:rPr lang="fr-FR" dirty="0" smtClean="0"/>
              <a:t> </a:t>
            </a:r>
            <a:r>
              <a:rPr lang="fr-FR" dirty="0" err="1" smtClean="0"/>
              <a:t>than</a:t>
            </a:r>
            <a:r>
              <a:rPr lang="fr-FR" dirty="0" smtClean="0"/>
              <a:t> </a:t>
            </a:r>
            <a:r>
              <a:rPr lang="fr-FR" dirty="0" err="1" smtClean="0"/>
              <a:t>that</a:t>
            </a:r>
            <a:r>
              <a:rPr lang="fr-FR" dirty="0" smtClean="0"/>
              <a:t> of</a:t>
            </a:r>
            <a:r>
              <a:rPr lang="fr-FR" baseline="0" dirty="0" smtClean="0"/>
              <a:t> COMPTEL by a factor of 4 </a:t>
            </a:r>
            <a:r>
              <a:rPr lang="fr-FR" baseline="0" dirty="0" err="1" smtClean="0"/>
              <a:t>at</a:t>
            </a:r>
            <a:r>
              <a:rPr lang="fr-FR" baseline="0" dirty="0" smtClean="0"/>
              <a:t> 5 MeV and </a:t>
            </a:r>
            <a:r>
              <a:rPr lang="fr-FR" baseline="0" dirty="0" err="1" smtClean="0"/>
              <a:t>better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of Fermi/LAT by a factor of 3.5 </a:t>
            </a:r>
            <a:r>
              <a:rPr lang="fr-FR" baseline="0" dirty="0" err="1" smtClean="0"/>
              <a:t>at</a:t>
            </a:r>
            <a:r>
              <a:rPr lang="fr-FR" baseline="0" dirty="0" smtClean="0"/>
              <a:t> 1 </a:t>
            </a:r>
            <a:r>
              <a:rPr lang="fr-FR" baseline="0" dirty="0" err="1" smtClean="0"/>
              <a:t>GeV</a:t>
            </a:r>
            <a:r>
              <a:rPr lang="fr-FR" baseline="0" dirty="0" smtClean="0"/>
              <a:t>. </a:t>
            </a:r>
          </a:p>
          <a:p>
            <a:r>
              <a:rPr lang="fr-FR" baseline="0" dirty="0" smtClean="0"/>
              <a:t>ASTROGAM </a:t>
            </a:r>
            <a:r>
              <a:rPr lang="fr-FR" baseline="0" dirty="0" err="1" smtClean="0"/>
              <a:t>energy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resolution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about 10 </a:t>
            </a:r>
            <a:r>
              <a:rPr lang="fr-FR" baseline="0" dirty="0" err="1" smtClean="0"/>
              <a:t>keV</a:t>
            </a:r>
            <a:r>
              <a:rPr lang="fr-FR" baseline="0" dirty="0" smtClean="0"/>
              <a:t> (1 sigma) </a:t>
            </a:r>
            <a:r>
              <a:rPr lang="fr-FR" baseline="0" dirty="0" err="1" smtClean="0"/>
              <a:t>at</a:t>
            </a:r>
            <a:r>
              <a:rPr lang="fr-FR" baseline="0" dirty="0" smtClean="0"/>
              <a:t> 1 MeV. Is a factor of 4 </a:t>
            </a:r>
            <a:r>
              <a:rPr lang="fr-FR" baseline="0" dirty="0" err="1" smtClean="0"/>
              <a:t>better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than</a:t>
            </a:r>
            <a:r>
              <a:rPr lang="fr-FR" baseline="0" dirty="0" smtClean="0"/>
              <a:t> COMPTEL </a:t>
            </a:r>
            <a:endParaRPr lang="fr-FR" dirty="0" smtClean="0"/>
          </a:p>
          <a:p>
            <a:pPr>
              <a:spcBef>
                <a:spcPct val="0"/>
              </a:spcBef>
            </a:pPr>
            <a:endParaRPr lang="fr-FR" dirty="0">
              <a:latin typeface="Calibri" charset="0"/>
            </a:endParaRPr>
          </a:p>
        </p:txBody>
      </p:sp>
      <p:sp>
        <p:nvSpPr>
          <p:cNvPr id="15363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818216F-726E-5A41-9AF5-2A883C2B12D2}" type="slidenum">
              <a:rPr lang="fr-FR" sz="1200"/>
              <a:pPr/>
              <a:t>6</a:t>
            </a:fld>
            <a:endParaRPr lang="fr-FR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6758A-F91C-2C4B-B14C-94965661F47A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55011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6758A-F91C-2C4B-B14C-94965661F47A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50482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E7A5C2-9608-F749-9D46-981522436715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1394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A1B52-8520-814B-9E66-321A22AA6F98}" type="datetimeFigureOut">
              <a:rPr lang="fr-FR" smtClean="0"/>
              <a:t>20/06/2016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4DFE8-E6FC-1442-801A-DC8426178C4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5754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A1B52-8520-814B-9E66-321A22AA6F98}" type="datetimeFigureOut">
              <a:rPr lang="fr-FR" smtClean="0"/>
              <a:t>20/06/2016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4DFE8-E6FC-1442-801A-DC8426178C4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1916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A1B52-8520-814B-9E66-321A22AA6F98}" type="datetimeFigureOut">
              <a:rPr lang="fr-FR" smtClean="0"/>
              <a:t>20/06/2016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4DFE8-E6FC-1442-801A-DC8426178C4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1439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A1B52-8520-814B-9E66-321A22AA6F98}" type="datetimeFigureOut">
              <a:rPr lang="fr-FR" smtClean="0"/>
              <a:t>20/06/2016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4DFE8-E6FC-1442-801A-DC8426178C4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1434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A1B52-8520-814B-9E66-321A22AA6F98}" type="datetimeFigureOut">
              <a:rPr lang="fr-FR" smtClean="0"/>
              <a:t>20/06/2016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4DFE8-E6FC-1442-801A-DC8426178C4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899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A1B52-8520-814B-9E66-321A22AA6F98}" type="datetimeFigureOut">
              <a:rPr lang="fr-FR" smtClean="0"/>
              <a:t>20/06/2016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4DFE8-E6FC-1442-801A-DC8426178C4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5662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A1B52-8520-814B-9E66-321A22AA6F98}" type="datetimeFigureOut">
              <a:rPr lang="fr-FR" smtClean="0"/>
              <a:t>20/06/2016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4DFE8-E6FC-1442-801A-DC8426178C4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4124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A1B52-8520-814B-9E66-321A22AA6F98}" type="datetimeFigureOut">
              <a:rPr lang="fr-FR" smtClean="0"/>
              <a:t>20/06/2016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4DFE8-E6FC-1442-801A-DC8426178C4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2321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A1B52-8520-814B-9E66-321A22AA6F98}" type="datetimeFigureOut">
              <a:rPr lang="fr-FR" smtClean="0"/>
              <a:t>20/06/2016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4DFE8-E6FC-1442-801A-DC8426178C4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7267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A1B52-8520-814B-9E66-321A22AA6F98}" type="datetimeFigureOut">
              <a:rPr lang="fr-FR" smtClean="0"/>
              <a:t>20/06/2016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4DFE8-E6FC-1442-801A-DC8426178C4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71716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A1B52-8520-814B-9E66-321A22AA6F98}" type="datetimeFigureOut">
              <a:rPr lang="fr-FR" smtClean="0"/>
              <a:t>20/06/2016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4DFE8-E6FC-1442-801A-DC8426178C4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4386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A1B52-8520-814B-9E66-321A22AA6F98}" type="datetimeFigureOut">
              <a:rPr lang="fr-FR" smtClean="0"/>
              <a:t>20/06/2016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54DFE8-E6FC-1442-801A-DC8426178C4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6371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microsoft.com/office/2007/relationships/hdphoto" Target="../media/hdphoto1.wdp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0.jpg"/><Relationship Id="rId5" Type="http://schemas.openxmlformats.org/officeDocument/2006/relationships/image" Target="../media/image31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3.emf"/><Relationship Id="rId5" Type="http://schemas.openxmlformats.org/officeDocument/2006/relationships/image" Target="../media/image34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6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5.png"/><Relationship Id="rId12" Type="http://schemas.openxmlformats.org/officeDocument/2006/relationships/image" Target="../media/image46.png"/><Relationship Id="rId13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8" Type="http://schemas.openxmlformats.org/officeDocument/2006/relationships/image" Target="../media/image42.png"/><Relationship Id="rId9" Type="http://schemas.openxmlformats.org/officeDocument/2006/relationships/image" Target="../media/image43.png"/><Relationship Id="rId10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.jpg"/><Relationship Id="rId5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.png"/><Relationship Id="rId1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jpg"/><Relationship Id="rId9" Type="http://schemas.openxmlformats.org/officeDocument/2006/relationships/image" Target="../media/image11.png"/><Relationship Id="rId10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5.emf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7.png"/><Relationship Id="rId5" Type="http://schemas.openxmlformats.org/officeDocument/2006/relationships/image" Target="../media/image18.jpeg"/><Relationship Id="rId6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0.emf"/><Relationship Id="rId5" Type="http://schemas.openxmlformats.org/officeDocument/2006/relationships/image" Target="../media/image21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2.png"/><Relationship Id="rId5" Type="http://schemas.openxmlformats.org/officeDocument/2006/relationships/image" Target="../media/image23.emf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gif"/><Relationship Id="rId9" Type="http://schemas.openxmlformats.org/officeDocument/2006/relationships/image" Target="../media/image27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8.gif"/><Relationship Id="rId5" Type="http://schemas.openxmlformats.org/officeDocument/2006/relationships/image" Target="../media/image29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Astrogam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 trans="0" detail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" y="2116550"/>
            <a:ext cx="6929686" cy="6241682"/>
          </a:xfrm>
          <a:prstGeom prst="rect">
            <a:avLst/>
          </a:prstGeom>
        </p:spPr>
      </p:pic>
      <p:sp>
        <p:nvSpPr>
          <p:cNvPr id="1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7010400" y="14288"/>
            <a:ext cx="2133600" cy="365125"/>
          </a:xfrm>
          <a:prstGeom prst="rect">
            <a:avLst/>
          </a:prstGeom>
        </p:spPr>
        <p:txBody>
          <a:bodyPr/>
          <a:lstStyle/>
          <a:p>
            <a:fld id="{3D5EB3E4-68BA-394A-AACC-669DC518C1B1}" type="slidenum">
              <a:rPr lang="en-GB" sz="1600" smtClean="0">
                <a:solidFill>
                  <a:srgbClr val="595959"/>
                </a:solidFill>
              </a:rPr>
              <a:pPr/>
              <a:t>1</a:t>
            </a:fld>
            <a:endParaRPr lang="en-GB" sz="1600" dirty="0">
              <a:solidFill>
                <a:srgbClr val="595959"/>
              </a:solidFill>
            </a:endParaRPr>
          </a:p>
        </p:txBody>
      </p:sp>
      <p:grpSp>
        <p:nvGrpSpPr>
          <p:cNvPr id="16" name="Grouper 15"/>
          <p:cNvGrpSpPr/>
          <p:nvPr/>
        </p:nvGrpSpPr>
        <p:grpSpPr>
          <a:xfrm>
            <a:off x="8" y="25254"/>
            <a:ext cx="9144000" cy="2816970"/>
            <a:chOff x="8" y="783170"/>
            <a:chExt cx="9144000" cy="1543037"/>
          </a:xfrm>
        </p:grpSpPr>
        <p:sp>
          <p:nvSpPr>
            <p:cNvPr id="17" name="Rectangle 16"/>
            <p:cNvSpPr/>
            <p:nvPr/>
          </p:nvSpPr>
          <p:spPr>
            <a:xfrm>
              <a:off x="8" y="783170"/>
              <a:ext cx="9144000" cy="154303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4000" b="1" dirty="0" smtClean="0">
                  <a:solidFill>
                    <a:srgbClr val="FF9933"/>
                  </a:solidFill>
                  <a:latin typeface="+mj-lt"/>
                  <a:cs typeface="Avenir Light"/>
                </a:rPr>
                <a:t>	   </a:t>
              </a:r>
              <a:r>
                <a:rPr lang="fr-FR" sz="4800" b="1" dirty="0" smtClean="0">
                  <a:solidFill>
                    <a:srgbClr val="FF9933"/>
                  </a:solidFill>
                  <a:latin typeface="+mj-lt"/>
                  <a:cs typeface="Avenir Light"/>
                </a:rPr>
                <a:t>The e-ASTROGAM gamma-ray </a:t>
              </a:r>
              <a:r>
                <a:rPr lang="fr-FR" sz="4800" b="1" dirty="0" err="1" smtClean="0">
                  <a:solidFill>
                    <a:srgbClr val="FF9933"/>
                  </a:solidFill>
                  <a:latin typeface="+mj-lt"/>
                  <a:cs typeface="Avenir Light"/>
                </a:rPr>
                <a:t>space</a:t>
              </a:r>
              <a:r>
                <a:rPr lang="fr-FR" sz="4800" b="1" dirty="0" smtClean="0">
                  <a:solidFill>
                    <a:srgbClr val="FF9933"/>
                  </a:solidFill>
                  <a:latin typeface="+mj-lt"/>
                  <a:cs typeface="Avenir Light"/>
                </a:rPr>
                <a:t> mission</a:t>
              </a:r>
            </a:p>
            <a:p>
              <a:pPr algn="ctr">
                <a:spcBef>
                  <a:spcPts val="600"/>
                </a:spcBef>
              </a:pPr>
              <a:r>
                <a:rPr lang="fr-FR" sz="3200" i="1" dirty="0" smtClean="0">
                  <a:solidFill>
                    <a:srgbClr val="FF9933"/>
                  </a:solidFill>
                </a:rPr>
                <a:t>  </a:t>
              </a:r>
              <a:r>
                <a:rPr lang="fr-FR" sz="3200" i="1" dirty="0">
                  <a:solidFill>
                    <a:srgbClr val="FF9933"/>
                  </a:solidFill>
                </a:rPr>
                <a:t> </a:t>
              </a:r>
              <a:r>
                <a:rPr lang="fr-FR" sz="3200" i="1" dirty="0" smtClean="0">
                  <a:solidFill>
                    <a:srgbClr val="FF9933"/>
                  </a:solidFill>
                </a:rPr>
                <a:t>A sensitive </a:t>
              </a:r>
              <a:r>
                <a:rPr lang="fr-FR" sz="3200" i="1" dirty="0" err="1" smtClean="0">
                  <a:solidFill>
                    <a:srgbClr val="FF9933"/>
                  </a:solidFill>
                </a:rPr>
                <a:t>wide-field</a:t>
              </a:r>
              <a:r>
                <a:rPr lang="fr-FR" sz="3200" i="1" dirty="0" smtClean="0">
                  <a:solidFill>
                    <a:srgbClr val="FF9933"/>
                  </a:solidFill>
                </a:rPr>
                <a:t> </a:t>
              </a:r>
              <a:r>
                <a:rPr lang="fr-FR" sz="3200" i="1" dirty="0" err="1" smtClean="0">
                  <a:solidFill>
                    <a:srgbClr val="FF9933"/>
                  </a:solidFill>
                </a:rPr>
                <a:t>observatory</a:t>
              </a:r>
              <a:r>
                <a:rPr lang="fr-FR" sz="3200" i="1" dirty="0" smtClean="0">
                  <a:solidFill>
                    <a:srgbClr val="FF9933"/>
                  </a:solidFill>
                </a:rPr>
                <a:t> </a:t>
              </a:r>
            </a:p>
            <a:p>
              <a:pPr algn="ctr">
                <a:spcBef>
                  <a:spcPts val="600"/>
                </a:spcBef>
              </a:pPr>
              <a:r>
                <a:rPr lang="fr-FR" sz="3200" i="1" dirty="0" smtClean="0">
                  <a:solidFill>
                    <a:srgbClr val="FF9933"/>
                  </a:solidFill>
                </a:rPr>
                <a:t>for the MeV / </a:t>
              </a:r>
              <a:r>
                <a:rPr lang="fr-FR" sz="3200" i="1" dirty="0" err="1" smtClean="0">
                  <a:solidFill>
                    <a:srgbClr val="FF9933"/>
                  </a:solidFill>
                </a:rPr>
                <a:t>sub-GeV</a:t>
              </a:r>
              <a:r>
                <a:rPr lang="fr-FR" sz="3200" i="1" dirty="0" smtClean="0">
                  <a:solidFill>
                    <a:srgbClr val="FF9933"/>
                  </a:solidFill>
                </a:rPr>
                <a:t> band </a:t>
              </a:r>
              <a:endParaRPr lang="fr-FR" sz="3200" i="1" dirty="0">
                <a:solidFill>
                  <a:srgbClr val="FF9933"/>
                </a:solidFill>
              </a:endParaRPr>
            </a:p>
          </p:txBody>
        </p:sp>
        <p:pic>
          <p:nvPicPr>
            <p:cNvPr id="18" name="Image 17" descr="logo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95" y="944246"/>
              <a:ext cx="470295" cy="247433"/>
            </a:xfrm>
            <a:prstGeom prst="rect">
              <a:avLst/>
            </a:prstGeom>
          </p:spPr>
        </p:pic>
      </p:grpSp>
      <p:sp>
        <p:nvSpPr>
          <p:cNvPr id="11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-1" y="6479104"/>
            <a:ext cx="9143999" cy="365125"/>
          </a:xfrm>
          <a:prstGeom prst="rect">
            <a:avLst/>
          </a:prstGeom>
        </p:spPr>
        <p:txBody>
          <a:bodyPr/>
          <a:lstStyle/>
          <a:p>
            <a:r>
              <a:rPr lang="en-GB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14</a:t>
            </a:r>
            <a:r>
              <a:rPr lang="en-GB" sz="1400" b="1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</a:t>
            </a:r>
            <a:r>
              <a:rPr lang="en-GB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AGILE Science Workshop   				ASI Headquarters, Rome				June 20-21, 2016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246623" y="2907600"/>
            <a:ext cx="682707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i="1" dirty="0" smtClean="0"/>
              <a:t>Vincent Tatischeff</a:t>
            </a:r>
          </a:p>
          <a:p>
            <a:pPr algn="ctr"/>
            <a:r>
              <a:rPr lang="en-GB" sz="2800" i="1" dirty="0" smtClean="0"/>
              <a:t>On behalf of the e-ASTROGAM Collaboration</a:t>
            </a:r>
            <a:endParaRPr lang="en-GB" sz="2800" i="1" dirty="0"/>
          </a:p>
        </p:txBody>
      </p:sp>
    </p:spTree>
    <p:extLst>
      <p:ext uri="{BB962C8B-B14F-4D97-AF65-F5344CB8AC3E}">
        <p14:creationId xmlns:p14="http://schemas.microsoft.com/office/powerpoint/2010/main" val="3450469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er 21"/>
          <p:cNvGrpSpPr/>
          <p:nvPr/>
        </p:nvGrpSpPr>
        <p:grpSpPr>
          <a:xfrm>
            <a:off x="8" y="44624"/>
            <a:ext cx="9144000" cy="619472"/>
            <a:chOff x="8" y="832776"/>
            <a:chExt cx="9144000" cy="619472"/>
          </a:xfrm>
        </p:grpSpPr>
        <p:sp>
          <p:nvSpPr>
            <p:cNvPr id="23" name="Rectangle 22"/>
            <p:cNvSpPr/>
            <p:nvPr/>
          </p:nvSpPr>
          <p:spPr>
            <a:xfrm>
              <a:off x="8" y="832776"/>
              <a:ext cx="9144000" cy="6194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3600" b="1" dirty="0" smtClean="0">
                  <a:latin typeface="Avenir Light"/>
                  <a:cs typeface="Avenir Light"/>
                </a:rPr>
                <a:t>	e-ASTROGAM</a:t>
              </a:r>
              <a:endParaRPr lang="fr-FR" sz="3600" b="1" dirty="0">
                <a:latin typeface="Avenir Light"/>
                <a:cs typeface="Avenir Light"/>
              </a:endParaRPr>
            </a:p>
          </p:txBody>
        </p:sp>
        <p:pic>
          <p:nvPicPr>
            <p:cNvPr id="24" name="Image 23" descr="logo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95" y="944245"/>
              <a:ext cx="411654" cy="411654"/>
            </a:xfrm>
            <a:prstGeom prst="rect">
              <a:avLst/>
            </a:prstGeom>
          </p:spPr>
        </p:pic>
      </p:grpSp>
      <p:sp>
        <p:nvSpPr>
          <p:cNvPr id="19" name="Titre 1"/>
          <p:cNvSpPr txBox="1">
            <a:spLocks/>
          </p:cNvSpPr>
          <p:nvPr/>
        </p:nvSpPr>
        <p:spPr>
          <a:xfrm>
            <a:off x="3727957" y="20540"/>
            <a:ext cx="5416042" cy="672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solidFill>
                  <a:srgbClr val="FF9933"/>
                </a:solidFill>
              </a:rPr>
              <a:t>Performance assessment</a:t>
            </a:r>
            <a:endParaRPr lang="en-US" dirty="0">
              <a:solidFill>
                <a:srgbClr val="FF9933"/>
              </a:solidFill>
            </a:endParaRPr>
          </a:p>
        </p:txBody>
      </p:sp>
      <p:sp>
        <p:nvSpPr>
          <p:cNvPr id="20" name="Espace réservé du numéro de diapositive 5"/>
          <p:cNvSpPr txBox="1">
            <a:spLocks/>
          </p:cNvSpPr>
          <p:nvPr/>
        </p:nvSpPr>
        <p:spPr>
          <a:xfrm>
            <a:off x="8718642" y="599306"/>
            <a:ext cx="4213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54DFE8-E6FC-1442-801A-DC8426178C4D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2775084" y="4894071"/>
            <a:ext cx="6040940" cy="147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indent="-265113">
              <a:lnSpc>
                <a:spcPts val="2700"/>
              </a:lnSpc>
              <a:spcBef>
                <a:spcPts val="900"/>
              </a:spcBef>
              <a:buClr>
                <a:schemeClr val="tx1"/>
              </a:buClr>
              <a:buFont typeface="Arial"/>
              <a:buChar char="•"/>
            </a:pPr>
            <a:r>
              <a:rPr lang="en-US" sz="2000" dirty="0" smtClean="0"/>
              <a:t>e-ASTROGAM performance evaluated with </a:t>
            </a:r>
            <a:r>
              <a:rPr lang="en-US" sz="2000" b="1" dirty="0" err="1" smtClean="0">
                <a:solidFill>
                  <a:srgbClr val="FF0000"/>
                </a:solidFill>
              </a:rPr>
              <a:t>MEGAlib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smtClean="0">
                <a:solidFill>
                  <a:srgbClr val="0000FF"/>
                </a:solidFill>
              </a:rPr>
              <a:t>(</a:t>
            </a:r>
            <a:r>
              <a:rPr lang="en-US" sz="2000" dirty="0" err="1" smtClean="0">
                <a:solidFill>
                  <a:srgbClr val="0000FF"/>
                </a:solidFill>
              </a:rPr>
              <a:t>Zoglauer</a:t>
            </a:r>
            <a:r>
              <a:rPr lang="en-US" sz="2000" dirty="0" smtClean="0">
                <a:solidFill>
                  <a:srgbClr val="0000FF"/>
                </a:solidFill>
              </a:rPr>
              <a:t> et al. 2006) </a:t>
            </a:r>
            <a:r>
              <a:rPr lang="en-US" sz="2000" dirty="0" smtClean="0"/>
              <a:t>and </a:t>
            </a:r>
            <a:r>
              <a:rPr lang="en-US" sz="2000" b="1" dirty="0" err="1" smtClean="0">
                <a:solidFill>
                  <a:srgbClr val="FF0000"/>
                </a:solidFill>
              </a:rPr>
              <a:t>Bogemms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smtClean="0">
                <a:solidFill>
                  <a:srgbClr val="0000FF"/>
                </a:solidFill>
              </a:rPr>
              <a:t>(</a:t>
            </a:r>
            <a:r>
              <a:rPr lang="en-US" sz="2000" dirty="0" err="1" smtClean="0">
                <a:solidFill>
                  <a:srgbClr val="0000FF"/>
                </a:solidFill>
              </a:rPr>
              <a:t>Bulgarelli</a:t>
            </a:r>
            <a:r>
              <a:rPr lang="en-US" sz="2000" dirty="0" smtClean="0">
                <a:solidFill>
                  <a:srgbClr val="0000FF"/>
                </a:solidFill>
              </a:rPr>
              <a:t> et al. 2012) </a:t>
            </a:r>
            <a:r>
              <a:rPr lang="en-US" sz="2000" dirty="0" smtClean="0">
                <a:latin typeface="Symbol" charset="2"/>
                <a:cs typeface="Symbol" charset="2"/>
              </a:rPr>
              <a:t>-</a:t>
            </a:r>
            <a:r>
              <a:rPr lang="en-US" sz="2000" dirty="0" smtClean="0"/>
              <a:t> both tools based on Geant4 </a:t>
            </a:r>
            <a:r>
              <a:rPr lang="en-US" sz="2000" dirty="0" smtClean="0">
                <a:latin typeface="Symbol" charset="2"/>
                <a:cs typeface="Symbol" charset="2"/>
              </a:rPr>
              <a:t>-</a:t>
            </a:r>
            <a:r>
              <a:rPr lang="en-US" sz="2000" dirty="0" smtClean="0"/>
              <a:t> and a </a:t>
            </a:r>
            <a:r>
              <a:rPr lang="en-US" sz="2000" dirty="0" smtClean="0">
                <a:solidFill>
                  <a:srgbClr val="FF0000"/>
                </a:solidFill>
              </a:rPr>
              <a:t>detailed numerical mass model </a:t>
            </a:r>
            <a:r>
              <a:rPr lang="en-US" sz="2000" dirty="0" smtClean="0"/>
              <a:t>of the gamma-ray instrument</a:t>
            </a:r>
          </a:p>
        </p:txBody>
      </p:sp>
      <p:sp>
        <p:nvSpPr>
          <p:cNvPr id="12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-1" y="6479104"/>
            <a:ext cx="9143999" cy="365125"/>
          </a:xfrm>
          <a:prstGeom prst="rect">
            <a:avLst/>
          </a:prstGeom>
        </p:spPr>
        <p:txBody>
          <a:bodyPr/>
          <a:lstStyle/>
          <a:p>
            <a:r>
              <a:rPr lang="en-GB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V. Tatischeff for the e-ASTROGAM Collaboration  		           14</a:t>
            </a:r>
            <a:r>
              <a:rPr lang="en-GB" sz="1400" b="1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</a:t>
            </a:r>
            <a:r>
              <a:rPr lang="en-GB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AGILE Science Workshop 		         June 20-21, 2016</a:t>
            </a:r>
          </a:p>
        </p:txBody>
      </p:sp>
      <p:pic>
        <p:nvPicPr>
          <p:cNvPr id="5" name="Image 4" descr="eASTROGAM_30MeV_even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9" y="4413838"/>
            <a:ext cx="2735352" cy="2065266"/>
          </a:xfrm>
          <a:prstGeom prst="rect">
            <a:avLst/>
          </a:prstGeom>
        </p:spPr>
      </p:pic>
      <p:pic>
        <p:nvPicPr>
          <p:cNvPr id="4" name="Image 3" descr="sensitivity_plot_with_e-ASTROGAM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65" y="664096"/>
            <a:ext cx="7791334" cy="40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er 21"/>
          <p:cNvGrpSpPr/>
          <p:nvPr/>
        </p:nvGrpSpPr>
        <p:grpSpPr>
          <a:xfrm>
            <a:off x="8" y="44624"/>
            <a:ext cx="9144000" cy="619472"/>
            <a:chOff x="8" y="832776"/>
            <a:chExt cx="9144000" cy="619472"/>
          </a:xfrm>
        </p:grpSpPr>
        <p:sp>
          <p:nvSpPr>
            <p:cNvPr id="23" name="Rectangle 22"/>
            <p:cNvSpPr/>
            <p:nvPr/>
          </p:nvSpPr>
          <p:spPr>
            <a:xfrm>
              <a:off x="8" y="832776"/>
              <a:ext cx="9144000" cy="6194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3600" b="1" dirty="0" smtClean="0">
                  <a:latin typeface="Avenir Light"/>
                  <a:cs typeface="Avenir Light"/>
                </a:rPr>
                <a:t>	e-ASTROGAM</a:t>
              </a:r>
              <a:endParaRPr lang="fr-FR" sz="3600" b="1" dirty="0">
                <a:latin typeface="Avenir Light"/>
                <a:cs typeface="Avenir Light"/>
              </a:endParaRPr>
            </a:p>
          </p:txBody>
        </p:sp>
        <p:pic>
          <p:nvPicPr>
            <p:cNvPr id="24" name="Image 23" descr="logo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95" y="944245"/>
              <a:ext cx="411654" cy="411654"/>
            </a:xfrm>
            <a:prstGeom prst="rect">
              <a:avLst/>
            </a:prstGeom>
          </p:spPr>
        </p:pic>
      </p:grpSp>
      <p:sp>
        <p:nvSpPr>
          <p:cNvPr id="19" name="Titre 1"/>
          <p:cNvSpPr txBox="1">
            <a:spLocks/>
          </p:cNvSpPr>
          <p:nvPr/>
        </p:nvSpPr>
        <p:spPr>
          <a:xfrm>
            <a:off x="3727957" y="20540"/>
            <a:ext cx="5416042" cy="672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solidFill>
                  <a:srgbClr val="FF9933"/>
                </a:solidFill>
              </a:rPr>
              <a:t>Core science</a:t>
            </a:r>
            <a:endParaRPr lang="en-US" dirty="0">
              <a:solidFill>
                <a:srgbClr val="FF9933"/>
              </a:solidFill>
            </a:endParaRPr>
          </a:p>
        </p:txBody>
      </p:sp>
      <p:sp>
        <p:nvSpPr>
          <p:cNvPr id="20" name="Espace réservé du numéro de diapositive 5"/>
          <p:cNvSpPr txBox="1">
            <a:spLocks/>
          </p:cNvSpPr>
          <p:nvPr/>
        </p:nvSpPr>
        <p:spPr>
          <a:xfrm>
            <a:off x="8718642" y="599306"/>
            <a:ext cx="4213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54DFE8-E6FC-1442-801A-DC8426178C4D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12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-1" y="6479104"/>
            <a:ext cx="9143999" cy="365125"/>
          </a:xfrm>
          <a:prstGeom prst="rect">
            <a:avLst/>
          </a:prstGeom>
        </p:spPr>
        <p:txBody>
          <a:bodyPr/>
          <a:lstStyle/>
          <a:p>
            <a:r>
              <a:rPr lang="en-GB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V. Tatischeff for the e-ASTROGAM Collaboration  		           14</a:t>
            </a:r>
            <a:r>
              <a:rPr lang="en-GB" sz="1400" b="1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</a:t>
            </a:r>
            <a:r>
              <a:rPr lang="en-GB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AGILE Science Workshop 		         June 20-21, 2016</a:t>
            </a:r>
          </a:p>
        </p:txBody>
      </p:sp>
      <p:sp>
        <p:nvSpPr>
          <p:cNvPr id="11" name="Segnaposto contenuto 2"/>
          <p:cNvSpPr txBox="1">
            <a:spLocks/>
          </p:cNvSpPr>
          <p:nvPr/>
        </p:nvSpPr>
        <p:spPr>
          <a:xfrm>
            <a:off x="120946" y="1985295"/>
            <a:ext cx="8869352" cy="274210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ts val="2880"/>
              </a:lnSpc>
              <a:spcBef>
                <a:spcPts val="252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en-US" sz="25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Jet astrophysics: a unique link to new astronomies (gravitational waves, neutrinos, ultra-high energy cosmic rays)</a:t>
            </a:r>
          </a:p>
          <a:p>
            <a:pPr marL="457200" indent="-457200">
              <a:lnSpc>
                <a:spcPts val="2880"/>
              </a:lnSpc>
              <a:spcBef>
                <a:spcPts val="252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en-US" sz="25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The high-energy mysteries of the Galactic center region</a:t>
            </a:r>
          </a:p>
          <a:p>
            <a:pPr marL="457200" indent="-457200">
              <a:lnSpc>
                <a:spcPts val="2880"/>
              </a:lnSpc>
              <a:spcBef>
                <a:spcPts val="252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en-GB" sz="25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85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Supernovae, </a:t>
            </a:r>
            <a:r>
              <a:rPr lang="en-GB" sz="25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85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nucleosynthesis</a:t>
            </a:r>
            <a:r>
              <a:rPr lang="en-GB" sz="25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85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GB" sz="25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85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and Galactic chemical </a:t>
            </a:r>
            <a:r>
              <a:rPr lang="en-GB" sz="25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85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evolution</a:t>
            </a:r>
            <a:endParaRPr lang="en-US" sz="2500" b="1" dirty="0" smtClean="0"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85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250484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mGrid">
          <a:fgClr>
            <a:schemeClr val="bg1"/>
          </a:fgClr>
          <a:bgClr>
            <a:prstClr val="white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magine 5" descr="Screen Shot 2015-04-16 at 4.06.1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4" r="7233"/>
          <a:stretch>
            <a:fillRect/>
          </a:stretch>
        </p:blipFill>
        <p:spPr bwMode="auto">
          <a:xfrm>
            <a:off x="4559981" y="1295455"/>
            <a:ext cx="4584663" cy="4144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CasellaDiTesto 1"/>
          <p:cNvSpPr txBox="1"/>
          <p:nvPr/>
        </p:nvSpPr>
        <p:spPr>
          <a:xfrm>
            <a:off x="5383406" y="1253100"/>
            <a:ext cx="27806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smtClean="0">
                <a:latin typeface="Times New Roman"/>
                <a:cs typeface="Times New Roman"/>
              </a:rPr>
              <a:t>PKS 2149-306 (z = 2.345)</a:t>
            </a:r>
            <a:endParaRPr lang="it-IT" sz="1600" b="1" dirty="0">
              <a:latin typeface="Times New Roman"/>
              <a:cs typeface="Times New Roman"/>
            </a:endParaRPr>
          </a:p>
        </p:txBody>
      </p:sp>
      <p:grpSp>
        <p:nvGrpSpPr>
          <p:cNvPr id="29" name="Grouper 28"/>
          <p:cNvGrpSpPr/>
          <p:nvPr/>
        </p:nvGrpSpPr>
        <p:grpSpPr>
          <a:xfrm>
            <a:off x="8" y="44624"/>
            <a:ext cx="9144000" cy="619472"/>
            <a:chOff x="8" y="832776"/>
            <a:chExt cx="9144000" cy="619472"/>
          </a:xfrm>
        </p:grpSpPr>
        <p:sp>
          <p:nvSpPr>
            <p:cNvPr id="30" name="Rectangle 29"/>
            <p:cNvSpPr/>
            <p:nvPr/>
          </p:nvSpPr>
          <p:spPr>
            <a:xfrm>
              <a:off x="8" y="832776"/>
              <a:ext cx="9144000" cy="6194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3600" b="1" dirty="0" smtClean="0">
                  <a:latin typeface="Avenir Light"/>
                  <a:cs typeface="Avenir Light"/>
                </a:rPr>
                <a:t>	e-ASTROGAM</a:t>
              </a:r>
              <a:endParaRPr lang="fr-FR" sz="3600" b="1" dirty="0">
                <a:latin typeface="Avenir Light"/>
                <a:cs typeface="Avenir Light"/>
              </a:endParaRPr>
            </a:p>
          </p:txBody>
        </p:sp>
        <p:pic>
          <p:nvPicPr>
            <p:cNvPr id="31" name="Image 30" descr="logo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95" y="944245"/>
              <a:ext cx="411654" cy="411654"/>
            </a:xfrm>
            <a:prstGeom prst="rect">
              <a:avLst/>
            </a:prstGeom>
          </p:spPr>
        </p:pic>
      </p:grpSp>
      <p:sp>
        <p:nvSpPr>
          <p:cNvPr id="7" name="Sous-titre 2"/>
          <p:cNvSpPr txBox="1">
            <a:spLocks/>
          </p:cNvSpPr>
          <p:nvPr/>
        </p:nvSpPr>
        <p:spPr>
          <a:xfrm>
            <a:off x="8970" y="1384439"/>
            <a:ext cx="4656171" cy="39153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Comic Sans M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 algn="l">
              <a:lnSpc>
                <a:spcPts val="2540"/>
              </a:lnSpc>
              <a:spcBef>
                <a:spcPts val="900"/>
              </a:spcBef>
              <a:buFont typeface="Arial"/>
              <a:buChar char="•"/>
            </a:pPr>
            <a:r>
              <a:rPr lang="en-US" sz="2200" i="1" dirty="0" smtClean="0">
                <a:solidFill>
                  <a:srgbClr val="0000FF"/>
                </a:solidFill>
                <a:sym typeface="Symbol"/>
              </a:rPr>
              <a:t>Launch of ultra-relativistic jets in </a:t>
            </a:r>
            <a:r>
              <a:rPr lang="en-US" sz="2200" b="1" i="1" dirty="0" smtClean="0">
                <a:solidFill>
                  <a:srgbClr val="0000FF"/>
                </a:solidFill>
                <a:sym typeface="Symbol"/>
              </a:rPr>
              <a:t>GRBs</a:t>
            </a:r>
            <a:r>
              <a:rPr lang="en-US" sz="2200" i="1" dirty="0" smtClean="0">
                <a:solidFill>
                  <a:srgbClr val="0000FF"/>
                </a:solidFill>
                <a:sym typeface="Symbol"/>
              </a:rPr>
              <a:t>? </a:t>
            </a:r>
            <a:r>
              <a:rPr lang="en-US" sz="2200" i="1" dirty="0" err="1" smtClean="0">
                <a:solidFill>
                  <a:srgbClr val="0000FF"/>
                </a:solidFill>
                <a:sym typeface="Symbol"/>
              </a:rPr>
              <a:t>Ejecta</a:t>
            </a:r>
            <a:r>
              <a:rPr lang="en-US" sz="2200" i="1" dirty="0" smtClean="0">
                <a:solidFill>
                  <a:srgbClr val="0000FF"/>
                </a:solidFill>
                <a:sym typeface="Symbol"/>
              </a:rPr>
              <a:t> composition, energy dissipation site, radiation processes?</a:t>
            </a:r>
          </a:p>
          <a:p>
            <a:pPr marL="269875" indent="-269875" algn="l">
              <a:lnSpc>
                <a:spcPts val="2540"/>
              </a:lnSpc>
              <a:spcBef>
                <a:spcPts val="900"/>
              </a:spcBef>
              <a:buFont typeface="Arial"/>
              <a:buChar char="•"/>
            </a:pPr>
            <a:r>
              <a:rPr lang="en-US" sz="2200" i="1" dirty="0" smtClean="0">
                <a:solidFill>
                  <a:srgbClr val="0000FF"/>
                </a:solidFill>
                <a:sym typeface="Symbol"/>
              </a:rPr>
              <a:t>Can short-duration GRBs be unequivocally associated to </a:t>
            </a:r>
            <a:r>
              <a:rPr lang="en-US" sz="2200" b="1" i="1" dirty="0" smtClean="0">
                <a:solidFill>
                  <a:srgbClr val="0000FF"/>
                </a:solidFill>
                <a:sym typeface="Symbol"/>
              </a:rPr>
              <a:t>gravitational wave </a:t>
            </a:r>
            <a:r>
              <a:rPr lang="en-US" sz="2200" i="1" dirty="0" smtClean="0">
                <a:solidFill>
                  <a:srgbClr val="0000FF"/>
                </a:solidFill>
                <a:sym typeface="Symbol"/>
              </a:rPr>
              <a:t>signals?</a:t>
            </a:r>
          </a:p>
          <a:p>
            <a:pPr marL="269875" indent="-269875" algn="l">
              <a:lnSpc>
                <a:spcPts val="2540"/>
              </a:lnSpc>
              <a:spcBef>
                <a:spcPts val="900"/>
              </a:spcBef>
              <a:buFont typeface="Arial"/>
              <a:buChar char="•"/>
            </a:pPr>
            <a:r>
              <a:rPr lang="en-US" sz="2200" i="1" dirty="0" smtClean="0">
                <a:solidFill>
                  <a:srgbClr val="0000FF"/>
                </a:solidFill>
                <a:sym typeface="Symbol"/>
              </a:rPr>
              <a:t>How does the accretion disk/jet transition occur around supermassive black holes in </a:t>
            </a:r>
            <a:r>
              <a:rPr lang="en-US" sz="2200" b="1" i="1" dirty="0" smtClean="0">
                <a:solidFill>
                  <a:srgbClr val="0000FF"/>
                </a:solidFill>
                <a:sym typeface="Symbol"/>
              </a:rPr>
              <a:t>AGN</a:t>
            </a:r>
            <a:r>
              <a:rPr lang="en-US" sz="2200" i="1" dirty="0" smtClean="0">
                <a:solidFill>
                  <a:srgbClr val="0000FF"/>
                </a:solidFill>
                <a:sym typeface="Symbol"/>
              </a:rPr>
              <a:t>? </a:t>
            </a:r>
          </a:p>
          <a:p>
            <a:pPr marL="269875" indent="-269875" algn="l">
              <a:lnSpc>
                <a:spcPts val="2540"/>
              </a:lnSpc>
              <a:spcBef>
                <a:spcPts val="900"/>
              </a:spcBef>
              <a:buFont typeface="Arial"/>
              <a:buChar char="•"/>
            </a:pPr>
            <a:r>
              <a:rPr lang="en-US" sz="2200" i="1" dirty="0" smtClean="0">
                <a:solidFill>
                  <a:srgbClr val="0000FF"/>
                </a:solidFill>
                <a:sym typeface="Symbol"/>
              </a:rPr>
              <a:t>Are BL Lac </a:t>
            </a:r>
            <a:r>
              <a:rPr lang="en-US" sz="2200" i="1" dirty="0" err="1" smtClean="0">
                <a:solidFill>
                  <a:srgbClr val="0000FF"/>
                </a:solidFill>
                <a:sym typeface="Symbol"/>
              </a:rPr>
              <a:t>blazars</a:t>
            </a:r>
            <a:r>
              <a:rPr lang="en-US" sz="2200" i="1" dirty="0" smtClean="0">
                <a:solidFill>
                  <a:srgbClr val="0000FF"/>
                </a:solidFill>
                <a:sym typeface="Symbol"/>
              </a:rPr>
              <a:t> sources of </a:t>
            </a:r>
            <a:r>
              <a:rPr lang="en-US" sz="2200" b="1" i="1" dirty="0" smtClean="0">
                <a:solidFill>
                  <a:srgbClr val="0000FF"/>
                </a:solidFill>
                <a:sym typeface="Symbol"/>
              </a:rPr>
              <a:t>UHECRs</a:t>
            </a:r>
            <a:r>
              <a:rPr lang="en-US" sz="2200" i="1" dirty="0" smtClean="0">
                <a:solidFill>
                  <a:srgbClr val="0000FF"/>
                </a:solidFill>
                <a:sym typeface="Symbol"/>
              </a:rPr>
              <a:t> and high-energy </a:t>
            </a:r>
            <a:r>
              <a:rPr lang="en-US" sz="2200" b="1" i="1" dirty="0" smtClean="0">
                <a:solidFill>
                  <a:srgbClr val="0000FF"/>
                </a:solidFill>
                <a:sym typeface="Symbol"/>
              </a:rPr>
              <a:t>neutrinos</a:t>
            </a:r>
            <a:r>
              <a:rPr lang="en-US" sz="2200" i="1" dirty="0" smtClean="0">
                <a:solidFill>
                  <a:srgbClr val="0000FF"/>
                </a:solidFill>
                <a:sym typeface="Symbol"/>
              </a:rPr>
              <a:t>?</a:t>
            </a:r>
          </a:p>
        </p:txBody>
      </p:sp>
      <p:sp>
        <p:nvSpPr>
          <p:cNvPr id="33" name="Espace réservé du numéro de diapositive 5"/>
          <p:cNvSpPr txBox="1">
            <a:spLocks/>
          </p:cNvSpPr>
          <p:nvPr/>
        </p:nvSpPr>
        <p:spPr>
          <a:xfrm>
            <a:off x="8718642" y="622689"/>
            <a:ext cx="4213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54DFE8-E6FC-1442-801A-DC8426178C4D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23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-1" y="6479104"/>
            <a:ext cx="9143999" cy="365125"/>
          </a:xfrm>
          <a:prstGeom prst="rect">
            <a:avLst/>
          </a:prstGeom>
        </p:spPr>
        <p:txBody>
          <a:bodyPr/>
          <a:lstStyle/>
          <a:p>
            <a:r>
              <a:rPr lang="en-GB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V. Tatischeff for the e-ASTROGAM Collaboration  		           14</a:t>
            </a:r>
            <a:r>
              <a:rPr lang="en-GB" sz="1400" b="1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</a:t>
            </a:r>
            <a:r>
              <a:rPr lang="en-GB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AGILE Science Workshop 		         June 20-21, 2016</a:t>
            </a:r>
          </a:p>
        </p:txBody>
      </p:sp>
      <p:sp>
        <p:nvSpPr>
          <p:cNvPr id="28" name="Titre 1"/>
          <p:cNvSpPr txBox="1">
            <a:spLocks/>
          </p:cNvSpPr>
          <p:nvPr/>
        </p:nvSpPr>
        <p:spPr>
          <a:xfrm>
            <a:off x="3779911" y="20540"/>
            <a:ext cx="5364087" cy="672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solidFill>
                  <a:srgbClr val="FF9933"/>
                </a:solidFill>
              </a:rPr>
              <a:t>Core science topic #1</a:t>
            </a:r>
            <a:endParaRPr lang="en-US" dirty="0">
              <a:solidFill>
                <a:srgbClr val="FF9933"/>
              </a:solidFill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-3990" y="725090"/>
            <a:ext cx="91439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Jet astrophysics in the era of new astronomies</a:t>
            </a:r>
            <a:endParaRPr lang="en-GB" sz="28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4" name="Sous-titre 2"/>
          <p:cNvSpPr txBox="1">
            <a:spLocks/>
          </p:cNvSpPr>
          <p:nvPr/>
        </p:nvSpPr>
        <p:spPr>
          <a:xfrm>
            <a:off x="14397" y="5442467"/>
            <a:ext cx="8857906" cy="12180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Comic Sans M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ts val="2540"/>
              </a:lnSpc>
              <a:spcBef>
                <a:spcPts val="800"/>
              </a:spcBef>
              <a:buFont typeface="Wingdings" charset="2"/>
              <a:buChar char="ü"/>
            </a:pPr>
            <a:r>
              <a:rPr lang="en-US" sz="2200" dirty="0" smtClean="0">
                <a:solidFill>
                  <a:srgbClr val="CC0000"/>
                </a:solidFill>
                <a:sym typeface="Symbol"/>
              </a:rPr>
              <a:t>With its wide </a:t>
            </a:r>
            <a:r>
              <a:rPr lang="en-US" sz="2200" b="1" dirty="0" smtClean="0">
                <a:solidFill>
                  <a:srgbClr val="CC0000"/>
                </a:solidFill>
                <a:sym typeface="Symbol"/>
              </a:rPr>
              <a:t>field of view</a:t>
            </a:r>
            <a:r>
              <a:rPr lang="en-US" sz="2200" dirty="0" smtClean="0">
                <a:solidFill>
                  <a:srgbClr val="CC0000"/>
                </a:solidFill>
                <a:sym typeface="Symbol"/>
              </a:rPr>
              <a:t>, unprecedented </a:t>
            </a:r>
            <a:r>
              <a:rPr lang="en-US" sz="2200" b="1" dirty="0" smtClean="0">
                <a:solidFill>
                  <a:srgbClr val="CC0000"/>
                </a:solidFill>
                <a:sym typeface="Symbol"/>
              </a:rPr>
              <a:t>sensitivity</a:t>
            </a:r>
            <a:r>
              <a:rPr lang="en-US" sz="2200" dirty="0" smtClean="0">
                <a:solidFill>
                  <a:srgbClr val="CC0000"/>
                </a:solidFill>
                <a:sym typeface="Symbol"/>
              </a:rPr>
              <a:t> over a large spectral band, and exceptional capacity for </a:t>
            </a:r>
            <a:r>
              <a:rPr lang="en-US" sz="2200" b="1" dirty="0" err="1" smtClean="0">
                <a:solidFill>
                  <a:srgbClr val="CC0000"/>
                </a:solidFill>
                <a:sym typeface="Symbol"/>
              </a:rPr>
              <a:t>polarimetry</a:t>
            </a:r>
            <a:r>
              <a:rPr lang="en-US" sz="2200" dirty="0" smtClean="0">
                <a:solidFill>
                  <a:srgbClr val="CC0000"/>
                </a:solidFill>
                <a:sym typeface="Symbol"/>
              </a:rPr>
              <a:t>, </a:t>
            </a:r>
            <a:r>
              <a:rPr lang="en-US" sz="2200" b="1" dirty="0" smtClean="0">
                <a:solidFill>
                  <a:srgbClr val="CC0000"/>
                </a:solidFill>
                <a:sym typeface="Symbol"/>
              </a:rPr>
              <a:t>e-ASTROGAM </a:t>
            </a:r>
            <a:r>
              <a:rPr lang="en-US" sz="2200" dirty="0" smtClean="0">
                <a:solidFill>
                  <a:srgbClr val="CC0000"/>
                </a:solidFill>
                <a:sym typeface="Symbol"/>
              </a:rPr>
              <a:t>will give access to a variety of extreme </a:t>
            </a:r>
            <a:r>
              <a:rPr lang="en-US" sz="2200" b="1" dirty="0" smtClean="0">
                <a:solidFill>
                  <a:srgbClr val="CC0000"/>
                </a:solidFill>
                <a:sym typeface="Symbol"/>
              </a:rPr>
              <a:t>transient</a:t>
            </a:r>
            <a:r>
              <a:rPr lang="en-US" sz="2200" dirty="0" smtClean="0">
                <a:solidFill>
                  <a:srgbClr val="CC0000"/>
                </a:solidFill>
                <a:sym typeface="Symbol"/>
              </a:rPr>
              <a:t> phenomena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435134" y="1591654"/>
            <a:ext cx="689692" cy="3193003"/>
          </a:xfrm>
          <a:prstGeom prst="rect">
            <a:avLst/>
          </a:prstGeom>
          <a:solidFill>
            <a:srgbClr val="FF0000">
              <a:alpha val="1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 rot="3165713">
            <a:off x="7177208" y="3697531"/>
            <a:ext cx="12191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smtClean="0">
                <a:solidFill>
                  <a:srgbClr val="660066"/>
                </a:solidFill>
                <a:latin typeface="Arial"/>
                <a:cs typeface="Arial"/>
              </a:rPr>
              <a:t>e-ASTROGAM</a:t>
            </a:r>
            <a:endParaRPr lang="fr-FR" sz="1200" b="1" dirty="0">
              <a:solidFill>
                <a:srgbClr val="660066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7145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mGrid">
          <a:fgClr>
            <a:schemeClr val="bg1"/>
          </a:fgClr>
          <a:bgClr>
            <a:prstClr val="white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er 28"/>
          <p:cNvGrpSpPr/>
          <p:nvPr/>
        </p:nvGrpSpPr>
        <p:grpSpPr>
          <a:xfrm>
            <a:off x="8" y="44624"/>
            <a:ext cx="9144000" cy="619472"/>
            <a:chOff x="8" y="832776"/>
            <a:chExt cx="9144000" cy="619472"/>
          </a:xfrm>
        </p:grpSpPr>
        <p:sp>
          <p:nvSpPr>
            <p:cNvPr id="30" name="Rectangle 29"/>
            <p:cNvSpPr/>
            <p:nvPr/>
          </p:nvSpPr>
          <p:spPr>
            <a:xfrm>
              <a:off x="8" y="832776"/>
              <a:ext cx="9144000" cy="6194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3600" b="1" dirty="0" smtClean="0">
                  <a:latin typeface="Avenir Light"/>
                  <a:cs typeface="Avenir Light"/>
                </a:rPr>
                <a:t>	e-ASTROGAM</a:t>
              </a:r>
              <a:endParaRPr lang="fr-FR" sz="3600" b="1" dirty="0">
                <a:latin typeface="Avenir Light"/>
                <a:cs typeface="Avenir Light"/>
              </a:endParaRPr>
            </a:p>
          </p:txBody>
        </p:sp>
        <p:pic>
          <p:nvPicPr>
            <p:cNvPr id="31" name="Image 30" descr="logo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95" y="944245"/>
              <a:ext cx="411654" cy="411654"/>
            </a:xfrm>
            <a:prstGeom prst="rect">
              <a:avLst/>
            </a:prstGeom>
          </p:spPr>
        </p:pic>
      </p:grpSp>
      <p:grpSp>
        <p:nvGrpSpPr>
          <p:cNvPr id="2" name="Grouper 1"/>
          <p:cNvGrpSpPr/>
          <p:nvPr/>
        </p:nvGrpSpPr>
        <p:grpSpPr>
          <a:xfrm>
            <a:off x="6344545" y="3491730"/>
            <a:ext cx="2442961" cy="3210076"/>
            <a:chOff x="6520457" y="3570276"/>
            <a:chExt cx="2492649" cy="3243100"/>
          </a:xfrm>
        </p:grpSpPr>
        <p:pic>
          <p:nvPicPr>
            <p:cNvPr id="10" name="Image 9" descr="FermiLAT_bubbles_JMCasandjan2015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6131" y="3603451"/>
              <a:ext cx="2466975" cy="3209925"/>
            </a:xfrm>
            <a:prstGeom prst="rect">
              <a:avLst/>
            </a:prstGeom>
          </p:spPr>
        </p:pic>
        <p:sp>
          <p:nvSpPr>
            <p:cNvPr id="20" name="ZoneTexte 19"/>
            <p:cNvSpPr txBox="1"/>
            <p:nvPr/>
          </p:nvSpPr>
          <p:spPr>
            <a:xfrm>
              <a:off x="6520457" y="3570276"/>
              <a:ext cx="1437481" cy="6529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solidFill>
                    <a:srgbClr val="CC0000"/>
                  </a:solidFill>
                  <a:latin typeface="Times New Roman"/>
                  <a:cs typeface="Times New Roman"/>
                </a:rPr>
                <a:t>Fermi/LAT  </a:t>
              </a:r>
            </a:p>
            <a:p>
              <a:r>
                <a:rPr lang="fr-FR" b="1" i="1" dirty="0" smtClean="0">
                  <a:solidFill>
                    <a:srgbClr val="CC0000"/>
                  </a:solidFill>
                  <a:latin typeface="Times New Roman"/>
                  <a:cs typeface="Times New Roman"/>
                </a:rPr>
                <a:t>E</a:t>
              </a:r>
              <a:r>
                <a:rPr lang="fr-FR" b="1" dirty="0" smtClean="0">
                  <a:solidFill>
                    <a:srgbClr val="CC0000"/>
                  </a:solidFill>
                  <a:latin typeface="Times New Roman"/>
                  <a:cs typeface="Times New Roman"/>
                </a:rPr>
                <a:t> &gt; 1.7 </a:t>
              </a:r>
              <a:r>
                <a:rPr lang="fr-FR" b="1" dirty="0" err="1" smtClean="0">
                  <a:solidFill>
                    <a:srgbClr val="CC0000"/>
                  </a:solidFill>
                  <a:latin typeface="Times New Roman"/>
                  <a:cs typeface="Times New Roman"/>
                </a:rPr>
                <a:t>GeV</a:t>
              </a:r>
              <a:endParaRPr lang="fr-FR" b="1" dirty="0">
                <a:solidFill>
                  <a:srgbClr val="CC0000"/>
                </a:solidFill>
                <a:latin typeface="Times New Roman"/>
                <a:cs typeface="Times New Roman"/>
              </a:endParaRPr>
            </a:p>
          </p:txBody>
        </p:sp>
      </p:grpSp>
      <p:grpSp>
        <p:nvGrpSpPr>
          <p:cNvPr id="4" name="Grouper 3"/>
          <p:cNvGrpSpPr/>
          <p:nvPr/>
        </p:nvGrpSpPr>
        <p:grpSpPr>
          <a:xfrm>
            <a:off x="446348" y="3542572"/>
            <a:ext cx="5885235" cy="3024602"/>
            <a:chOff x="123422" y="3553051"/>
            <a:chExt cx="6422708" cy="3216402"/>
          </a:xfrm>
        </p:grpSpPr>
        <p:grpSp>
          <p:nvGrpSpPr>
            <p:cNvPr id="27" name="Grouper 26"/>
            <p:cNvGrpSpPr/>
            <p:nvPr/>
          </p:nvGrpSpPr>
          <p:grpSpPr>
            <a:xfrm>
              <a:off x="123422" y="3553051"/>
              <a:ext cx="6422708" cy="3216402"/>
              <a:chOff x="123422" y="3492000"/>
              <a:chExt cx="6422708" cy="3216402"/>
            </a:xfrm>
          </p:grpSpPr>
          <p:grpSp>
            <p:nvGrpSpPr>
              <p:cNvPr id="26" name="Grouper 25"/>
              <p:cNvGrpSpPr/>
              <p:nvPr/>
            </p:nvGrpSpPr>
            <p:grpSpPr>
              <a:xfrm>
                <a:off x="123422" y="3492000"/>
                <a:ext cx="6032754" cy="3216402"/>
                <a:chOff x="123422" y="3492000"/>
                <a:chExt cx="6032754" cy="3216402"/>
              </a:xfrm>
            </p:grpSpPr>
            <p:pic>
              <p:nvPicPr>
                <p:cNvPr id="9" name="Image 8" descr="apj348019f7_hr.jpg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3422" y="3492000"/>
                  <a:ext cx="6032754" cy="3216402"/>
                </a:xfrm>
                <a:prstGeom prst="rect">
                  <a:avLst/>
                </a:prstGeom>
              </p:spPr>
            </p:pic>
            <p:sp>
              <p:nvSpPr>
                <p:cNvPr id="18" name="ZoneTexte 17"/>
                <p:cNvSpPr txBox="1"/>
                <p:nvPr/>
              </p:nvSpPr>
              <p:spPr>
                <a:xfrm>
                  <a:off x="251520" y="3501008"/>
                  <a:ext cx="5256542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2000" dirty="0" smtClean="0">
                      <a:solidFill>
                        <a:schemeClr val="bg1"/>
                      </a:solidFill>
                      <a:latin typeface="Times New Roman"/>
                      <a:cs typeface="Times New Roman"/>
                    </a:rPr>
                    <a:t>INTEGRAL/SPI </a:t>
                  </a:r>
                  <a:r>
                    <a:rPr lang="fr-FR" sz="2000" dirty="0" smtClean="0">
                      <a:solidFill>
                        <a:schemeClr val="bg1"/>
                      </a:solidFill>
                      <a:latin typeface="Symbol" charset="2"/>
                      <a:cs typeface="Symbol" charset="2"/>
                    </a:rPr>
                    <a:t>-</a:t>
                  </a:r>
                  <a:r>
                    <a:rPr lang="fr-FR" sz="2000" dirty="0" smtClean="0">
                      <a:solidFill>
                        <a:schemeClr val="bg1"/>
                      </a:solidFill>
                      <a:latin typeface="Times New Roman"/>
                      <a:cs typeface="Times New Roman"/>
                    </a:rPr>
                    <a:t> 511 </a:t>
                  </a:r>
                  <a:r>
                    <a:rPr lang="fr-FR" sz="2000" dirty="0" err="1" smtClean="0">
                      <a:solidFill>
                        <a:schemeClr val="bg1"/>
                      </a:solidFill>
                      <a:latin typeface="Times New Roman"/>
                      <a:cs typeface="Times New Roman"/>
                    </a:rPr>
                    <a:t>keV</a:t>
                  </a:r>
                  <a:r>
                    <a:rPr lang="fr-FR" sz="2000" dirty="0" smtClean="0">
                      <a:solidFill>
                        <a:schemeClr val="bg1"/>
                      </a:solidFill>
                      <a:latin typeface="Times New Roman"/>
                      <a:cs typeface="Times New Roman"/>
                    </a:rPr>
                    <a:t> (Bouchet et al. 2010)</a:t>
                  </a:r>
                  <a:endParaRPr lang="fr-FR" sz="2000" dirty="0">
                    <a:solidFill>
                      <a:schemeClr val="bg1"/>
                    </a:solidFill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24" name="Ellipse 23"/>
                <p:cNvSpPr>
                  <a:spLocks noChangeAspect="1"/>
                </p:cNvSpPr>
                <p:nvPr/>
              </p:nvSpPr>
              <p:spPr>
                <a:xfrm>
                  <a:off x="3499200" y="6264149"/>
                  <a:ext cx="54726" cy="54726"/>
                </a:xfrm>
                <a:prstGeom prst="ellipse">
                  <a:avLst/>
                </a:prstGeom>
                <a:noFill/>
                <a:ln w="6350">
                  <a:solidFill>
                    <a:srgbClr val="FFFF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5" name="ZoneTexte 24"/>
                <p:cNvSpPr txBox="1"/>
                <p:nvPr/>
              </p:nvSpPr>
              <p:spPr>
                <a:xfrm>
                  <a:off x="3554297" y="5998547"/>
                  <a:ext cx="2185214" cy="5377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ts val="1720"/>
                    </a:lnSpc>
                  </a:pPr>
                  <a:r>
                    <a:rPr lang="fr-FR" sz="1600" dirty="0" smtClean="0">
                      <a:solidFill>
                        <a:schemeClr val="bg1"/>
                      </a:solidFill>
                      <a:latin typeface="Times New Roman"/>
                      <a:cs typeface="Times New Roman"/>
                    </a:rPr>
                    <a:t>INTEGRAL/SPI</a:t>
                  </a:r>
                </a:p>
                <a:p>
                  <a:pPr>
                    <a:lnSpc>
                      <a:spcPts val="1720"/>
                    </a:lnSpc>
                  </a:pPr>
                  <a:r>
                    <a:rPr lang="fr-FR" sz="1600" dirty="0" smtClean="0">
                      <a:solidFill>
                        <a:srgbClr val="FFFF00"/>
                      </a:solidFill>
                      <a:latin typeface="Times New Roman"/>
                      <a:cs typeface="Times New Roman"/>
                    </a:rPr>
                    <a:t>e-ASTROGAM FWHM</a:t>
                  </a:r>
                  <a:endParaRPr lang="fr-FR" sz="1600" dirty="0">
                    <a:solidFill>
                      <a:srgbClr val="FFFF00"/>
                    </a:solidFill>
                    <a:latin typeface="Times New Roman"/>
                    <a:cs typeface="Times New Roman"/>
                  </a:endParaRPr>
                </a:p>
              </p:txBody>
            </p:sp>
          </p:grpSp>
          <p:sp>
            <p:nvSpPr>
              <p:cNvPr id="19" name="Rectangle 18"/>
              <p:cNvSpPr/>
              <p:nvPr/>
            </p:nvSpPr>
            <p:spPr>
              <a:xfrm>
                <a:off x="2545200" y="4437112"/>
                <a:ext cx="1296144" cy="1224136"/>
              </a:xfrm>
              <a:prstGeom prst="rect">
                <a:avLst/>
              </a:prstGeom>
              <a:noFill/>
              <a:ln w="19050">
                <a:solidFill>
                  <a:srgbClr val="FFFF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21" name="Connecteur droit 20"/>
              <p:cNvCxnSpPr/>
              <p:nvPr/>
            </p:nvCxnSpPr>
            <p:spPr>
              <a:xfrm flipV="1">
                <a:off x="3841344" y="3506830"/>
                <a:ext cx="2704786" cy="930281"/>
              </a:xfrm>
              <a:prstGeom prst="line">
                <a:avLst/>
              </a:prstGeom>
              <a:ln w="19050">
                <a:solidFill>
                  <a:srgbClr val="FFFF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Connecteur droit 21"/>
              <p:cNvCxnSpPr/>
              <p:nvPr/>
            </p:nvCxnSpPr>
            <p:spPr>
              <a:xfrm>
                <a:off x="3841344" y="5661248"/>
                <a:ext cx="2704786" cy="875053"/>
              </a:xfrm>
              <a:prstGeom prst="line">
                <a:avLst/>
              </a:prstGeom>
              <a:ln w="19050">
                <a:solidFill>
                  <a:srgbClr val="FFFF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" name="Rectangle 2"/>
            <p:cNvSpPr>
              <a:spLocks noChangeAspect="1"/>
            </p:cNvSpPr>
            <p:nvPr/>
          </p:nvSpPr>
          <p:spPr>
            <a:xfrm>
              <a:off x="3452400" y="6274800"/>
              <a:ext cx="146880" cy="146896"/>
            </a:xfrm>
            <a:prstGeom prst="rect">
              <a:avLst/>
            </a:prstGeom>
            <a:noFill/>
            <a:ln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3" name="Espace réservé du numéro de diapositive 5"/>
          <p:cNvSpPr txBox="1">
            <a:spLocks/>
          </p:cNvSpPr>
          <p:nvPr/>
        </p:nvSpPr>
        <p:spPr>
          <a:xfrm>
            <a:off x="8718642" y="622689"/>
            <a:ext cx="4213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54DFE8-E6FC-1442-801A-DC8426178C4D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23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-1" y="6479104"/>
            <a:ext cx="9143999" cy="365125"/>
          </a:xfrm>
          <a:prstGeom prst="rect">
            <a:avLst/>
          </a:prstGeom>
        </p:spPr>
        <p:txBody>
          <a:bodyPr/>
          <a:lstStyle/>
          <a:p>
            <a:r>
              <a:rPr lang="en-GB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V. Tatischeff for the e-ASTROGAM Collaboration  		           14</a:t>
            </a:r>
            <a:r>
              <a:rPr lang="en-GB" sz="1400" b="1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</a:t>
            </a:r>
            <a:r>
              <a:rPr lang="en-GB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AGILE Science Workshop 		         June 20-21, 2016</a:t>
            </a:r>
          </a:p>
        </p:txBody>
      </p:sp>
      <p:sp>
        <p:nvSpPr>
          <p:cNvPr id="28" name="Titre 1"/>
          <p:cNvSpPr txBox="1">
            <a:spLocks/>
          </p:cNvSpPr>
          <p:nvPr/>
        </p:nvSpPr>
        <p:spPr>
          <a:xfrm>
            <a:off x="3779911" y="20540"/>
            <a:ext cx="5364087" cy="672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solidFill>
                  <a:srgbClr val="FF9933"/>
                </a:solidFill>
              </a:rPr>
              <a:t>Core science topic #2</a:t>
            </a:r>
            <a:endParaRPr lang="en-US" dirty="0">
              <a:solidFill>
                <a:srgbClr val="FF9933"/>
              </a:solidFill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-3990" y="725090"/>
            <a:ext cx="91439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The high-energy mysteries at the Galactic </a:t>
            </a:r>
            <a:r>
              <a:rPr lang="en-GB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Center</a:t>
            </a:r>
            <a:endParaRPr lang="en-GB" sz="28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4" name="Sous-titre 2"/>
          <p:cNvSpPr txBox="1">
            <a:spLocks/>
          </p:cNvSpPr>
          <p:nvPr/>
        </p:nvSpPr>
        <p:spPr>
          <a:xfrm>
            <a:off x="8970" y="1306692"/>
            <a:ext cx="9131029" cy="10647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Comic Sans M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 algn="l">
              <a:lnSpc>
                <a:spcPts val="2540"/>
              </a:lnSpc>
              <a:spcBef>
                <a:spcPts val="900"/>
              </a:spcBef>
              <a:buFont typeface="Arial"/>
              <a:buChar char="•"/>
            </a:pPr>
            <a:r>
              <a:rPr lang="en-US" sz="2200" i="1" dirty="0" smtClean="0">
                <a:solidFill>
                  <a:srgbClr val="0000FF"/>
                </a:solidFill>
                <a:sym typeface="Symbol"/>
              </a:rPr>
              <a:t>Origin of the </a:t>
            </a:r>
            <a:r>
              <a:rPr lang="en-US" sz="2200" b="1" i="1" dirty="0" smtClean="0">
                <a:solidFill>
                  <a:srgbClr val="0000FF"/>
                </a:solidFill>
                <a:sym typeface="Symbol"/>
              </a:rPr>
              <a:t>Fermi Bubbles </a:t>
            </a:r>
            <a:r>
              <a:rPr lang="en-US" sz="2200" i="1" dirty="0" smtClean="0">
                <a:solidFill>
                  <a:srgbClr val="0000FF"/>
                </a:solidFill>
                <a:sym typeface="Symbol"/>
              </a:rPr>
              <a:t>and of the </a:t>
            </a:r>
            <a:r>
              <a:rPr lang="en-US" sz="2200" b="1" i="1" dirty="0" smtClean="0">
                <a:solidFill>
                  <a:srgbClr val="0000FF"/>
                </a:solidFill>
                <a:sym typeface="Symbol"/>
              </a:rPr>
              <a:t>511 </a:t>
            </a:r>
            <a:r>
              <a:rPr lang="en-US" sz="2200" b="1" i="1" dirty="0" err="1" smtClean="0">
                <a:solidFill>
                  <a:srgbClr val="0000FF"/>
                </a:solidFill>
                <a:sym typeface="Symbol"/>
              </a:rPr>
              <a:t>keV</a:t>
            </a:r>
            <a:r>
              <a:rPr lang="en-US" sz="2200" b="1" i="1" dirty="0" smtClean="0">
                <a:solidFill>
                  <a:srgbClr val="0000FF"/>
                </a:solidFill>
                <a:sym typeface="Symbol"/>
              </a:rPr>
              <a:t> emission </a:t>
            </a:r>
            <a:r>
              <a:rPr lang="en-US" sz="2200" i="1" dirty="0" smtClean="0">
                <a:solidFill>
                  <a:srgbClr val="0000FF"/>
                </a:solidFill>
                <a:sym typeface="Symbol"/>
              </a:rPr>
              <a:t>from the Galaxy’s bulge? Are these linked to a past activity of the central </a:t>
            </a:r>
            <a:r>
              <a:rPr lang="en-US" sz="2200" b="1" i="1" dirty="0" smtClean="0">
                <a:solidFill>
                  <a:srgbClr val="0000FF"/>
                </a:solidFill>
                <a:sym typeface="Symbol"/>
              </a:rPr>
              <a:t>supermassive black hole</a:t>
            </a:r>
            <a:r>
              <a:rPr lang="en-US" sz="2200" i="1" dirty="0" smtClean="0">
                <a:solidFill>
                  <a:srgbClr val="0000FF"/>
                </a:solidFill>
                <a:sym typeface="Symbol"/>
              </a:rPr>
              <a:t>? What is causing the </a:t>
            </a:r>
            <a:r>
              <a:rPr lang="en-US" sz="2200" b="1" i="1" dirty="0" err="1" smtClean="0">
                <a:solidFill>
                  <a:srgbClr val="0000FF"/>
                </a:solidFill>
                <a:sym typeface="Symbol"/>
              </a:rPr>
              <a:t>GeV</a:t>
            </a:r>
            <a:r>
              <a:rPr lang="en-US" sz="2200" b="1" i="1" dirty="0" smtClean="0">
                <a:solidFill>
                  <a:srgbClr val="0000FF"/>
                </a:solidFill>
                <a:sym typeface="Symbol"/>
              </a:rPr>
              <a:t> excess </a:t>
            </a:r>
            <a:r>
              <a:rPr lang="en-US" sz="2200" i="1" dirty="0" smtClean="0">
                <a:solidFill>
                  <a:srgbClr val="0000FF"/>
                </a:solidFill>
                <a:sym typeface="Symbol"/>
              </a:rPr>
              <a:t>emission from the center region? </a:t>
            </a:r>
          </a:p>
        </p:txBody>
      </p:sp>
      <p:sp>
        <p:nvSpPr>
          <p:cNvPr id="35" name="Sous-titre 2"/>
          <p:cNvSpPr txBox="1">
            <a:spLocks/>
          </p:cNvSpPr>
          <p:nvPr/>
        </p:nvSpPr>
        <p:spPr>
          <a:xfrm>
            <a:off x="14397" y="2384379"/>
            <a:ext cx="9125602" cy="1094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Comic Sans M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ts val="2540"/>
              </a:lnSpc>
              <a:spcBef>
                <a:spcPts val="800"/>
              </a:spcBef>
              <a:buFont typeface="Wingdings" charset="2"/>
              <a:buChar char="ü"/>
            </a:pPr>
            <a:r>
              <a:rPr lang="en-US" sz="2200" dirty="0" smtClean="0">
                <a:solidFill>
                  <a:srgbClr val="CC0000"/>
                </a:solidFill>
                <a:sym typeface="Symbol"/>
              </a:rPr>
              <a:t>With a </a:t>
            </a:r>
            <a:r>
              <a:rPr lang="en-US" sz="2200" b="1" dirty="0" smtClean="0">
                <a:solidFill>
                  <a:srgbClr val="CC0000"/>
                </a:solidFill>
                <a:sym typeface="Symbol"/>
              </a:rPr>
              <a:t>sensitivity</a:t>
            </a:r>
            <a:r>
              <a:rPr lang="en-US" sz="2200" dirty="0" smtClean="0">
                <a:solidFill>
                  <a:srgbClr val="CC0000"/>
                </a:solidFill>
                <a:sym typeface="Symbol"/>
              </a:rPr>
              <a:t> and an </a:t>
            </a:r>
            <a:r>
              <a:rPr lang="en-US" sz="2200" b="1" dirty="0" smtClean="0">
                <a:solidFill>
                  <a:srgbClr val="CC0000"/>
                </a:solidFill>
                <a:sym typeface="Symbol"/>
              </a:rPr>
              <a:t>angular resolution </a:t>
            </a:r>
            <a:r>
              <a:rPr lang="en-US" sz="2200" dirty="0" smtClean="0">
                <a:solidFill>
                  <a:srgbClr val="CC0000"/>
                </a:solidFill>
                <a:sym typeface="Symbol"/>
              </a:rPr>
              <a:t>in the MeV </a:t>
            </a:r>
            <a:r>
              <a:rPr lang="en-US" sz="2200" dirty="0" smtClean="0">
                <a:solidFill>
                  <a:srgbClr val="CC0000"/>
                </a:solidFill>
                <a:latin typeface="Symbol" charset="2"/>
                <a:cs typeface="Symbol" charset="2"/>
                <a:sym typeface="Symbol"/>
              </a:rPr>
              <a:t>-</a:t>
            </a:r>
            <a:r>
              <a:rPr lang="en-US" sz="2200" dirty="0" smtClean="0">
                <a:solidFill>
                  <a:srgbClr val="CC0000"/>
                </a:solidFill>
                <a:sym typeface="Symbol"/>
              </a:rPr>
              <a:t> </a:t>
            </a:r>
            <a:r>
              <a:rPr lang="en-US" sz="2200" dirty="0" err="1" smtClean="0">
                <a:solidFill>
                  <a:srgbClr val="CC0000"/>
                </a:solidFill>
                <a:sym typeface="Symbol"/>
              </a:rPr>
              <a:t>GeV</a:t>
            </a:r>
            <a:r>
              <a:rPr lang="en-US" sz="2200" dirty="0" smtClean="0">
                <a:solidFill>
                  <a:srgbClr val="CC0000"/>
                </a:solidFill>
                <a:sym typeface="Symbol"/>
              </a:rPr>
              <a:t> range significantly improved over previous missions, </a:t>
            </a:r>
            <a:r>
              <a:rPr lang="en-US" sz="2200" b="1" dirty="0" smtClean="0">
                <a:solidFill>
                  <a:srgbClr val="CC0000"/>
                </a:solidFill>
                <a:sym typeface="Symbol"/>
              </a:rPr>
              <a:t>e-ASTROGAM </a:t>
            </a:r>
            <a:r>
              <a:rPr lang="en-US" sz="2200" dirty="0" smtClean="0">
                <a:solidFill>
                  <a:srgbClr val="CC0000"/>
                </a:solidFill>
                <a:sym typeface="Symbol"/>
              </a:rPr>
              <a:t>will enable a detailed </a:t>
            </a:r>
            <a:r>
              <a:rPr lang="en-US" sz="2200" b="1" dirty="0" err="1" smtClean="0">
                <a:solidFill>
                  <a:srgbClr val="CC0000"/>
                </a:solidFill>
                <a:sym typeface="Symbol"/>
              </a:rPr>
              <a:t>spectro</a:t>
            </a:r>
            <a:r>
              <a:rPr lang="en-US" sz="2200" b="1" dirty="0" smtClean="0">
                <a:solidFill>
                  <a:srgbClr val="CC0000"/>
                </a:solidFill>
                <a:sym typeface="Symbol"/>
              </a:rPr>
              <a:t>-imaging </a:t>
            </a:r>
            <a:r>
              <a:rPr lang="en-US" sz="2200" dirty="0" smtClean="0">
                <a:solidFill>
                  <a:srgbClr val="CC0000"/>
                </a:solidFill>
                <a:sym typeface="Symbol"/>
              </a:rPr>
              <a:t>of the various high-energy components</a:t>
            </a:r>
          </a:p>
        </p:txBody>
      </p:sp>
    </p:spTree>
    <p:extLst>
      <p:ext uri="{BB962C8B-B14F-4D97-AF65-F5344CB8AC3E}">
        <p14:creationId xmlns:p14="http://schemas.microsoft.com/office/powerpoint/2010/main" val="2737010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mGrid">
          <a:fgClr>
            <a:schemeClr val="bg1"/>
          </a:fgClr>
          <a:bgClr>
            <a:prstClr val="white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N2014J_e-ASTROGA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397" y="2680162"/>
            <a:ext cx="5075635" cy="3798942"/>
          </a:xfrm>
          <a:prstGeom prst="rect">
            <a:avLst/>
          </a:prstGeom>
        </p:spPr>
      </p:pic>
      <p:grpSp>
        <p:nvGrpSpPr>
          <p:cNvPr id="17" name="Grouper 16"/>
          <p:cNvGrpSpPr/>
          <p:nvPr/>
        </p:nvGrpSpPr>
        <p:grpSpPr>
          <a:xfrm>
            <a:off x="8" y="44624"/>
            <a:ext cx="9144000" cy="619472"/>
            <a:chOff x="8" y="832776"/>
            <a:chExt cx="9144000" cy="619472"/>
          </a:xfrm>
        </p:grpSpPr>
        <p:sp>
          <p:nvSpPr>
            <p:cNvPr id="23" name="Rectangle 22"/>
            <p:cNvSpPr/>
            <p:nvPr/>
          </p:nvSpPr>
          <p:spPr>
            <a:xfrm>
              <a:off x="8" y="832776"/>
              <a:ext cx="9144000" cy="6194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3600" b="1" dirty="0" smtClean="0">
                  <a:latin typeface="Avenir Light"/>
                  <a:cs typeface="Avenir Light"/>
                </a:rPr>
                <a:t>	e-ASTROGAM</a:t>
              </a:r>
              <a:endParaRPr lang="fr-FR" sz="3600" b="1" dirty="0">
                <a:latin typeface="Avenir Light"/>
                <a:cs typeface="Avenir Light"/>
              </a:endParaRPr>
            </a:p>
          </p:txBody>
        </p:sp>
        <p:pic>
          <p:nvPicPr>
            <p:cNvPr id="24" name="Image 23" descr="logo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95" y="944245"/>
              <a:ext cx="411654" cy="411654"/>
            </a:xfrm>
            <a:prstGeom prst="rect">
              <a:avLst/>
            </a:prstGeom>
          </p:spPr>
        </p:pic>
      </p:grpSp>
      <p:sp>
        <p:nvSpPr>
          <p:cNvPr id="21" name="Titre 1"/>
          <p:cNvSpPr txBox="1">
            <a:spLocks/>
          </p:cNvSpPr>
          <p:nvPr/>
        </p:nvSpPr>
        <p:spPr>
          <a:xfrm>
            <a:off x="3779911" y="20540"/>
            <a:ext cx="5364087" cy="672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solidFill>
                  <a:srgbClr val="FF9933"/>
                </a:solidFill>
              </a:rPr>
              <a:t>Core science topic #3</a:t>
            </a:r>
            <a:endParaRPr lang="en-US" dirty="0">
              <a:solidFill>
                <a:srgbClr val="FF9933"/>
              </a:solidFill>
            </a:endParaRPr>
          </a:p>
        </p:txBody>
      </p:sp>
      <p:sp>
        <p:nvSpPr>
          <p:cNvPr id="15" name="Espace réservé du numéro de diapositive 5"/>
          <p:cNvSpPr txBox="1">
            <a:spLocks/>
          </p:cNvSpPr>
          <p:nvPr/>
        </p:nvSpPr>
        <p:spPr>
          <a:xfrm>
            <a:off x="8718642" y="692696"/>
            <a:ext cx="4213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54DFE8-E6FC-1442-801A-DC8426178C4D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11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-1" y="6479104"/>
            <a:ext cx="9143999" cy="365125"/>
          </a:xfrm>
          <a:prstGeom prst="rect">
            <a:avLst/>
          </a:prstGeom>
        </p:spPr>
        <p:txBody>
          <a:bodyPr/>
          <a:lstStyle/>
          <a:p>
            <a:r>
              <a:rPr lang="en-GB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V. Tatischeff for the e-ASTROGAM Collaboration  		           14</a:t>
            </a:r>
            <a:r>
              <a:rPr lang="en-GB" sz="1400" b="1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</a:t>
            </a:r>
            <a:r>
              <a:rPr lang="en-GB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AGILE Science Workshop 		         June 20-21, 2016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-3990" y="725090"/>
            <a:ext cx="914398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7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Supernovae, </a:t>
            </a:r>
            <a:r>
              <a:rPr lang="en-GB" sz="27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nucleosynthesis</a:t>
            </a:r>
            <a:r>
              <a:rPr lang="en-GB" sz="27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and Galactic chemical evolution</a:t>
            </a:r>
            <a:endParaRPr lang="en-GB" sz="27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3" name="Sous-titre 2"/>
          <p:cNvSpPr txBox="1">
            <a:spLocks/>
          </p:cNvSpPr>
          <p:nvPr/>
        </p:nvSpPr>
        <p:spPr>
          <a:xfrm>
            <a:off x="8970" y="1306692"/>
            <a:ext cx="9131029" cy="10647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Comic Sans M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 algn="l">
              <a:spcBef>
                <a:spcPts val="900"/>
              </a:spcBef>
              <a:buFont typeface="Arial"/>
              <a:buChar char="•"/>
            </a:pPr>
            <a:r>
              <a:rPr lang="en-US" sz="2200" i="1" dirty="0" smtClean="0">
                <a:solidFill>
                  <a:srgbClr val="0000FF"/>
                </a:solidFill>
                <a:sym typeface="Symbol"/>
              </a:rPr>
              <a:t>How do thermonuclear and core-collapse </a:t>
            </a:r>
            <a:r>
              <a:rPr lang="en-US" sz="2200" i="1" dirty="0" err="1" smtClean="0">
                <a:solidFill>
                  <a:srgbClr val="0000FF"/>
                </a:solidFill>
                <a:sym typeface="Symbol"/>
              </a:rPr>
              <a:t>SNe</a:t>
            </a:r>
            <a:r>
              <a:rPr lang="en-US" sz="2200" i="1" dirty="0" smtClean="0">
                <a:solidFill>
                  <a:srgbClr val="0000FF"/>
                </a:solidFill>
                <a:sym typeface="Symbol"/>
              </a:rPr>
              <a:t> explode? How are cosmic isotopes created in stars and distributed in the interstellar medium?</a:t>
            </a:r>
          </a:p>
        </p:txBody>
      </p:sp>
      <p:sp>
        <p:nvSpPr>
          <p:cNvPr id="14" name="Sous-titre 2"/>
          <p:cNvSpPr txBox="1">
            <a:spLocks/>
          </p:cNvSpPr>
          <p:nvPr/>
        </p:nvSpPr>
        <p:spPr>
          <a:xfrm>
            <a:off x="14397" y="2485696"/>
            <a:ext cx="3873220" cy="37910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Comic Sans M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3538" algn="l">
              <a:lnSpc>
                <a:spcPts val="2940"/>
              </a:lnSpc>
              <a:spcBef>
                <a:spcPts val="800"/>
              </a:spcBef>
            </a:pPr>
            <a:r>
              <a:rPr lang="en-US" sz="2200" dirty="0" smtClean="0">
                <a:solidFill>
                  <a:srgbClr val="CC0000"/>
                </a:solidFill>
                <a:sym typeface="Symbol"/>
              </a:rPr>
              <a:t>missions, </a:t>
            </a:r>
            <a:r>
              <a:rPr lang="en-US" sz="2200" b="1" dirty="0" smtClean="0">
                <a:solidFill>
                  <a:srgbClr val="CC0000"/>
                </a:solidFill>
                <a:sym typeface="Symbol"/>
              </a:rPr>
              <a:t>e-ASTROGAM </a:t>
            </a:r>
            <a:r>
              <a:rPr lang="en-US" sz="2200" dirty="0" smtClean="0">
                <a:solidFill>
                  <a:srgbClr val="CC0000"/>
                </a:solidFill>
                <a:sym typeface="Symbol"/>
              </a:rPr>
              <a:t>should allow us to finally understand the progenitor system(s) and explosion mechanism(s) of </a:t>
            </a:r>
            <a:r>
              <a:rPr lang="en-US" sz="2200" b="1" dirty="0" smtClean="0">
                <a:solidFill>
                  <a:srgbClr val="CC0000"/>
                </a:solidFill>
                <a:sym typeface="Symbol"/>
              </a:rPr>
              <a:t>Type </a:t>
            </a:r>
            <a:r>
              <a:rPr lang="en-US" sz="2200" b="1" dirty="0" err="1" smtClean="0">
                <a:solidFill>
                  <a:srgbClr val="CC0000"/>
                </a:solidFill>
                <a:sym typeface="Symbol"/>
              </a:rPr>
              <a:t>Ia</a:t>
            </a:r>
            <a:r>
              <a:rPr lang="en-US" sz="2200" b="1" dirty="0" smtClean="0">
                <a:solidFill>
                  <a:srgbClr val="CC0000"/>
                </a:solidFill>
                <a:sym typeface="Symbol"/>
              </a:rPr>
              <a:t> </a:t>
            </a:r>
            <a:r>
              <a:rPr lang="en-US" sz="2200" b="1" dirty="0" err="1" smtClean="0">
                <a:solidFill>
                  <a:srgbClr val="CC0000"/>
                </a:solidFill>
                <a:sym typeface="Symbol"/>
              </a:rPr>
              <a:t>SNe</a:t>
            </a:r>
            <a:r>
              <a:rPr lang="en-US" sz="2200" b="1" dirty="0" smtClean="0">
                <a:solidFill>
                  <a:srgbClr val="CC0000"/>
                </a:solidFill>
                <a:sym typeface="Symbol"/>
              </a:rPr>
              <a:t> </a:t>
            </a:r>
            <a:r>
              <a:rPr lang="en-US" sz="2200" dirty="0" smtClean="0">
                <a:solidFill>
                  <a:srgbClr val="CC0000"/>
                </a:solidFill>
                <a:sym typeface="Symbol"/>
              </a:rPr>
              <a:t>(</a:t>
            </a:r>
            <a:r>
              <a:rPr lang="en-US" sz="2200" baseline="30000" dirty="0" smtClean="0">
                <a:solidFill>
                  <a:srgbClr val="CC0000"/>
                </a:solidFill>
                <a:sym typeface="Symbol"/>
              </a:rPr>
              <a:t>56</a:t>
            </a:r>
            <a:r>
              <a:rPr lang="en-US" sz="2200" dirty="0" smtClean="0">
                <a:solidFill>
                  <a:srgbClr val="CC0000"/>
                </a:solidFill>
                <a:sym typeface="Symbol"/>
              </a:rPr>
              <a:t>Ni, </a:t>
            </a:r>
            <a:r>
              <a:rPr lang="en-US" sz="2200" baseline="30000" dirty="0" smtClean="0">
                <a:solidFill>
                  <a:srgbClr val="CC0000"/>
                </a:solidFill>
                <a:sym typeface="Symbol"/>
              </a:rPr>
              <a:t>56</a:t>
            </a:r>
            <a:r>
              <a:rPr lang="en-US" sz="2200" dirty="0" smtClean="0">
                <a:solidFill>
                  <a:srgbClr val="CC0000"/>
                </a:solidFill>
                <a:sym typeface="Symbol"/>
              </a:rPr>
              <a:t>Co), the dynamics of </a:t>
            </a:r>
            <a:r>
              <a:rPr lang="en-US" sz="2200" b="1" dirty="0" smtClean="0">
                <a:solidFill>
                  <a:srgbClr val="CC0000"/>
                </a:solidFill>
                <a:sym typeface="Symbol"/>
              </a:rPr>
              <a:t>core collapse </a:t>
            </a:r>
            <a:r>
              <a:rPr lang="en-US" sz="2200" dirty="0" smtClean="0">
                <a:solidFill>
                  <a:srgbClr val="CC0000"/>
                </a:solidFill>
                <a:sym typeface="Symbol"/>
              </a:rPr>
              <a:t>in massive star </a:t>
            </a:r>
            <a:r>
              <a:rPr lang="en-US" sz="2200" dirty="0">
                <a:solidFill>
                  <a:srgbClr val="CC0000"/>
                </a:solidFill>
                <a:sym typeface="Symbol"/>
              </a:rPr>
              <a:t>explosions (</a:t>
            </a:r>
            <a:r>
              <a:rPr lang="en-US" sz="2200" baseline="30000" dirty="0" smtClean="0">
                <a:solidFill>
                  <a:srgbClr val="CC0000"/>
                </a:solidFill>
                <a:sym typeface="Symbol"/>
              </a:rPr>
              <a:t>56</a:t>
            </a:r>
            <a:r>
              <a:rPr lang="en-US" sz="2200" dirty="0" smtClean="0">
                <a:solidFill>
                  <a:srgbClr val="CC0000"/>
                </a:solidFill>
                <a:sym typeface="Symbol"/>
              </a:rPr>
              <a:t>Co, </a:t>
            </a:r>
            <a:r>
              <a:rPr lang="en-US" sz="2200" baseline="30000" dirty="0" smtClean="0">
                <a:solidFill>
                  <a:srgbClr val="CC0000"/>
                </a:solidFill>
                <a:sym typeface="Symbol"/>
              </a:rPr>
              <a:t>57</a:t>
            </a:r>
            <a:r>
              <a:rPr lang="en-US" sz="2200" dirty="0" smtClean="0">
                <a:solidFill>
                  <a:srgbClr val="CC0000"/>
                </a:solidFill>
                <a:sym typeface="Symbol"/>
              </a:rPr>
              <a:t>Co</a:t>
            </a:r>
            <a:r>
              <a:rPr lang="en-US" sz="2200" dirty="0">
                <a:solidFill>
                  <a:srgbClr val="CC0000"/>
                </a:solidFill>
                <a:sym typeface="Symbol"/>
              </a:rPr>
              <a:t>), </a:t>
            </a:r>
            <a:r>
              <a:rPr lang="en-US" sz="2200" dirty="0" smtClean="0">
                <a:solidFill>
                  <a:srgbClr val="CC0000"/>
                </a:solidFill>
                <a:sym typeface="Symbol"/>
              </a:rPr>
              <a:t>and the history of </a:t>
            </a:r>
            <a:r>
              <a:rPr lang="en-US" sz="2200" b="1" dirty="0" smtClean="0">
                <a:solidFill>
                  <a:srgbClr val="CC0000"/>
                </a:solidFill>
                <a:sym typeface="Symbol"/>
              </a:rPr>
              <a:t>recent </a:t>
            </a:r>
            <a:r>
              <a:rPr lang="en-US" sz="2200" b="1" dirty="0" err="1" smtClean="0">
                <a:solidFill>
                  <a:srgbClr val="CC0000"/>
                </a:solidFill>
                <a:sym typeface="Symbol"/>
              </a:rPr>
              <a:t>SNe</a:t>
            </a:r>
            <a:r>
              <a:rPr lang="en-US" sz="2200" b="1" dirty="0" smtClean="0">
                <a:solidFill>
                  <a:srgbClr val="CC0000"/>
                </a:solidFill>
                <a:sym typeface="Symbol"/>
              </a:rPr>
              <a:t> </a:t>
            </a:r>
            <a:r>
              <a:rPr lang="en-US" sz="2200" dirty="0" smtClean="0">
                <a:solidFill>
                  <a:srgbClr val="CC0000"/>
                </a:solidFill>
                <a:sym typeface="Symbol"/>
              </a:rPr>
              <a:t>in the </a:t>
            </a:r>
            <a:r>
              <a:rPr lang="en-US" sz="2200" dirty="0">
                <a:solidFill>
                  <a:srgbClr val="CC0000"/>
                </a:solidFill>
                <a:sym typeface="Symbol"/>
              </a:rPr>
              <a:t>M</a:t>
            </a:r>
            <a:r>
              <a:rPr lang="en-US" sz="2200" dirty="0" smtClean="0">
                <a:solidFill>
                  <a:srgbClr val="CC0000"/>
                </a:solidFill>
                <a:sym typeface="Symbol"/>
              </a:rPr>
              <a:t>ilky </a:t>
            </a:r>
            <a:r>
              <a:rPr lang="en-US" sz="2200" dirty="0">
                <a:solidFill>
                  <a:srgbClr val="CC0000"/>
                </a:solidFill>
                <a:sym typeface="Symbol"/>
              </a:rPr>
              <a:t>Way (</a:t>
            </a:r>
            <a:r>
              <a:rPr lang="en-US" sz="2200" baseline="30000" dirty="0">
                <a:solidFill>
                  <a:srgbClr val="CC0000"/>
                </a:solidFill>
                <a:sym typeface="Symbol"/>
              </a:rPr>
              <a:t>44</a:t>
            </a:r>
            <a:r>
              <a:rPr lang="en-US" sz="2200" dirty="0">
                <a:solidFill>
                  <a:srgbClr val="CC0000"/>
                </a:solidFill>
                <a:sym typeface="Symbol"/>
              </a:rPr>
              <a:t>Ti, </a:t>
            </a:r>
            <a:r>
              <a:rPr lang="en-US" sz="2200" baseline="30000" dirty="0" smtClean="0">
                <a:solidFill>
                  <a:srgbClr val="CC0000"/>
                </a:solidFill>
                <a:sym typeface="Symbol"/>
              </a:rPr>
              <a:t>60</a:t>
            </a:r>
            <a:r>
              <a:rPr lang="en-US" sz="2200" dirty="0" smtClean="0">
                <a:solidFill>
                  <a:srgbClr val="CC0000"/>
                </a:solidFill>
                <a:sym typeface="Symbol"/>
              </a:rPr>
              <a:t>Fe</a:t>
            </a:r>
            <a:r>
              <a:rPr lang="en-US" sz="2200" dirty="0">
                <a:solidFill>
                  <a:srgbClr val="CC0000"/>
                </a:solidFill>
                <a:sym typeface="Symbol"/>
              </a:rPr>
              <a:t>...)</a:t>
            </a:r>
          </a:p>
          <a:p>
            <a:pPr marL="363538" algn="l">
              <a:lnSpc>
                <a:spcPts val="2940"/>
              </a:lnSpc>
              <a:spcBef>
                <a:spcPts val="800"/>
              </a:spcBef>
            </a:pPr>
            <a:endParaRPr lang="en-US" sz="2200" dirty="0" smtClean="0">
              <a:solidFill>
                <a:srgbClr val="CC0000"/>
              </a:solidFill>
              <a:sym typeface="Symbol"/>
            </a:endParaRPr>
          </a:p>
        </p:txBody>
      </p:sp>
      <p:sp>
        <p:nvSpPr>
          <p:cNvPr id="16" name="Sous-titre 2"/>
          <p:cNvSpPr txBox="1">
            <a:spLocks/>
          </p:cNvSpPr>
          <p:nvPr/>
        </p:nvSpPr>
        <p:spPr>
          <a:xfrm>
            <a:off x="14396" y="2158653"/>
            <a:ext cx="9009175" cy="4436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Comic Sans M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ts val="2540"/>
              </a:lnSpc>
              <a:spcBef>
                <a:spcPts val="800"/>
              </a:spcBef>
              <a:buFont typeface="Wingdings" charset="2"/>
              <a:buChar char="ü"/>
            </a:pPr>
            <a:r>
              <a:rPr lang="en-US" sz="2200" dirty="0" smtClean="0">
                <a:solidFill>
                  <a:srgbClr val="CC0000"/>
                </a:solidFill>
                <a:sym typeface="Symbol"/>
              </a:rPr>
              <a:t>With a remarkable improvement in </a:t>
            </a:r>
            <a:r>
              <a:rPr lang="en-US" sz="2200" b="1" dirty="0" smtClean="0">
                <a:solidFill>
                  <a:srgbClr val="CC0000"/>
                </a:solidFill>
                <a:latin typeface="Symbol" charset="2"/>
                <a:cs typeface="Symbol" charset="2"/>
                <a:sym typeface="Symbol"/>
              </a:rPr>
              <a:t>g</a:t>
            </a:r>
            <a:r>
              <a:rPr lang="en-US" sz="2200" b="1" dirty="0" smtClean="0">
                <a:solidFill>
                  <a:srgbClr val="CC0000"/>
                </a:solidFill>
                <a:sym typeface="Symbol"/>
              </a:rPr>
              <a:t>-ray line </a:t>
            </a:r>
            <a:r>
              <a:rPr lang="en-US" sz="2200" b="1" dirty="0">
                <a:solidFill>
                  <a:srgbClr val="CC0000"/>
                </a:solidFill>
                <a:sym typeface="Symbol"/>
              </a:rPr>
              <a:t>sensitivity </a:t>
            </a:r>
            <a:r>
              <a:rPr lang="en-US" sz="2200" dirty="0">
                <a:solidFill>
                  <a:srgbClr val="CC0000"/>
                </a:solidFill>
                <a:sym typeface="Symbol"/>
              </a:rPr>
              <a:t>over previous </a:t>
            </a:r>
            <a:endParaRPr lang="en-US" sz="2200" dirty="0" smtClean="0">
              <a:solidFill>
                <a:srgbClr val="CC0000"/>
              </a:solidFill>
              <a:sym typeface="Symbol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704017" y="3313983"/>
            <a:ext cx="16457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 smtClean="0">
                <a:latin typeface="Arial"/>
                <a:cs typeface="Arial"/>
              </a:rPr>
              <a:t>(adapted from Diehl et al. 2015)</a:t>
            </a:r>
            <a:endParaRPr lang="en-GB" sz="15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6305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Forme libre 94"/>
          <p:cNvSpPr/>
          <p:nvPr/>
        </p:nvSpPr>
        <p:spPr>
          <a:xfrm flipH="1" flipV="1">
            <a:off x="6045199" y="2604020"/>
            <a:ext cx="568960" cy="172710"/>
          </a:xfrm>
          <a:custGeom>
            <a:avLst/>
            <a:gdLst>
              <a:gd name="connsiteX0" fmla="*/ 76200 w 76200"/>
              <a:gd name="connsiteY0" fmla="*/ 0 h 381000"/>
              <a:gd name="connsiteX1" fmla="*/ 0 w 76200"/>
              <a:gd name="connsiteY1" fmla="*/ 381000 h 381000"/>
              <a:gd name="connsiteX2" fmla="*/ 0 w 76200"/>
              <a:gd name="connsiteY2" fmla="*/ 38100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200" h="381000">
                <a:moveTo>
                  <a:pt x="76200" y="0"/>
                </a:moveTo>
                <a:lnTo>
                  <a:pt x="0" y="381000"/>
                </a:lnTo>
                <a:lnTo>
                  <a:pt x="0" y="381000"/>
                </a:lnTo>
              </a:path>
            </a:pathLst>
          </a:custGeom>
          <a:ln>
            <a:solidFill>
              <a:srgbClr val="FFFF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3" name="Forme libre 92"/>
          <p:cNvSpPr/>
          <p:nvPr/>
        </p:nvSpPr>
        <p:spPr>
          <a:xfrm flipH="1">
            <a:off x="5966458" y="2990100"/>
            <a:ext cx="664213" cy="283940"/>
          </a:xfrm>
          <a:custGeom>
            <a:avLst/>
            <a:gdLst>
              <a:gd name="connsiteX0" fmla="*/ 76200 w 76200"/>
              <a:gd name="connsiteY0" fmla="*/ 0 h 381000"/>
              <a:gd name="connsiteX1" fmla="*/ 0 w 76200"/>
              <a:gd name="connsiteY1" fmla="*/ 381000 h 381000"/>
              <a:gd name="connsiteX2" fmla="*/ 0 w 76200"/>
              <a:gd name="connsiteY2" fmla="*/ 38100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200" h="381000">
                <a:moveTo>
                  <a:pt x="76200" y="0"/>
                </a:moveTo>
                <a:lnTo>
                  <a:pt x="0" y="381000"/>
                </a:lnTo>
                <a:lnTo>
                  <a:pt x="0" y="381000"/>
                </a:lnTo>
              </a:path>
            </a:pathLst>
          </a:custGeom>
          <a:ln>
            <a:solidFill>
              <a:srgbClr val="3366FF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2" name="Forme libre 91"/>
          <p:cNvSpPr/>
          <p:nvPr/>
        </p:nvSpPr>
        <p:spPr>
          <a:xfrm flipH="1">
            <a:off x="5153659" y="2990100"/>
            <a:ext cx="554989" cy="283940"/>
          </a:xfrm>
          <a:custGeom>
            <a:avLst/>
            <a:gdLst>
              <a:gd name="connsiteX0" fmla="*/ 76200 w 76200"/>
              <a:gd name="connsiteY0" fmla="*/ 0 h 381000"/>
              <a:gd name="connsiteX1" fmla="*/ 0 w 76200"/>
              <a:gd name="connsiteY1" fmla="*/ 381000 h 381000"/>
              <a:gd name="connsiteX2" fmla="*/ 0 w 76200"/>
              <a:gd name="connsiteY2" fmla="*/ 38100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200" h="381000">
                <a:moveTo>
                  <a:pt x="76200" y="0"/>
                </a:moveTo>
                <a:lnTo>
                  <a:pt x="0" y="381000"/>
                </a:lnTo>
                <a:lnTo>
                  <a:pt x="0" y="381000"/>
                </a:lnTo>
              </a:path>
            </a:pathLst>
          </a:custGeom>
          <a:ln>
            <a:solidFill>
              <a:srgbClr val="3366FF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9" name="Forme libre 88"/>
          <p:cNvSpPr/>
          <p:nvPr/>
        </p:nvSpPr>
        <p:spPr>
          <a:xfrm>
            <a:off x="2649270" y="2983750"/>
            <a:ext cx="480008" cy="283940"/>
          </a:xfrm>
          <a:custGeom>
            <a:avLst/>
            <a:gdLst>
              <a:gd name="connsiteX0" fmla="*/ 76200 w 76200"/>
              <a:gd name="connsiteY0" fmla="*/ 0 h 381000"/>
              <a:gd name="connsiteX1" fmla="*/ 0 w 76200"/>
              <a:gd name="connsiteY1" fmla="*/ 381000 h 381000"/>
              <a:gd name="connsiteX2" fmla="*/ 0 w 76200"/>
              <a:gd name="connsiteY2" fmla="*/ 38100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200" h="381000">
                <a:moveTo>
                  <a:pt x="76200" y="0"/>
                </a:moveTo>
                <a:lnTo>
                  <a:pt x="0" y="381000"/>
                </a:lnTo>
                <a:lnTo>
                  <a:pt x="0" y="381000"/>
                </a:lnTo>
              </a:path>
            </a:pathLst>
          </a:custGeom>
          <a:ln>
            <a:solidFill>
              <a:srgbClr val="996633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Forme libre 1"/>
          <p:cNvSpPr/>
          <p:nvPr/>
        </p:nvSpPr>
        <p:spPr>
          <a:xfrm>
            <a:off x="4108450" y="2991370"/>
            <a:ext cx="76200" cy="381000"/>
          </a:xfrm>
          <a:custGeom>
            <a:avLst/>
            <a:gdLst>
              <a:gd name="connsiteX0" fmla="*/ 76200 w 76200"/>
              <a:gd name="connsiteY0" fmla="*/ 0 h 381000"/>
              <a:gd name="connsiteX1" fmla="*/ 0 w 76200"/>
              <a:gd name="connsiteY1" fmla="*/ 381000 h 381000"/>
              <a:gd name="connsiteX2" fmla="*/ 0 w 76200"/>
              <a:gd name="connsiteY2" fmla="*/ 38100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200" h="381000">
                <a:moveTo>
                  <a:pt x="76200" y="0"/>
                </a:moveTo>
                <a:lnTo>
                  <a:pt x="0" y="381000"/>
                </a:lnTo>
                <a:lnTo>
                  <a:pt x="0" y="381000"/>
                </a:lnTo>
              </a:path>
            </a:pathLst>
          </a:custGeom>
          <a:ln>
            <a:solidFill>
              <a:srgbClr val="FF8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Forme libre 37"/>
          <p:cNvSpPr/>
          <p:nvPr/>
        </p:nvSpPr>
        <p:spPr>
          <a:xfrm>
            <a:off x="5232404" y="2035032"/>
            <a:ext cx="998188" cy="508027"/>
          </a:xfrm>
          <a:custGeom>
            <a:avLst/>
            <a:gdLst>
              <a:gd name="connsiteX0" fmla="*/ 977 w 977"/>
              <a:gd name="connsiteY0" fmla="*/ 386080 h 386080"/>
              <a:gd name="connsiteX1" fmla="*/ 977 w 977"/>
              <a:gd name="connsiteY1" fmla="*/ 0 h 386080"/>
              <a:gd name="connsiteX0" fmla="*/ 20 w 3431750"/>
              <a:gd name="connsiteY0" fmla="*/ 10000 h 10000"/>
              <a:gd name="connsiteX1" fmla="*/ 3431750 w 3431750"/>
              <a:gd name="connsiteY1" fmla="*/ 0 h 10000"/>
              <a:gd name="connsiteX0" fmla="*/ 10 w 12271043"/>
              <a:gd name="connsiteY0" fmla="*/ 7895 h 7895"/>
              <a:gd name="connsiteX1" fmla="*/ 12271043 w 12271043"/>
              <a:gd name="connsiteY1" fmla="*/ 0 h 7895"/>
              <a:gd name="connsiteX0" fmla="*/ 0 w 15169"/>
              <a:gd name="connsiteY0" fmla="*/ 14000 h 14000"/>
              <a:gd name="connsiteX1" fmla="*/ 15169 w 15169"/>
              <a:gd name="connsiteY1" fmla="*/ 0 h 14000"/>
              <a:gd name="connsiteX0" fmla="*/ 0 w 15338"/>
              <a:gd name="connsiteY0" fmla="*/ 17000 h 17000"/>
              <a:gd name="connsiteX1" fmla="*/ 15338 w 15338"/>
              <a:gd name="connsiteY1" fmla="*/ 0 h 17000"/>
              <a:gd name="connsiteX0" fmla="*/ 0 w 18813"/>
              <a:gd name="connsiteY0" fmla="*/ 28333 h 28333"/>
              <a:gd name="connsiteX1" fmla="*/ 18813 w 18813"/>
              <a:gd name="connsiteY1" fmla="*/ 0 h 28333"/>
              <a:gd name="connsiteX0" fmla="*/ 0 w 8326"/>
              <a:gd name="connsiteY0" fmla="*/ 16667 h 16667"/>
              <a:gd name="connsiteX1" fmla="*/ 8326 w 8326"/>
              <a:gd name="connsiteY1" fmla="*/ 0 h 16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26" h="16667">
                <a:moveTo>
                  <a:pt x="0" y="16667"/>
                </a:moveTo>
                <a:cubicBezTo>
                  <a:pt x="-7" y="11389"/>
                  <a:pt x="8312" y="2111"/>
                  <a:pt x="8326" y="0"/>
                </a:cubicBezTo>
              </a:path>
            </a:pathLst>
          </a:custGeom>
          <a:ln>
            <a:solidFill>
              <a:srgbClr val="00FFFF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6" name="Rectangle à coins arrondis 15"/>
          <p:cNvSpPr/>
          <p:nvPr/>
        </p:nvSpPr>
        <p:spPr>
          <a:xfrm>
            <a:off x="1320800" y="2022360"/>
            <a:ext cx="1310640" cy="439420"/>
          </a:xfrm>
          <a:prstGeom prst="roundRect">
            <a:avLst/>
          </a:prstGeom>
          <a:noFill/>
          <a:ln w="25400">
            <a:solidFill>
              <a:srgbClr val="00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bg1"/>
                </a:solidFill>
              </a:rPr>
              <a:t>Solar System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6" name="Rectangle à coins arrondis 5"/>
          <p:cNvSpPr/>
          <p:nvPr/>
        </p:nvSpPr>
        <p:spPr>
          <a:xfrm>
            <a:off x="2870200" y="1721370"/>
            <a:ext cx="2687320" cy="439420"/>
          </a:xfrm>
          <a:prstGeom prst="round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bg1"/>
                </a:solidFill>
              </a:rPr>
              <a:t>Supermassive Black Holes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7" name="Rectangle à coins arrondis 6"/>
          <p:cNvSpPr/>
          <p:nvPr/>
        </p:nvSpPr>
        <p:spPr>
          <a:xfrm>
            <a:off x="3789680" y="1047000"/>
            <a:ext cx="1635760" cy="439420"/>
          </a:xfrm>
          <a:prstGeom prst="round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smtClean="0">
                <a:solidFill>
                  <a:schemeClr val="bg1"/>
                </a:solidFill>
              </a:rPr>
              <a:t>Radio Galaxies</a:t>
            </a:r>
            <a:endParaRPr lang="en-GB" sz="1600">
              <a:solidFill>
                <a:schemeClr val="bg1"/>
              </a:solidFill>
            </a:endParaRPr>
          </a:p>
        </p:txBody>
      </p:sp>
      <p:sp>
        <p:nvSpPr>
          <p:cNvPr id="8" name="Rectangle à coins arrondis 7"/>
          <p:cNvSpPr/>
          <p:nvPr/>
        </p:nvSpPr>
        <p:spPr>
          <a:xfrm>
            <a:off x="2468880" y="996200"/>
            <a:ext cx="914400" cy="439420"/>
          </a:xfrm>
          <a:prstGeom prst="round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smtClean="0">
                <a:solidFill>
                  <a:schemeClr val="bg1"/>
                </a:solidFill>
              </a:rPr>
              <a:t>Blazars</a:t>
            </a:r>
            <a:endParaRPr lang="en-GB" sz="1600">
              <a:solidFill>
                <a:schemeClr val="bg1"/>
              </a:solidFill>
            </a:endParaRPr>
          </a:p>
        </p:txBody>
      </p:sp>
      <p:sp>
        <p:nvSpPr>
          <p:cNvPr id="9" name="Rectangle à coins arrondis 8"/>
          <p:cNvSpPr/>
          <p:nvPr/>
        </p:nvSpPr>
        <p:spPr>
          <a:xfrm>
            <a:off x="1187450" y="898410"/>
            <a:ext cx="914400" cy="439420"/>
          </a:xfrm>
          <a:prstGeom prst="round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smtClean="0">
                <a:solidFill>
                  <a:schemeClr val="bg1"/>
                </a:solidFill>
              </a:rPr>
              <a:t>FSRQs</a:t>
            </a:r>
            <a:endParaRPr lang="en-GB" sz="1600">
              <a:solidFill>
                <a:schemeClr val="bg1"/>
              </a:solidFill>
            </a:endParaRPr>
          </a:p>
        </p:txBody>
      </p:sp>
      <p:sp>
        <p:nvSpPr>
          <p:cNvPr id="10" name="Rectangle à coins arrondis 9"/>
          <p:cNvSpPr/>
          <p:nvPr/>
        </p:nvSpPr>
        <p:spPr>
          <a:xfrm>
            <a:off x="995680" y="269760"/>
            <a:ext cx="914400" cy="439420"/>
          </a:xfrm>
          <a:prstGeom prst="round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smtClean="0">
                <a:solidFill>
                  <a:schemeClr val="bg1"/>
                </a:solidFill>
              </a:rPr>
              <a:t>BL Lacs</a:t>
            </a:r>
            <a:endParaRPr lang="en-GB" sz="1600">
              <a:solidFill>
                <a:schemeClr val="bg1"/>
              </a:solidFill>
            </a:endParaRPr>
          </a:p>
        </p:txBody>
      </p:sp>
      <p:sp>
        <p:nvSpPr>
          <p:cNvPr id="11" name="Rectangle à coins arrondis 10"/>
          <p:cNvSpPr/>
          <p:nvPr/>
        </p:nvSpPr>
        <p:spPr>
          <a:xfrm>
            <a:off x="2326640" y="278650"/>
            <a:ext cx="1818640" cy="439420"/>
          </a:xfrm>
          <a:prstGeom prst="round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smtClean="0">
                <a:solidFill>
                  <a:schemeClr val="bg1"/>
                </a:solidFill>
              </a:rPr>
              <a:t>Other/Unknown</a:t>
            </a:r>
            <a:endParaRPr lang="en-GB" sz="1600">
              <a:solidFill>
                <a:schemeClr val="bg1"/>
              </a:solidFill>
            </a:endParaRPr>
          </a:p>
        </p:txBody>
      </p:sp>
      <p:sp>
        <p:nvSpPr>
          <p:cNvPr id="12" name="Rectangle à coins arrondis 11"/>
          <p:cNvSpPr/>
          <p:nvPr/>
        </p:nvSpPr>
        <p:spPr>
          <a:xfrm>
            <a:off x="4348480" y="335800"/>
            <a:ext cx="1381760" cy="439420"/>
          </a:xfrm>
          <a:prstGeom prst="round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smtClean="0">
                <a:solidFill>
                  <a:schemeClr val="bg1"/>
                </a:solidFill>
              </a:rPr>
              <a:t>Radio Lobes</a:t>
            </a:r>
            <a:endParaRPr lang="en-GB" sz="1600">
              <a:solidFill>
                <a:schemeClr val="bg1"/>
              </a:solidFill>
            </a:endParaRPr>
          </a:p>
        </p:txBody>
      </p:sp>
      <p:sp>
        <p:nvSpPr>
          <p:cNvPr id="13" name="Rectangle à coins arrondis 12"/>
          <p:cNvSpPr/>
          <p:nvPr/>
        </p:nvSpPr>
        <p:spPr>
          <a:xfrm>
            <a:off x="5882640" y="566940"/>
            <a:ext cx="1422400" cy="439420"/>
          </a:xfrm>
          <a:prstGeom prst="round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bg1"/>
                </a:solidFill>
              </a:rPr>
              <a:t>Central Engine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14" name="Rectangle à coins arrondis 13"/>
          <p:cNvSpPr/>
          <p:nvPr/>
        </p:nvSpPr>
        <p:spPr>
          <a:xfrm>
            <a:off x="5867403" y="1157510"/>
            <a:ext cx="914400" cy="439420"/>
          </a:xfrm>
          <a:prstGeom prst="round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err="1" smtClean="0">
                <a:solidFill>
                  <a:schemeClr val="bg1"/>
                </a:solidFill>
              </a:rPr>
              <a:t>Sgr</a:t>
            </a:r>
            <a:r>
              <a:rPr lang="en-GB" sz="1600" dirty="0" smtClean="0">
                <a:solidFill>
                  <a:schemeClr val="bg1"/>
                </a:solidFill>
              </a:rPr>
              <a:t> A*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15" name="Rectangle à coins arrondis 14"/>
          <p:cNvSpPr/>
          <p:nvPr/>
        </p:nvSpPr>
        <p:spPr>
          <a:xfrm>
            <a:off x="6242575" y="1768360"/>
            <a:ext cx="1255444" cy="439420"/>
          </a:xfrm>
          <a:prstGeom prst="roundRect">
            <a:avLst/>
          </a:prstGeom>
          <a:noFill/>
          <a:ln w="25400">
            <a:solidFill>
              <a:srgbClr val="00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bg1"/>
                </a:solidFill>
              </a:rPr>
              <a:t>Unidentified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17" name="Rectangle à coins arrondis 16"/>
          <p:cNvSpPr/>
          <p:nvPr/>
        </p:nvSpPr>
        <p:spPr>
          <a:xfrm>
            <a:off x="198095" y="1471180"/>
            <a:ext cx="1254785" cy="439420"/>
          </a:xfrm>
          <a:prstGeom prst="roundRect">
            <a:avLst/>
          </a:prstGeom>
          <a:noFill/>
          <a:ln w="25400">
            <a:solidFill>
              <a:srgbClr val="00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bg1"/>
                </a:solidFill>
              </a:rPr>
              <a:t>Solar Flares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18" name="Rectangle à coins arrondis 17"/>
          <p:cNvSpPr/>
          <p:nvPr/>
        </p:nvSpPr>
        <p:spPr>
          <a:xfrm>
            <a:off x="71120" y="2642120"/>
            <a:ext cx="2250440" cy="439420"/>
          </a:xfrm>
          <a:prstGeom prst="roundRect">
            <a:avLst/>
          </a:prstGeom>
          <a:noFill/>
          <a:ln w="25400">
            <a:solidFill>
              <a:srgbClr val="00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bg1"/>
                </a:solidFill>
              </a:rPr>
              <a:t>Terrestrial </a:t>
            </a:r>
            <a:r>
              <a:rPr lang="en-GB" sz="1600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g</a:t>
            </a:r>
            <a:r>
              <a:rPr lang="en-GB" sz="1600" dirty="0" smtClean="0">
                <a:solidFill>
                  <a:schemeClr val="bg1"/>
                </a:solidFill>
              </a:rPr>
              <a:t>-Ray Flashes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21" name="Forme libre 20"/>
          <p:cNvSpPr/>
          <p:nvPr/>
        </p:nvSpPr>
        <p:spPr>
          <a:xfrm>
            <a:off x="4367513" y="2153164"/>
            <a:ext cx="115587" cy="375908"/>
          </a:xfrm>
          <a:custGeom>
            <a:avLst/>
            <a:gdLst>
              <a:gd name="connsiteX0" fmla="*/ 977 w 977"/>
              <a:gd name="connsiteY0" fmla="*/ 386080 h 386080"/>
              <a:gd name="connsiteX1" fmla="*/ 977 w 977"/>
              <a:gd name="connsiteY1" fmla="*/ 0 h 386080"/>
              <a:gd name="connsiteX0" fmla="*/ 208967 w 208966"/>
              <a:gd name="connsiteY0" fmla="*/ 5789 h 5789"/>
              <a:gd name="connsiteX1" fmla="*/ 983 w 208966"/>
              <a:gd name="connsiteY1" fmla="*/ 0 h 5789"/>
              <a:gd name="connsiteX0" fmla="*/ 56616 w 56616"/>
              <a:gd name="connsiteY0" fmla="*/ 16819 h 16819"/>
              <a:gd name="connsiteX1" fmla="*/ 8 w 56616"/>
              <a:gd name="connsiteY1" fmla="*/ 0 h 16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6616" h="16819">
                <a:moveTo>
                  <a:pt x="56616" y="16819"/>
                </a:moveTo>
                <a:cubicBezTo>
                  <a:pt x="56201" y="9621"/>
                  <a:pt x="-821" y="2880"/>
                  <a:pt x="8" y="0"/>
                </a:cubicBezTo>
              </a:path>
            </a:pathLst>
          </a:custGeom>
          <a:ln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2" name="Forme libre 21"/>
          <p:cNvSpPr/>
          <p:nvPr/>
        </p:nvSpPr>
        <p:spPr>
          <a:xfrm>
            <a:off x="3042917" y="1435630"/>
            <a:ext cx="693423" cy="285740"/>
          </a:xfrm>
          <a:custGeom>
            <a:avLst/>
            <a:gdLst>
              <a:gd name="connsiteX0" fmla="*/ 977 w 977"/>
              <a:gd name="connsiteY0" fmla="*/ 386080 h 386080"/>
              <a:gd name="connsiteX1" fmla="*/ 977 w 977"/>
              <a:gd name="connsiteY1" fmla="*/ 0 h 386080"/>
              <a:gd name="connsiteX0" fmla="*/ 9151300 w 9151300"/>
              <a:gd name="connsiteY0" fmla="*/ 13158 h 13158"/>
              <a:gd name="connsiteX1" fmla="*/ 21 w 9151300"/>
              <a:gd name="connsiteY1" fmla="*/ 0 h 13158"/>
              <a:gd name="connsiteX0" fmla="*/ 9047308 w 9047308"/>
              <a:gd name="connsiteY0" fmla="*/ 10263 h 10263"/>
              <a:gd name="connsiteX1" fmla="*/ 21 w 9047308"/>
              <a:gd name="connsiteY1" fmla="*/ 0 h 10263"/>
              <a:gd name="connsiteX0" fmla="*/ 7097472 w 7097472"/>
              <a:gd name="connsiteY0" fmla="*/ 7960 h 7960"/>
              <a:gd name="connsiteX1" fmla="*/ 31 w 7097472"/>
              <a:gd name="connsiteY1" fmla="*/ 0 h 7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97472" h="7960">
                <a:moveTo>
                  <a:pt x="7097472" y="7960"/>
                </a:moveTo>
                <a:cubicBezTo>
                  <a:pt x="7088803" y="3793"/>
                  <a:pt x="-17298" y="1667"/>
                  <a:pt x="31" y="0"/>
                </a:cubicBezTo>
              </a:path>
            </a:pathLst>
          </a:custGeom>
          <a:ln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3" name="Forme libre 22"/>
          <p:cNvSpPr/>
          <p:nvPr/>
        </p:nvSpPr>
        <p:spPr>
          <a:xfrm>
            <a:off x="3106394" y="738370"/>
            <a:ext cx="22884" cy="238790"/>
          </a:xfrm>
          <a:custGeom>
            <a:avLst/>
            <a:gdLst>
              <a:gd name="connsiteX0" fmla="*/ 977 w 977"/>
              <a:gd name="connsiteY0" fmla="*/ 386080 h 386080"/>
              <a:gd name="connsiteX1" fmla="*/ 977 w 977"/>
              <a:gd name="connsiteY1" fmla="*/ 0 h 386080"/>
              <a:gd name="connsiteX0" fmla="*/ 9151300 w 9151300"/>
              <a:gd name="connsiteY0" fmla="*/ 13158 h 13158"/>
              <a:gd name="connsiteX1" fmla="*/ 21 w 9151300"/>
              <a:gd name="connsiteY1" fmla="*/ 0 h 13158"/>
              <a:gd name="connsiteX0" fmla="*/ 416479 w 416479"/>
              <a:gd name="connsiteY0" fmla="*/ 10790 h 10790"/>
              <a:gd name="connsiteX1" fmla="*/ 512 w 416479"/>
              <a:gd name="connsiteY1" fmla="*/ 0 h 10790"/>
              <a:gd name="connsiteX0" fmla="*/ 245 w 234227"/>
              <a:gd name="connsiteY0" fmla="*/ 6185 h 6185"/>
              <a:gd name="connsiteX1" fmla="*/ 234227 w 234227"/>
              <a:gd name="connsiteY1" fmla="*/ 0 h 6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4227" h="6185">
                <a:moveTo>
                  <a:pt x="245" y="6185"/>
                </a:moveTo>
                <a:cubicBezTo>
                  <a:pt x="-8424" y="2018"/>
                  <a:pt x="216898" y="1667"/>
                  <a:pt x="234227" y="0"/>
                </a:cubicBezTo>
              </a:path>
            </a:pathLst>
          </a:custGeom>
          <a:ln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4" name="Forme libre 23"/>
          <p:cNvSpPr/>
          <p:nvPr/>
        </p:nvSpPr>
        <p:spPr>
          <a:xfrm>
            <a:off x="1910080" y="641870"/>
            <a:ext cx="739189" cy="350556"/>
          </a:xfrm>
          <a:custGeom>
            <a:avLst/>
            <a:gdLst>
              <a:gd name="connsiteX0" fmla="*/ 977 w 977"/>
              <a:gd name="connsiteY0" fmla="*/ 386080 h 386080"/>
              <a:gd name="connsiteX1" fmla="*/ 977 w 977"/>
              <a:gd name="connsiteY1" fmla="*/ 0 h 386080"/>
              <a:gd name="connsiteX0" fmla="*/ 9151300 w 9151300"/>
              <a:gd name="connsiteY0" fmla="*/ 13158 h 13158"/>
              <a:gd name="connsiteX1" fmla="*/ 21 w 9151300"/>
              <a:gd name="connsiteY1" fmla="*/ 0 h 13158"/>
              <a:gd name="connsiteX0" fmla="*/ 416479 w 416479"/>
              <a:gd name="connsiteY0" fmla="*/ 10790 h 10790"/>
              <a:gd name="connsiteX1" fmla="*/ 512 w 416479"/>
              <a:gd name="connsiteY1" fmla="*/ 0 h 10790"/>
              <a:gd name="connsiteX0" fmla="*/ 13934923 w 13934923"/>
              <a:gd name="connsiteY0" fmla="*/ 11053 h 11053"/>
              <a:gd name="connsiteX1" fmla="*/ 21 w 13934923"/>
              <a:gd name="connsiteY1" fmla="*/ 0 h 11053"/>
              <a:gd name="connsiteX0" fmla="*/ 11205138 w 11205138"/>
              <a:gd name="connsiteY0" fmla="*/ 7435 h 7435"/>
              <a:gd name="connsiteX1" fmla="*/ 21 w 11205138"/>
              <a:gd name="connsiteY1" fmla="*/ 0 h 7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205138" h="7435">
                <a:moveTo>
                  <a:pt x="11205138" y="7435"/>
                </a:moveTo>
                <a:cubicBezTo>
                  <a:pt x="11196469" y="3268"/>
                  <a:pt x="-17308" y="1667"/>
                  <a:pt x="21" y="0"/>
                </a:cubicBezTo>
              </a:path>
            </a:pathLst>
          </a:custGeom>
          <a:ln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9" name="Forme libre 28"/>
          <p:cNvSpPr/>
          <p:nvPr/>
        </p:nvSpPr>
        <p:spPr>
          <a:xfrm>
            <a:off x="4456427" y="1487676"/>
            <a:ext cx="132084" cy="233694"/>
          </a:xfrm>
          <a:custGeom>
            <a:avLst/>
            <a:gdLst>
              <a:gd name="connsiteX0" fmla="*/ 977 w 977"/>
              <a:gd name="connsiteY0" fmla="*/ 386080 h 386080"/>
              <a:gd name="connsiteX1" fmla="*/ 977 w 977"/>
              <a:gd name="connsiteY1" fmla="*/ 0 h 386080"/>
              <a:gd name="connsiteX0" fmla="*/ 20 w 3431750"/>
              <a:gd name="connsiteY0" fmla="*/ 10000 h 10000"/>
              <a:gd name="connsiteX1" fmla="*/ 3431750 w 3431750"/>
              <a:gd name="connsiteY1" fmla="*/ 0 h 10000"/>
              <a:gd name="connsiteX0" fmla="*/ 40 w 1351934"/>
              <a:gd name="connsiteY0" fmla="*/ 6053 h 6053"/>
              <a:gd name="connsiteX1" fmla="*/ 1351934 w 1351934"/>
              <a:gd name="connsiteY1" fmla="*/ 0 h 6053"/>
              <a:gd name="connsiteX0" fmla="*/ 0 w 10000"/>
              <a:gd name="connsiteY0" fmla="*/ 10000 h 10000"/>
              <a:gd name="connsiteX1" fmla="*/ 10000 w 10000"/>
              <a:gd name="connsiteY1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cubicBezTo>
                  <a:pt x="-64" y="3116"/>
                  <a:pt x="6026" y="37"/>
                  <a:pt x="10000" y="0"/>
                </a:cubicBezTo>
              </a:path>
            </a:pathLst>
          </a:custGeom>
          <a:ln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0" name="Forme libre 29"/>
          <p:cNvSpPr/>
          <p:nvPr/>
        </p:nvSpPr>
        <p:spPr>
          <a:xfrm>
            <a:off x="4931408" y="780292"/>
            <a:ext cx="83826" cy="267978"/>
          </a:xfrm>
          <a:custGeom>
            <a:avLst/>
            <a:gdLst>
              <a:gd name="connsiteX0" fmla="*/ 977 w 977"/>
              <a:gd name="connsiteY0" fmla="*/ 386080 h 386080"/>
              <a:gd name="connsiteX1" fmla="*/ 977 w 977"/>
              <a:gd name="connsiteY1" fmla="*/ 0 h 386080"/>
              <a:gd name="connsiteX0" fmla="*/ 20 w 3431750"/>
              <a:gd name="connsiteY0" fmla="*/ 10000 h 10000"/>
              <a:gd name="connsiteX1" fmla="*/ 3431750 w 3431750"/>
              <a:gd name="connsiteY1" fmla="*/ 0 h 10000"/>
              <a:gd name="connsiteX0" fmla="*/ 40 w 1247943"/>
              <a:gd name="connsiteY0" fmla="*/ 11053 h 11053"/>
              <a:gd name="connsiteX1" fmla="*/ 1247942 w 1247943"/>
              <a:gd name="connsiteY1" fmla="*/ 0 h 11053"/>
              <a:gd name="connsiteX0" fmla="*/ 40 w 1247943"/>
              <a:gd name="connsiteY0" fmla="*/ 12533 h 12533"/>
              <a:gd name="connsiteX1" fmla="*/ 1247943 w 1247943"/>
              <a:gd name="connsiteY1" fmla="*/ 0 h 12533"/>
              <a:gd name="connsiteX0" fmla="*/ 60 w 857994"/>
              <a:gd name="connsiteY0" fmla="*/ 6941 h 6941"/>
              <a:gd name="connsiteX1" fmla="*/ 857994 w 857994"/>
              <a:gd name="connsiteY1" fmla="*/ 0 h 6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7994" h="6941">
                <a:moveTo>
                  <a:pt x="60" y="6941"/>
                </a:moveTo>
                <a:cubicBezTo>
                  <a:pt x="-8609" y="2774"/>
                  <a:pt x="840665" y="1667"/>
                  <a:pt x="857994" y="0"/>
                </a:cubicBezTo>
              </a:path>
            </a:pathLst>
          </a:custGeom>
          <a:ln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1" name="Forme libre 30"/>
          <p:cNvSpPr/>
          <p:nvPr/>
        </p:nvSpPr>
        <p:spPr>
          <a:xfrm>
            <a:off x="5429253" y="908563"/>
            <a:ext cx="448326" cy="228607"/>
          </a:xfrm>
          <a:custGeom>
            <a:avLst/>
            <a:gdLst>
              <a:gd name="connsiteX0" fmla="*/ 977 w 977"/>
              <a:gd name="connsiteY0" fmla="*/ 386080 h 386080"/>
              <a:gd name="connsiteX1" fmla="*/ 977 w 977"/>
              <a:gd name="connsiteY1" fmla="*/ 0 h 386080"/>
              <a:gd name="connsiteX0" fmla="*/ 20 w 3431750"/>
              <a:gd name="connsiteY0" fmla="*/ 10000 h 10000"/>
              <a:gd name="connsiteX1" fmla="*/ 3431750 w 3431750"/>
              <a:gd name="connsiteY1" fmla="*/ 0 h 10000"/>
              <a:gd name="connsiteX0" fmla="*/ 40 w 1247943"/>
              <a:gd name="connsiteY0" fmla="*/ 11053 h 11053"/>
              <a:gd name="connsiteX1" fmla="*/ 1247942 w 1247943"/>
              <a:gd name="connsiteY1" fmla="*/ 0 h 11053"/>
              <a:gd name="connsiteX0" fmla="*/ 9 w 7383431"/>
              <a:gd name="connsiteY0" fmla="*/ 7895 h 7895"/>
              <a:gd name="connsiteX1" fmla="*/ 7383430 w 7383431"/>
              <a:gd name="connsiteY1" fmla="*/ 0 h 7895"/>
              <a:gd name="connsiteX0" fmla="*/ 0 w 6215"/>
              <a:gd name="connsiteY0" fmla="*/ 7500 h 7500"/>
              <a:gd name="connsiteX1" fmla="*/ 6215 w 6215"/>
              <a:gd name="connsiteY1" fmla="*/ 0 h 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215" h="7500">
                <a:moveTo>
                  <a:pt x="0" y="7500"/>
                </a:moveTo>
                <a:cubicBezTo>
                  <a:pt x="-12" y="2222"/>
                  <a:pt x="6192" y="2111"/>
                  <a:pt x="6215" y="0"/>
                </a:cubicBezTo>
              </a:path>
            </a:pathLst>
          </a:custGeom>
          <a:ln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2" name="Forme libre 31"/>
          <p:cNvSpPr/>
          <p:nvPr/>
        </p:nvSpPr>
        <p:spPr>
          <a:xfrm>
            <a:off x="5445606" y="1372108"/>
            <a:ext cx="426814" cy="358152"/>
          </a:xfrm>
          <a:custGeom>
            <a:avLst/>
            <a:gdLst>
              <a:gd name="connsiteX0" fmla="*/ 977 w 977"/>
              <a:gd name="connsiteY0" fmla="*/ 386080 h 386080"/>
              <a:gd name="connsiteX1" fmla="*/ 977 w 977"/>
              <a:gd name="connsiteY1" fmla="*/ 0 h 386080"/>
              <a:gd name="connsiteX0" fmla="*/ 20 w 3431750"/>
              <a:gd name="connsiteY0" fmla="*/ 10000 h 10000"/>
              <a:gd name="connsiteX1" fmla="*/ 3431750 w 3431750"/>
              <a:gd name="connsiteY1" fmla="*/ 0 h 10000"/>
              <a:gd name="connsiteX0" fmla="*/ 10 w 12271043"/>
              <a:gd name="connsiteY0" fmla="*/ 7895 h 7895"/>
              <a:gd name="connsiteX1" fmla="*/ 12271043 w 12271043"/>
              <a:gd name="connsiteY1" fmla="*/ 0 h 7895"/>
              <a:gd name="connsiteX0" fmla="*/ 0 w 10169"/>
              <a:gd name="connsiteY0" fmla="*/ 16333 h 16333"/>
              <a:gd name="connsiteX1" fmla="*/ 10169 w 10169"/>
              <a:gd name="connsiteY1" fmla="*/ 0 h 16333"/>
              <a:gd name="connsiteX0" fmla="*/ 0 w 5402"/>
              <a:gd name="connsiteY0" fmla="*/ 11750 h 11750"/>
              <a:gd name="connsiteX1" fmla="*/ 5402 w 5402"/>
              <a:gd name="connsiteY1" fmla="*/ 0 h 1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402" h="11750">
                <a:moveTo>
                  <a:pt x="0" y="11750"/>
                </a:moveTo>
                <a:cubicBezTo>
                  <a:pt x="-7" y="6472"/>
                  <a:pt x="5388" y="2111"/>
                  <a:pt x="5402" y="0"/>
                </a:cubicBezTo>
              </a:path>
            </a:pathLst>
          </a:custGeom>
          <a:ln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4" name="Forme libre 33"/>
          <p:cNvSpPr/>
          <p:nvPr/>
        </p:nvSpPr>
        <p:spPr>
          <a:xfrm>
            <a:off x="2631440" y="2252230"/>
            <a:ext cx="999490" cy="295910"/>
          </a:xfrm>
          <a:custGeom>
            <a:avLst/>
            <a:gdLst>
              <a:gd name="connsiteX0" fmla="*/ 1005840 w 1005840"/>
              <a:gd name="connsiteY0" fmla="*/ 314960 h 314960"/>
              <a:gd name="connsiteX1" fmla="*/ 0 w 1005840"/>
              <a:gd name="connsiteY1" fmla="*/ 0 h 314960"/>
              <a:gd name="connsiteX0" fmla="*/ 999490 w 999490"/>
              <a:gd name="connsiteY0" fmla="*/ 295910 h 295910"/>
              <a:gd name="connsiteX1" fmla="*/ 0 w 999490"/>
              <a:gd name="connsiteY1" fmla="*/ 0 h 295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99490" h="295910">
                <a:moveTo>
                  <a:pt x="999490" y="295910"/>
                </a:moveTo>
                <a:cubicBezTo>
                  <a:pt x="664210" y="190923"/>
                  <a:pt x="335280" y="104987"/>
                  <a:pt x="0" y="0"/>
                </a:cubicBezTo>
              </a:path>
            </a:pathLst>
          </a:custGeom>
          <a:ln>
            <a:solidFill>
              <a:srgbClr val="00FF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5" name="Rectangle à coins arrondis 4"/>
          <p:cNvSpPr/>
          <p:nvPr/>
        </p:nvSpPr>
        <p:spPr>
          <a:xfrm>
            <a:off x="2915970" y="2544330"/>
            <a:ext cx="3129230" cy="439420"/>
          </a:xfrm>
          <a:prstGeom prst="roundRect">
            <a:avLst/>
          </a:prstGeom>
          <a:noFill/>
          <a:ln w="25400">
            <a:solidFill>
              <a:srgbClr val="FF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schemeClr val="bg1"/>
                </a:solidFill>
              </a:rPr>
              <a:t>Gamma-Ray Source Classes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35" name="Forme libre 34"/>
          <p:cNvSpPr/>
          <p:nvPr/>
        </p:nvSpPr>
        <p:spPr>
          <a:xfrm>
            <a:off x="1458008" y="1674380"/>
            <a:ext cx="599440" cy="345440"/>
          </a:xfrm>
          <a:custGeom>
            <a:avLst/>
            <a:gdLst>
              <a:gd name="connsiteX0" fmla="*/ 1005840 w 1005840"/>
              <a:gd name="connsiteY0" fmla="*/ 314960 h 314960"/>
              <a:gd name="connsiteX1" fmla="*/ 0 w 1005840"/>
              <a:gd name="connsiteY1" fmla="*/ 0 h 314960"/>
              <a:gd name="connsiteX0" fmla="*/ 599440 w 599440"/>
              <a:gd name="connsiteY0" fmla="*/ 345440 h 345440"/>
              <a:gd name="connsiteX1" fmla="*/ 0 w 599440"/>
              <a:gd name="connsiteY1" fmla="*/ 0 h 34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99440" h="345440">
                <a:moveTo>
                  <a:pt x="599440" y="345440"/>
                </a:moveTo>
                <a:lnTo>
                  <a:pt x="0" y="0"/>
                </a:lnTo>
              </a:path>
            </a:pathLst>
          </a:custGeom>
          <a:ln>
            <a:solidFill>
              <a:srgbClr val="00FF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6" name="Forme libre 35"/>
          <p:cNvSpPr/>
          <p:nvPr/>
        </p:nvSpPr>
        <p:spPr>
          <a:xfrm>
            <a:off x="1433878" y="2465590"/>
            <a:ext cx="623570" cy="177800"/>
          </a:xfrm>
          <a:custGeom>
            <a:avLst/>
            <a:gdLst>
              <a:gd name="connsiteX0" fmla="*/ 1005840 w 1005840"/>
              <a:gd name="connsiteY0" fmla="*/ 314960 h 314960"/>
              <a:gd name="connsiteX1" fmla="*/ 0 w 1005840"/>
              <a:gd name="connsiteY1" fmla="*/ 0 h 314960"/>
              <a:gd name="connsiteX0" fmla="*/ 599440 w 599440"/>
              <a:gd name="connsiteY0" fmla="*/ 345440 h 345440"/>
              <a:gd name="connsiteX1" fmla="*/ 0 w 599440"/>
              <a:gd name="connsiteY1" fmla="*/ 0 h 345440"/>
              <a:gd name="connsiteX0" fmla="*/ 629920 w 629920"/>
              <a:gd name="connsiteY0" fmla="*/ 0 h 254000"/>
              <a:gd name="connsiteX1" fmla="*/ 0 w 629920"/>
              <a:gd name="connsiteY1" fmla="*/ 254000 h 254000"/>
              <a:gd name="connsiteX0" fmla="*/ 623570 w 623570"/>
              <a:gd name="connsiteY0" fmla="*/ 0 h 177800"/>
              <a:gd name="connsiteX1" fmla="*/ 0 w 623570"/>
              <a:gd name="connsiteY1" fmla="*/ 177800 h 17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23570" h="177800">
                <a:moveTo>
                  <a:pt x="623570" y="0"/>
                </a:moveTo>
                <a:cubicBezTo>
                  <a:pt x="413597" y="84667"/>
                  <a:pt x="209973" y="93133"/>
                  <a:pt x="0" y="177800"/>
                </a:cubicBezTo>
              </a:path>
            </a:pathLst>
          </a:custGeom>
          <a:ln>
            <a:solidFill>
              <a:srgbClr val="00FF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9" name="Rectangle à coins arrondis 38"/>
          <p:cNvSpPr/>
          <p:nvPr/>
        </p:nvSpPr>
        <p:spPr>
          <a:xfrm>
            <a:off x="6614161" y="2375410"/>
            <a:ext cx="2018982" cy="439420"/>
          </a:xfrm>
          <a:prstGeom prst="roundRect">
            <a:avLst/>
          </a:prstGeom>
          <a:noFill/>
          <a:ln w="2540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bg1"/>
                </a:solidFill>
              </a:rPr>
              <a:t>Gamma-Ray Bursts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40" name="Rectangle à coins arrondis 39"/>
          <p:cNvSpPr/>
          <p:nvPr/>
        </p:nvSpPr>
        <p:spPr>
          <a:xfrm>
            <a:off x="8175308" y="1831850"/>
            <a:ext cx="741680" cy="439420"/>
          </a:xfrm>
          <a:prstGeom prst="roundRect">
            <a:avLst/>
          </a:prstGeom>
          <a:noFill/>
          <a:ln w="2540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bg1"/>
                </a:solidFill>
              </a:rPr>
              <a:t>Short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41" name="Rectangle à coins arrondis 40"/>
          <p:cNvSpPr/>
          <p:nvPr/>
        </p:nvSpPr>
        <p:spPr>
          <a:xfrm>
            <a:off x="8185468" y="2929130"/>
            <a:ext cx="741680" cy="439420"/>
          </a:xfrm>
          <a:prstGeom prst="roundRect">
            <a:avLst/>
          </a:prstGeom>
          <a:noFill/>
          <a:ln w="2540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bg1"/>
                </a:solidFill>
              </a:rPr>
              <a:t>Long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42" name="Forme libre 41"/>
          <p:cNvSpPr/>
          <p:nvPr/>
        </p:nvSpPr>
        <p:spPr>
          <a:xfrm>
            <a:off x="7718107" y="2051573"/>
            <a:ext cx="457211" cy="314947"/>
          </a:xfrm>
          <a:custGeom>
            <a:avLst/>
            <a:gdLst>
              <a:gd name="connsiteX0" fmla="*/ 977 w 977"/>
              <a:gd name="connsiteY0" fmla="*/ 386080 h 386080"/>
              <a:gd name="connsiteX1" fmla="*/ 977 w 977"/>
              <a:gd name="connsiteY1" fmla="*/ 0 h 386080"/>
              <a:gd name="connsiteX0" fmla="*/ 20 w 3431750"/>
              <a:gd name="connsiteY0" fmla="*/ 10000 h 10000"/>
              <a:gd name="connsiteX1" fmla="*/ 3431750 w 3431750"/>
              <a:gd name="connsiteY1" fmla="*/ 0 h 10000"/>
              <a:gd name="connsiteX0" fmla="*/ 10 w 12271043"/>
              <a:gd name="connsiteY0" fmla="*/ 7895 h 7895"/>
              <a:gd name="connsiteX1" fmla="*/ 12271043 w 12271043"/>
              <a:gd name="connsiteY1" fmla="*/ 0 h 7895"/>
              <a:gd name="connsiteX0" fmla="*/ 0 w 3729"/>
              <a:gd name="connsiteY0" fmla="*/ 12333 h 12333"/>
              <a:gd name="connsiteX1" fmla="*/ 3729 w 3729"/>
              <a:gd name="connsiteY1" fmla="*/ 0 h 12333"/>
              <a:gd name="connsiteX0" fmla="*/ 0 w 10227"/>
              <a:gd name="connsiteY0" fmla="*/ 8378 h 8378"/>
              <a:gd name="connsiteX1" fmla="*/ 10227 w 10227"/>
              <a:gd name="connsiteY1" fmla="*/ 0 h 8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227" h="8378">
                <a:moveTo>
                  <a:pt x="0" y="8378"/>
                </a:moveTo>
                <a:cubicBezTo>
                  <a:pt x="-19" y="4098"/>
                  <a:pt x="10189" y="1712"/>
                  <a:pt x="10227" y="0"/>
                </a:cubicBezTo>
              </a:path>
            </a:pathLst>
          </a:custGeom>
          <a:ln>
            <a:solidFill>
              <a:srgbClr val="FFFF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3" name="Forme libre 42"/>
          <p:cNvSpPr/>
          <p:nvPr/>
        </p:nvSpPr>
        <p:spPr>
          <a:xfrm rot="14726558">
            <a:off x="7678445" y="2813531"/>
            <a:ext cx="516829" cy="332876"/>
          </a:xfrm>
          <a:custGeom>
            <a:avLst/>
            <a:gdLst>
              <a:gd name="connsiteX0" fmla="*/ 977 w 977"/>
              <a:gd name="connsiteY0" fmla="*/ 386080 h 386080"/>
              <a:gd name="connsiteX1" fmla="*/ 977 w 977"/>
              <a:gd name="connsiteY1" fmla="*/ 0 h 386080"/>
              <a:gd name="connsiteX0" fmla="*/ 20 w 3431750"/>
              <a:gd name="connsiteY0" fmla="*/ 10000 h 10000"/>
              <a:gd name="connsiteX1" fmla="*/ 3431750 w 3431750"/>
              <a:gd name="connsiteY1" fmla="*/ 0 h 10000"/>
              <a:gd name="connsiteX0" fmla="*/ 10 w 12271043"/>
              <a:gd name="connsiteY0" fmla="*/ 7895 h 7895"/>
              <a:gd name="connsiteX1" fmla="*/ 12271043 w 12271043"/>
              <a:gd name="connsiteY1" fmla="*/ 0 h 7895"/>
              <a:gd name="connsiteX0" fmla="*/ 0 w 3729"/>
              <a:gd name="connsiteY0" fmla="*/ 12333 h 12333"/>
              <a:gd name="connsiteX1" fmla="*/ 3729 w 3729"/>
              <a:gd name="connsiteY1" fmla="*/ 0 h 12333"/>
              <a:gd name="connsiteX0" fmla="*/ 0 w 12368"/>
              <a:gd name="connsiteY0" fmla="*/ 9010 h 9010"/>
              <a:gd name="connsiteX1" fmla="*/ 12368 w 12368"/>
              <a:gd name="connsiteY1" fmla="*/ 0 h 9010"/>
              <a:gd name="connsiteX0" fmla="*/ 0 w 10105"/>
              <a:gd name="connsiteY0" fmla="*/ 8932 h 8932"/>
              <a:gd name="connsiteX1" fmla="*/ 10105 w 10105"/>
              <a:gd name="connsiteY1" fmla="*/ 0 h 8932"/>
              <a:gd name="connsiteX0" fmla="*/ 1 w 9250"/>
              <a:gd name="connsiteY0" fmla="*/ 11003 h 11003"/>
              <a:gd name="connsiteX1" fmla="*/ 9250 w 9250"/>
              <a:gd name="connsiteY1" fmla="*/ 0 h 11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250" h="11003">
                <a:moveTo>
                  <a:pt x="1" y="11003"/>
                </a:moveTo>
                <a:cubicBezTo>
                  <a:pt x="-14" y="5685"/>
                  <a:pt x="9219" y="2127"/>
                  <a:pt x="9250" y="0"/>
                </a:cubicBezTo>
              </a:path>
            </a:pathLst>
          </a:custGeom>
          <a:ln>
            <a:solidFill>
              <a:srgbClr val="FFFF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5" name="Rectangle à coins arrondis 44"/>
          <p:cNvSpPr/>
          <p:nvPr/>
        </p:nvSpPr>
        <p:spPr>
          <a:xfrm>
            <a:off x="3535680" y="3371287"/>
            <a:ext cx="1219200" cy="439420"/>
          </a:xfrm>
          <a:prstGeom prst="roundRect">
            <a:avLst/>
          </a:prstGeom>
          <a:noFill/>
          <a:ln w="25400">
            <a:solidFill>
              <a:srgbClr val="FF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bg1"/>
                </a:solidFill>
              </a:rPr>
              <a:t>Milky Way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46" name="Rectangle à coins arrondis 45"/>
          <p:cNvSpPr/>
          <p:nvPr/>
        </p:nvSpPr>
        <p:spPr>
          <a:xfrm>
            <a:off x="139516" y="5070658"/>
            <a:ext cx="1394618" cy="439420"/>
          </a:xfrm>
          <a:prstGeom prst="roundRect">
            <a:avLst/>
          </a:prstGeom>
          <a:noFill/>
          <a:ln w="25400">
            <a:solidFill>
              <a:srgbClr val="FF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err="1" smtClean="0">
                <a:solidFill>
                  <a:schemeClr val="bg1"/>
                </a:solidFill>
              </a:rPr>
              <a:t>Superbubbles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47" name="Rectangle à coins arrondis 46"/>
          <p:cNvSpPr/>
          <p:nvPr/>
        </p:nvSpPr>
        <p:spPr>
          <a:xfrm>
            <a:off x="509081" y="5645170"/>
            <a:ext cx="1152030" cy="596936"/>
          </a:xfrm>
          <a:prstGeom prst="roundRect">
            <a:avLst/>
          </a:prstGeom>
          <a:noFill/>
          <a:ln w="25400">
            <a:solidFill>
              <a:srgbClr val="FF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bg1"/>
                </a:solidFill>
              </a:rPr>
              <a:t>Molecular Clouds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48" name="Rectangle à coins arrondis 47"/>
          <p:cNvSpPr/>
          <p:nvPr/>
        </p:nvSpPr>
        <p:spPr>
          <a:xfrm>
            <a:off x="1803448" y="5518885"/>
            <a:ext cx="1346203" cy="570268"/>
          </a:xfrm>
          <a:prstGeom prst="roundRect">
            <a:avLst/>
          </a:prstGeom>
          <a:noFill/>
          <a:ln w="25400">
            <a:solidFill>
              <a:srgbClr val="FF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bg1"/>
                </a:solidFill>
              </a:rPr>
              <a:t>Star-forming Regions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49" name="Rectangle à coins arrondis 48"/>
          <p:cNvSpPr/>
          <p:nvPr/>
        </p:nvSpPr>
        <p:spPr>
          <a:xfrm>
            <a:off x="3578859" y="4125558"/>
            <a:ext cx="1498602" cy="439420"/>
          </a:xfrm>
          <a:prstGeom prst="roundRect">
            <a:avLst/>
          </a:prstGeom>
          <a:noFill/>
          <a:ln w="25400">
            <a:solidFill>
              <a:srgbClr val="FF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bg1"/>
                </a:solidFill>
              </a:rPr>
              <a:t>Stellar Objects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50" name="Rectangle à coins arrondis 49"/>
          <p:cNvSpPr/>
          <p:nvPr/>
        </p:nvSpPr>
        <p:spPr>
          <a:xfrm>
            <a:off x="4470400" y="4899892"/>
            <a:ext cx="858518" cy="439420"/>
          </a:xfrm>
          <a:prstGeom prst="roundRect">
            <a:avLst/>
          </a:prstGeom>
          <a:noFill/>
          <a:ln w="25400">
            <a:solidFill>
              <a:srgbClr val="FF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bg1"/>
                </a:solidFill>
              </a:rPr>
              <a:t>Pulsars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52" name="ZoneTexte 51"/>
          <p:cNvSpPr txBox="1"/>
          <p:nvPr/>
        </p:nvSpPr>
        <p:spPr>
          <a:xfrm>
            <a:off x="7398474" y="318357"/>
            <a:ext cx="17324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&gt;1000 sources expected with    e-ASTROGAM</a:t>
            </a:r>
            <a:endParaRPr lang="en-GB" sz="2000" i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53" name="Rectangle à coins arrondis 52"/>
          <p:cNvSpPr/>
          <p:nvPr/>
        </p:nvSpPr>
        <p:spPr>
          <a:xfrm>
            <a:off x="4725273" y="5689353"/>
            <a:ext cx="1680366" cy="577234"/>
          </a:xfrm>
          <a:prstGeom prst="roundRect">
            <a:avLst/>
          </a:prstGeom>
          <a:noFill/>
          <a:ln w="25400">
            <a:solidFill>
              <a:srgbClr val="FF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err="1" smtClean="0">
                <a:solidFill>
                  <a:schemeClr val="bg1"/>
                </a:solidFill>
              </a:rPr>
              <a:t>Magnetospheric</a:t>
            </a:r>
            <a:r>
              <a:rPr lang="en-GB" sz="1600" dirty="0" smtClean="0">
                <a:solidFill>
                  <a:schemeClr val="bg1"/>
                </a:solidFill>
              </a:rPr>
              <a:t> emission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54" name="Rectangle à coins arrondis 53"/>
          <p:cNvSpPr/>
          <p:nvPr/>
        </p:nvSpPr>
        <p:spPr>
          <a:xfrm>
            <a:off x="3352800" y="5588155"/>
            <a:ext cx="1249680" cy="554990"/>
          </a:xfrm>
          <a:prstGeom prst="roundRect">
            <a:avLst/>
          </a:prstGeom>
          <a:noFill/>
          <a:ln w="25400">
            <a:solidFill>
              <a:srgbClr val="FF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bg1"/>
                </a:solidFill>
              </a:rPr>
              <a:t>Pulsar Wind Nebulae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56" name="Rectangle à coins arrondis 55"/>
          <p:cNvSpPr/>
          <p:nvPr/>
        </p:nvSpPr>
        <p:spPr>
          <a:xfrm>
            <a:off x="5367041" y="3267690"/>
            <a:ext cx="1031197" cy="558270"/>
          </a:xfrm>
          <a:prstGeom prst="roundRect">
            <a:avLst/>
          </a:prstGeom>
          <a:noFill/>
          <a:ln w="25400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bg1"/>
                </a:solidFill>
              </a:rPr>
              <a:t>Starburst Galaxies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59" name="Rectangle à coins arrondis 58"/>
          <p:cNvSpPr/>
          <p:nvPr/>
        </p:nvSpPr>
        <p:spPr>
          <a:xfrm>
            <a:off x="5772307" y="4986467"/>
            <a:ext cx="1582107" cy="439420"/>
          </a:xfrm>
          <a:prstGeom prst="roundRect">
            <a:avLst/>
          </a:prstGeom>
          <a:noFill/>
          <a:ln w="25400">
            <a:solidFill>
              <a:srgbClr val="FF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bg1"/>
                </a:solidFill>
              </a:rPr>
              <a:t>Binary Systems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60" name="Rectangle à coins arrondis 59"/>
          <p:cNvSpPr/>
          <p:nvPr/>
        </p:nvSpPr>
        <p:spPr>
          <a:xfrm>
            <a:off x="6561120" y="5818643"/>
            <a:ext cx="880450" cy="439420"/>
          </a:xfrm>
          <a:prstGeom prst="roundRect">
            <a:avLst/>
          </a:prstGeom>
          <a:noFill/>
          <a:ln w="25400">
            <a:solidFill>
              <a:srgbClr val="FF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bg1"/>
                </a:solidFill>
              </a:rPr>
              <a:t>Novae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61" name="Rectangle à coins arrondis 60"/>
          <p:cNvSpPr/>
          <p:nvPr/>
        </p:nvSpPr>
        <p:spPr>
          <a:xfrm>
            <a:off x="2067556" y="4121582"/>
            <a:ext cx="1163222" cy="601876"/>
          </a:xfrm>
          <a:prstGeom prst="roundRect">
            <a:avLst/>
          </a:prstGeom>
          <a:noFill/>
          <a:ln w="25400">
            <a:solidFill>
              <a:srgbClr val="FF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bg1"/>
                </a:solidFill>
              </a:rPr>
              <a:t>Interstellar Medium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62" name="Rectangle à coins arrondis 61"/>
          <p:cNvSpPr/>
          <p:nvPr/>
        </p:nvSpPr>
        <p:spPr>
          <a:xfrm>
            <a:off x="1723230" y="3267690"/>
            <a:ext cx="1206820" cy="439420"/>
          </a:xfrm>
          <a:prstGeom prst="roundRect">
            <a:avLst/>
          </a:prstGeom>
          <a:noFill/>
          <a:ln w="25400">
            <a:solidFill>
              <a:srgbClr val="99663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bg1"/>
                </a:solidFill>
              </a:rPr>
              <a:t>Supernovae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63" name="Rectangle à coins arrondis 62"/>
          <p:cNvSpPr/>
          <p:nvPr/>
        </p:nvSpPr>
        <p:spPr>
          <a:xfrm>
            <a:off x="100490" y="3311862"/>
            <a:ext cx="1352390" cy="439420"/>
          </a:xfrm>
          <a:prstGeom prst="roundRect">
            <a:avLst/>
          </a:prstGeom>
          <a:noFill/>
          <a:ln w="25400">
            <a:solidFill>
              <a:srgbClr val="99663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bg1"/>
                </a:solidFill>
              </a:rPr>
              <a:t>Core-collapse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64" name="Rectangle à coins arrondis 63"/>
          <p:cNvSpPr/>
          <p:nvPr/>
        </p:nvSpPr>
        <p:spPr>
          <a:xfrm>
            <a:off x="5451954" y="4046130"/>
            <a:ext cx="1206820" cy="601876"/>
          </a:xfrm>
          <a:prstGeom prst="roundRect">
            <a:avLst/>
          </a:prstGeom>
          <a:noFill/>
          <a:ln w="25400">
            <a:solidFill>
              <a:srgbClr val="FF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bg1"/>
                </a:solidFill>
              </a:rPr>
              <a:t>Supernova Remnants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65" name="Rectangle à coins arrondis 64"/>
          <p:cNvSpPr/>
          <p:nvPr/>
        </p:nvSpPr>
        <p:spPr>
          <a:xfrm>
            <a:off x="370844" y="3924724"/>
            <a:ext cx="1493467" cy="439420"/>
          </a:xfrm>
          <a:prstGeom prst="roundRect">
            <a:avLst/>
          </a:prstGeom>
          <a:noFill/>
          <a:ln w="25400">
            <a:solidFill>
              <a:srgbClr val="99663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bg1"/>
                </a:solidFill>
              </a:rPr>
              <a:t>Thermonuclear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67" name="Rectangle à coins arrondis 66"/>
          <p:cNvSpPr/>
          <p:nvPr/>
        </p:nvSpPr>
        <p:spPr>
          <a:xfrm>
            <a:off x="7106923" y="3765000"/>
            <a:ext cx="1702550" cy="439420"/>
          </a:xfrm>
          <a:prstGeom prst="roundRect">
            <a:avLst/>
          </a:prstGeom>
          <a:noFill/>
          <a:ln w="25400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bg1"/>
                </a:solidFill>
              </a:rPr>
              <a:t>Globular Clusters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68" name="Rectangle à coins arrondis 67"/>
          <p:cNvSpPr/>
          <p:nvPr/>
        </p:nvSpPr>
        <p:spPr>
          <a:xfrm>
            <a:off x="6624322" y="3032727"/>
            <a:ext cx="965201" cy="558270"/>
          </a:xfrm>
          <a:prstGeom prst="roundRect">
            <a:avLst/>
          </a:prstGeom>
          <a:noFill/>
          <a:ln w="25400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bg1"/>
                </a:solidFill>
              </a:rPr>
              <a:t>Satellite Galaxies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69" name="Rectangle à coins arrondis 68"/>
          <p:cNvSpPr/>
          <p:nvPr/>
        </p:nvSpPr>
        <p:spPr>
          <a:xfrm>
            <a:off x="3077210" y="4889888"/>
            <a:ext cx="1140459" cy="439420"/>
          </a:xfrm>
          <a:prstGeom prst="roundRect">
            <a:avLst/>
          </a:prstGeom>
          <a:noFill/>
          <a:ln w="25400">
            <a:solidFill>
              <a:srgbClr val="FF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err="1" smtClean="0">
                <a:solidFill>
                  <a:schemeClr val="bg1"/>
                </a:solidFill>
              </a:rPr>
              <a:t>Magnetars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70" name="Rectangle à coins arrondis 69"/>
          <p:cNvSpPr/>
          <p:nvPr/>
        </p:nvSpPr>
        <p:spPr>
          <a:xfrm>
            <a:off x="7609843" y="5730700"/>
            <a:ext cx="1219950" cy="607288"/>
          </a:xfrm>
          <a:prstGeom prst="roundRect">
            <a:avLst/>
          </a:prstGeom>
          <a:noFill/>
          <a:ln w="25400">
            <a:solidFill>
              <a:srgbClr val="FF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bg1"/>
                </a:solidFill>
              </a:rPr>
              <a:t>Black Hole Binaries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71" name="Rectangle à coins arrondis 70"/>
          <p:cNvSpPr/>
          <p:nvPr/>
        </p:nvSpPr>
        <p:spPr>
          <a:xfrm>
            <a:off x="7678078" y="4954693"/>
            <a:ext cx="1323682" cy="633462"/>
          </a:xfrm>
          <a:prstGeom prst="roundRect">
            <a:avLst/>
          </a:prstGeom>
          <a:noFill/>
          <a:ln w="25400">
            <a:solidFill>
              <a:srgbClr val="FF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bg1"/>
                </a:solidFill>
              </a:rPr>
              <a:t>N</a:t>
            </a:r>
            <a:r>
              <a:rPr lang="en-GB" sz="1600" dirty="0" smtClean="0">
                <a:solidFill>
                  <a:schemeClr val="bg1"/>
                </a:solidFill>
              </a:rPr>
              <a:t>eutron </a:t>
            </a:r>
            <a:r>
              <a:rPr lang="en-GB" sz="1600" dirty="0">
                <a:solidFill>
                  <a:schemeClr val="bg1"/>
                </a:solidFill>
              </a:rPr>
              <a:t>S</a:t>
            </a:r>
            <a:r>
              <a:rPr lang="en-GB" sz="1600" dirty="0" smtClean="0">
                <a:solidFill>
                  <a:schemeClr val="bg1"/>
                </a:solidFill>
              </a:rPr>
              <a:t>tar binaries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72" name="Rectangle à coins arrondis 71"/>
          <p:cNvSpPr/>
          <p:nvPr/>
        </p:nvSpPr>
        <p:spPr>
          <a:xfrm>
            <a:off x="7229596" y="4383568"/>
            <a:ext cx="1544381" cy="439420"/>
          </a:xfrm>
          <a:prstGeom prst="roundRect">
            <a:avLst/>
          </a:prstGeom>
          <a:noFill/>
          <a:ln w="25400">
            <a:solidFill>
              <a:srgbClr val="FF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bg1"/>
                </a:solidFill>
              </a:rPr>
              <a:t>Colliding Winds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58" name="Forme libre 57"/>
          <p:cNvSpPr/>
          <p:nvPr/>
        </p:nvSpPr>
        <p:spPr>
          <a:xfrm>
            <a:off x="2099317" y="1086362"/>
            <a:ext cx="358770" cy="156235"/>
          </a:xfrm>
          <a:custGeom>
            <a:avLst/>
            <a:gdLst>
              <a:gd name="connsiteX0" fmla="*/ 977 w 977"/>
              <a:gd name="connsiteY0" fmla="*/ 386080 h 386080"/>
              <a:gd name="connsiteX1" fmla="*/ 977 w 977"/>
              <a:gd name="connsiteY1" fmla="*/ 0 h 386080"/>
              <a:gd name="connsiteX0" fmla="*/ 9151300 w 9151300"/>
              <a:gd name="connsiteY0" fmla="*/ 13158 h 13158"/>
              <a:gd name="connsiteX1" fmla="*/ 21 w 9151300"/>
              <a:gd name="connsiteY1" fmla="*/ 0 h 13158"/>
              <a:gd name="connsiteX0" fmla="*/ 416479 w 416479"/>
              <a:gd name="connsiteY0" fmla="*/ 10790 h 10790"/>
              <a:gd name="connsiteX1" fmla="*/ 512 w 416479"/>
              <a:gd name="connsiteY1" fmla="*/ 0 h 10790"/>
              <a:gd name="connsiteX0" fmla="*/ 245 w 234227"/>
              <a:gd name="connsiteY0" fmla="*/ 6185 h 6185"/>
              <a:gd name="connsiteX1" fmla="*/ 234227 w 234227"/>
              <a:gd name="connsiteY1" fmla="*/ 0 h 6185"/>
              <a:gd name="connsiteX0" fmla="*/ 153729 w 153729"/>
              <a:gd name="connsiteY0" fmla="*/ 6809 h 6809"/>
              <a:gd name="connsiteX1" fmla="*/ 2 w 153729"/>
              <a:gd name="connsiteY1" fmla="*/ 0 h 6809"/>
              <a:gd name="connsiteX0" fmla="*/ 10181 w 10181"/>
              <a:gd name="connsiteY0" fmla="*/ 9609 h 9609"/>
              <a:gd name="connsiteX1" fmla="*/ 0 w 10181"/>
              <a:gd name="connsiteY1" fmla="*/ 0 h 9609"/>
              <a:gd name="connsiteX0" fmla="*/ 10000 w 10017"/>
              <a:gd name="connsiteY0" fmla="*/ 10000 h 10000"/>
              <a:gd name="connsiteX1" fmla="*/ 0 w 10017"/>
              <a:gd name="connsiteY1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017" h="10000">
                <a:moveTo>
                  <a:pt x="10000" y="10000"/>
                </a:moveTo>
                <a:cubicBezTo>
                  <a:pt x="10508" y="7019"/>
                  <a:pt x="-47" y="4119"/>
                  <a:pt x="0" y="0"/>
                </a:cubicBezTo>
              </a:path>
            </a:pathLst>
          </a:custGeom>
          <a:ln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73" name="Forme libre 72"/>
          <p:cNvSpPr/>
          <p:nvPr/>
        </p:nvSpPr>
        <p:spPr>
          <a:xfrm>
            <a:off x="2724150" y="3787320"/>
            <a:ext cx="849630" cy="334262"/>
          </a:xfrm>
          <a:custGeom>
            <a:avLst/>
            <a:gdLst>
              <a:gd name="connsiteX0" fmla="*/ 76200 w 76200"/>
              <a:gd name="connsiteY0" fmla="*/ 0 h 381000"/>
              <a:gd name="connsiteX1" fmla="*/ 0 w 76200"/>
              <a:gd name="connsiteY1" fmla="*/ 381000 h 381000"/>
              <a:gd name="connsiteX2" fmla="*/ 0 w 76200"/>
              <a:gd name="connsiteY2" fmla="*/ 381000 h 381000"/>
              <a:gd name="connsiteX0" fmla="*/ 104503 w 104503"/>
              <a:gd name="connsiteY0" fmla="*/ 0 h 409222"/>
              <a:gd name="connsiteX1" fmla="*/ 28303 w 104503"/>
              <a:gd name="connsiteY1" fmla="*/ 381000 h 409222"/>
              <a:gd name="connsiteX2" fmla="*/ 0 w 104503"/>
              <a:gd name="connsiteY2" fmla="*/ 381000 h 409222"/>
              <a:gd name="connsiteX0" fmla="*/ 104503 w 104503"/>
              <a:gd name="connsiteY0" fmla="*/ 0 h 381000"/>
              <a:gd name="connsiteX1" fmla="*/ 17417 w 104503"/>
              <a:gd name="connsiteY1" fmla="*/ 272432 h 381000"/>
              <a:gd name="connsiteX2" fmla="*/ 0 w 104503"/>
              <a:gd name="connsiteY2" fmla="*/ 381000 h 381000"/>
              <a:gd name="connsiteX0" fmla="*/ 104503 w 104503"/>
              <a:gd name="connsiteY0" fmla="*/ 0 h 381000"/>
              <a:gd name="connsiteX1" fmla="*/ 26790 w 104503"/>
              <a:gd name="connsiteY1" fmla="*/ 272432 h 381000"/>
              <a:gd name="connsiteX2" fmla="*/ 0 w 104503"/>
              <a:gd name="connsiteY2" fmla="*/ 381000 h 381000"/>
              <a:gd name="connsiteX0" fmla="*/ 104503 w 104503"/>
              <a:gd name="connsiteY0" fmla="*/ 0 h 381000"/>
              <a:gd name="connsiteX1" fmla="*/ 33819 w 104503"/>
              <a:gd name="connsiteY1" fmla="*/ 272432 h 381000"/>
              <a:gd name="connsiteX2" fmla="*/ 0 w 104503"/>
              <a:gd name="connsiteY2" fmla="*/ 38100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4503" h="381000">
                <a:moveTo>
                  <a:pt x="104503" y="0"/>
                </a:moveTo>
                <a:cubicBezTo>
                  <a:pt x="79103" y="127000"/>
                  <a:pt x="51236" y="208932"/>
                  <a:pt x="33819" y="272432"/>
                </a:cubicBezTo>
                <a:cubicBezTo>
                  <a:pt x="16402" y="335932"/>
                  <a:pt x="9434" y="381000"/>
                  <a:pt x="0" y="381000"/>
                </a:cubicBezTo>
              </a:path>
            </a:pathLst>
          </a:custGeom>
          <a:ln>
            <a:solidFill>
              <a:srgbClr val="FF8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Forme libre 74"/>
          <p:cNvSpPr/>
          <p:nvPr/>
        </p:nvSpPr>
        <p:spPr>
          <a:xfrm flipH="1">
            <a:off x="4145279" y="3810707"/>
            <a:ext cx="72389" cy="310875"/>
          </a:xfrm>
          <a:custGeom>
            <a:avLst/>
            <a:gdLst>
              <a:gd name="connsiteX0" fmla="*/ 76200 w 76200"/>
              <a:gd name="connsiteY0" fmla="*/ 0 h 381000"/>
              <a:gd name="connsiteX1" fmla="*/ 0 w 76200"/>
              <a:gd name="connsiteY1" fmla="*/ 381000 h 381000"/>
              <a:gd name="connsiteX2" fmla="*/ 0 w 76200"/>
              <a:gd name="connsiteY2" fmla="*/ 38100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200" h="381000">
                <a:moveTo>
                  <a:pt x="76200" y="0"/>
                </a:moveTo>
                <a:lnTo>
                  <a:pt x="0" y="381000"/>
                </a:lnTo>
                <a:lnTo>
                  <a:pt x="0" y="381000"/>
                </a:lnTo>
              </a:path>
            </a:pathLst>
          </a:custGeom>
          <a:ln>
            <a:solidFill>
              <a:srgbClr val="FF8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6" name="Forme libre 75"/>
          <p:cNvSpPr/>
          <p:nvPr/>
        </p:nvSpPr>
        <p:spPr>
          <a:xfrm rot="3042923">
            <a:off x="4694557" y="3883913"/>
            <a:ext cx="805024" cy="242055"/>
          </a:xfrm>
          <a:custGeom>
            <a:avLst/>
            <a:gdLst>
              <a:gd name="connsiteX0" fmla="*/ 76200 w 76200"/>
              <a:gd name="connsiteY0" fmla="*/ 0 h 381000"/>
              <a:gd name="connsiteX1" fmla="*/ 0 w 76200"/>
              <a:gd name="connsiteY1" fmla="*/ 381000 h 381000"/>
              <a:gd name="connsiteX2" fmla="*/ 0 w 76200"/>
              <a:gd name="connsiteY2" fmla="*/ 381000 h 381000"/>
              <a:gd name="connsiteX0" fmla="*/ 104503 w 104503"/>
              <a:gd name="connsiteY0" fmla="*/ 0 h 409222"/>
              <a:gd name="connsiteX1" fmla="*/ 28303 w 104503"/>
              <a:gd name="connsiteY1" fmla="*/ 381000 h 409222"/>
              <a:gd name="connsiteX2" fmla="*/ 0 w 104503"/>
              <a:gd name="connsiteY2" fmla="*/ 381000 h 409222"/>
              <a:gd name="connsiteX0" fmla="*/ 104503 w 104503"/>
              <a:gd name="connsiteY0" fmla="*/ 0 h 381000"/>
              <a:gd name="connsiteX1" fmla="*/ 17417 w 104503"/>
              <a:gd name="connsiteY1" fmla="*/ 272432 h 381000"/>
              <a:gd name="connsiteX2" fmla="*/ 0 w 104503"/>
              <a:gd name="connsiteY2" fmla="*/ 381000 h 381000"/>
              <a:gd name="connsiteX0" fmla="*/ 109869 w 109869"/>
              <a:gd name="connsiteY0" fmla="*/ 0 h 336310"/>
              <a:gd name="connsiteX1" fmla="*/ 22783 w 109869"/>
              <a:gd name="connsiteY1" fmla="*/ 272432 h 336310"/>
              <a:gd name="connsiteX2" fmla="*/ 0 w 109869"/>
              <a:gd name="connsiteY2" fmla="*/ 336310 h 336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9869" h="336310">
                <a:moveTo>
                  <a:pt x="109869" y="0"/>
                </a:moveTo>
                <a:cubicBezTo>
                  <a:pt x="84469" y="127000"/>
                  <a:pt x="41095" y="216380"/>
                  <a:pt x="22783" y="272432"/>
                </a:cubicBezTo>
                <a:cubicBezTo>
                  <a:pt x="4471" y="328484"/>
                  <a:pt x="9434" y="336310"/>
                  <a:pt x="0" y="336310"/>
                </a:cubicBezTo>
              </a:path>
            </a:pathLst>
          </a:custGeom>
          <a:ln>
            <a:solidFill>
              <a:srgbClr val="FF8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Forme libre 76"/>
          <p:cNvSpPr/>
          <p:nvPr/>
        </p:nvSpPr>
        <p:spPr>
          <a:xfrm>
            <a:off x="1527784" y="4413638"/>
            <a:ext cx="536014" cy="314100"/>
          </a:xfrm>
          <a:custGeom>
            <a:avLst/>
            <a:gdLst>
              <a:gd name="connsiteX0" fmla="*/ 76200 w 76200"/>
              <a:gd name="connsiteY0" fmla="*/ 0 h 381000"/>
              <a:gd name="connsiteX1" fmla="*/ 0 w 76200"/>
              <a:gd name="connsiteY1" fmla="*/ 381000 h 381000"/>
              <a:gd name="connsiteX2" fmla="*/ 0 w 76200"/>
              <a:gd name="connsiteY2" fmla="*/ 38100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200" h="381000">
                <a:moveTo>
                  <a:pt x="76200" y="0"/>
                </a:moveTo>
                <a:lnTo>
                  <a:pt x="0" y="381000"/>
                </a:lnTo>
                <a:lnTo>
                  <a:pt x="0" y="381000"/>
                </a:lnTo>
              </a:path>
            </a:pathLst>
          </a:custGeom>
          <a:ln>
            <a:solidFill>
              <a:srgbClr val="FF8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8" name="Forme libre 77"/>
          <p:cNvSpPr/>
          <p:nvPr/>
        </p:nvSpPr>
        <p:spPr>
          <a:xfrm>
            <a:off x="1534134" y="4721134"/>
            <a:ext cx="567716" cy="494186"/>
          </a:xfrm>
          <a:custGeom>
            <a:avLst/>
            <a:gdLst>
              <a:gd name="connsiteX0" fmla="*/ 76200 w 76200"/>
              <a:gd name="connsiteY0" fmla="*/ 0 h 381000"/>
              <a:gd name="connsiteX1" fmla="*/ 0 w 76200"/>
              <a:gd name="connsiteY1" fmla="*/ 381000 h 381000"/>
              <a:gd name="connsiteX2" fmla="*/ 0 w 76200"/>
              <a:gd name="connsiteY2" fmla="*/ 38100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200" h="381000">
                <a:moveTo>
                  <a:pt x="76200" y="0"/>
                </a:moveTo>
                <a:lnTo>
                  <a:pt x="0" y="381000"/>
                </a:lnTo>
                <a:lnTo>
                  <a:pt x="0" y="381000"/>
                </a:lnTo>
              </a:path>
            </a:pathLst>
          </a:custGeom>
          <a:ln>
            <a:solidFill>
              <a:srgbClr val="FF8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Forme libre 78"/>
          <p:cNvSpPr/>
          <p:nvPr/>
        </p:nvSpPr>
        <p:spPr>
          <a:xfrm>
            <a:off x="2483487" y="4721133"/>
            <a:ext cx="140429" cy="804101"/>
          </a:xfrm>
          <a:custGeom>
            <a:avLst/>
            <a:gdLst>
              <a:gd name="connsiteX0" fmla="*/ 76200 w 76200"/>
              <a:gd name="connsiteY0" fmla="*/ 0 h 381000"/>
              <a:gd name="connsiteX1" fmla="*/ 0 w 76200"/>
              <a:gd name="connsiteY1" fmla="*/ 381000 h 381000"/>
              <a:gd name="connsiteX2" fmla="*/ 0 w 76200"/>
              <a:gd name="connsiteY2" fmla="*/ 38100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200" h="381000">
                <a:moveTo>
                  <a:pt x="76200" y="0"/>
                </a:moveTo>
                <a:lnTo>
                  <a:pt x="0" y="381000"/>
                </a:lnTo>
                <a:lnTo>
                  <a:pt x="0" y="381000"/>
                </a:lnTo>
              </a:path>
            </a:pathLst>
          </a:custGeom>
          <a:ln>
            <a:solidFill>
              <a:srgbClr val="FF8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Forme libre 79"/>
          <p:cNvSpPr/>
          <p:nvPr/>
        </p:nvSpPr>
        <p:spPr>
          <a:xfrm>
            <a:off x="3695700" y="4566973"/>
            <a:ext cx="358140" cy="332919"/>
          </a:xfrm>
          <a:custGeom>
            <a:avLst/>
            <a:gdLst>
              <a:gd name="connsiteX0" fmla="*/ 76200 w 76200"/>
              <a:gd name="connsiteY0" fmla="*/ 0 h 381000"/>
              <a:gd name="connsiteX1" fmla="*/ 0 w 76200"/>
              <a:gd name="connsiteY1" fmla="*/ 381000 h 381000"/>
              <a:gd name="connsiteX2" fmla="*/ 0 w 76200"/>
              <a:gd name="connsiteY2" fmla="*/ 38100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200" h="381000">
                <a:moveTo>
                  <a:pt x="76200" y="0"/>
                </a:moveTo>
                <a:lnTo>
                  <a:pt x="0" y="381000"/>
                </a:lnTo>
                <a:lnTo>
                  <a:pt x="0" y="381000"/>
                </a:lnTo>
              </a:path>
            </a:pathLst>
          </a:custGeom>
          <a:ln>
            <a:solidFill>
              <a:srgbClr val="FF8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Forme libre 80"/>
          <p:cNvSpPr/>
          <p:nvPr/>
        </p:nvSpPr>
        <p:spPr>
          <a:xfrm flipH="1">
            <a:off x="4401167" y="4569648"/>
            <a:ext cx="488332" cy="330244"/>
          </a:xfrm>
          <a:custGeom>
            <a:avLst/>
            <a:gdLst>
              <a:gd name="connsiteX0" fmla="*/ 76200 w 76200"/>
              <a:gd name="connsiteY0" fmla="*/ 0 h 381000"/>
              <a:gd name="connsiteX1" fmla="*/ 0 w 76200"/>
              <a:gd name="connsiteY1" fmla="*/ 381000 h 381000"/>
              <a:gd name="connsiteX2" fmla="*/ 0 w 76200"/>
              <a:gd name="connsiteY2" fmla="*/ 38100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200" h="381000">
                <a:moveTo>
                  <a:pt x="76200" y="0"/>
                </a:moveTo>
                <a:lnTo>
                  <a:pt x="0" y="381000"/>
                </a:lnTo>
                <a:lnTo>
                  <a:pt x="0" y="381000"/>
                </a:lnTo>
              </a:path>
            </a:pathLst>
          </a:custGeom>
          <a:ln>
            <a:solidFill>
              <a:srgbClr val="FF8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Forme libre 81"/>
          <p:cNvSpPr/>
          <p:nvPr/>
        </p:nvSpPr>
        <p:spPr>
          <a:xfrm flipH="1">
            <a:off x="4864717" y="4569648"/>
            <a:ext cx="932990" cy="432410"/>
          </a:xfrm>
          <a:custGeom>
            <a:avLst/>
            <a:gdLst>
              <a:gd name="connsiteX0" fmla="*/ 76200 w 76200"/>
              <a:gd name="connsiteY0" fmla="*/ 0 h 381000"/>
              <a:gd name="connsiteX1" fmla="*/ 0 w 76200"/>
              <a:gd name="connsiteY1" fmla="*/ 381000 h 381000"/>
              <a:gd name="connsiteX2" fmla="*/ 0 w 76200"/>
              <a:gd name="connsiteY2" fmla="*/ 38100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200" h="381000">
                <a:moveTo>
                  <a:pt x="76200" y="0"/>
                </a:moveTo>
                <a:lnTo>
                  <a:pt x="0" y="381000"/>
                </a:lnTo>
                <a:lnTo>
                  <a:pt x="0" y="381000"/>
                </a:lnTo>
              </a:path>
            </a:pathLst>
          </a:custGeom>
          <a:ln>
            <a:solidFill>
              <a:srgbClr val="FF8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Forme libre 82"/>
          <p:cNvSpPr/>
          <p:nvPr/>
        </p:nvSpPr>
        <p:spPr>
          <a:xfrm>
            <a:off x="4197350" y="5335658"/>
            <a:ext cx="640081" cy="258847"/>
          </a:xfrm>
          <a:custGeom>
            <a:avLst/>
            <a:gdLst>
              <a:gd name="connsiteX0" fmla="*/ 76200 w 76200"/>
              <a:gd name="connsiteY0" fmla="*/ 0 h 381000"/>
              <a:gd name="connsiteX1" fmla="*/ 0 w 76200"/>
              <a:gd name="connsiteY1" fmla="*/ 381000 h 381000"/>
              <a:gd name="connsiteX2" fmla="*/ 0 w 76200"/>
              <a:gd name="connsiteY2" fmla="*/ 38100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200" h="381000">
                <a:moveTo>
                  <a:pt x="76200" y="0"/>
                </a:moveTo>
                <a:lnTo>
                  <a:pt x="0" y="381000"/>
                </a:lnTo>
                <a:lnTo>
                  <a:pt x="0" y="381000"/>
                </a:lnTo>
              </a:path>
            </a:pathLst>
          </a:custGeom>
          <a:ln>
            <a:solidFill>
              <a:srgbClr val="FF8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Forme libre 83"/>
          <p:cNvSpPr/>
          <p:nvPr/>
        </p:nvSpPr>
        <p:spPr>
          <a:xfrm flipH="1">
            <a:off x="4989831" y="5339312"/>
            <a:ext cx="528322" cy="350041"/>
          </a:xfrm>
          <a:custGeom>
            <a:avLst/>
            <a:gdLst>
              <a:gd name="connsiteX0" fmla="*/ 76200 w 76200"/>
              <a:gd name="connsiteY0" fmla="*/ 0 h 381000"/>
              <a:gd name="connsiteX1" fmla="*/ 0 w 76200"/>
              <a:gd name="connsiteY1" fmla="*/ 381000 h 381000"/>
              <a:gd name="connsiteX2" fmla="*/ 0 w 76200"/>
              <a:gd name="connsiteY2" fmla="*/ 38100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200" h="381000">
                <a:moveTo>
                  <a:pt x="76200" y="0"/>
                </a:moveTo>
                <a:lnTo>
                  <a:pt x="0" y="381000"/>
                </a:lnTo>
                <a:lnTo>
                  <a:pt x="0" y="381000"/>
                </a:lnTo>
              </a:path>
            </a:pathLst>
          </a:custGeom>
          <a:ln>
            <a:solidFill>
              <a:srgbClr val="FF8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5" name="Forme libre 84"/>
          <p:cNvSpPr/>
          <p:nvPr/>
        </p:nvSpPr>
        <p:spPr>
          <a:xfrm flipH="1">
            <a:off x="6556673" y="5423588"/>
            <a:ext cx="421975" cy="395055"/>
          </a:xfrm>
          <a:custGeom>
            <a:avLst/>
            <a:gdLst>
              <a:gd name="connsiteX0" fmla="*/ 76200 w 76200"/>
              <a:gd name="connsiteY0" fmla="*/ 0 h 381000"/>
              <a:gd name="connsiteX1" fmla="*/ 0 w 76200"/>
              <a:gd name="connsiteY1" fmla="*/ 381000 h 381000"/>
              <a:gd name="connsiteX2" fmla="*/ 0 w 76200"/>
              <a:gd name="connsiteY2" fmla="*/ 38100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200" h="381000">
                <a:moveTo>
                  <a:pt x="76200" y="0"/>
                </a:moveTo>
                <a:lnTo>
                  <a:pt x="0" y="381000"/>
                </a:lnTo>
                <a:lnTo>
                  <a:pt x="0" y="381000"/>
                </a:lnTo>
              </a:path>
            </a:pathLst>
          </a:custGeom>
          <a:ln>
            <a:solidFill>
              <a:srgbClr val="FF8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6" name="Forme libre 85"/>
          <p:cNvSpPr/>
          <p:nvPr/>
        </p:nvSpPr>
        <p:spPr>
          <a:xfrm flipH="1">
            <a:off x="7138672" y="5429171"/>
            <a:ext cx="502920" cy="328199"/>
          </a:xfrm>
          <a:custGeom>
            <a:avLst/>
            <a:gdLst>
              <a:gd name="connsiteX0" fmla="*/ 76200 w 76200"/>
              <a:gd name="connsiteY0" fmla="*/ 0 h 381000"/>
              <a:gd name="connsiteX1" fmla="*/ 0 w 76200"/>
              <a:gd name="connsiteY1" fmla="*/ 381000 h 381000"/>
              <a:gd name="connsiteX2" fmla="*/ 0 w 76200"/>
              <a:gd name="connsiteY2" fmla="*/ 38100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200" h="381000">
                <a:moveTo>
                  <a:pt x="76200" y="0"/>
                </a:moveTo>
                <a:lnTo>
                  <a:pt x="0" y="381000"/>
                </a:lnTo>
                <a:lnTo>
                  <a:pt x="0" y="381000"/>
                </a:lnTo>
              </a:path>
            </a:pathLst>
          </a:custGeom>
          <a:ln>
            <a:solidFill>
              <a:srgbClr val="FF8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7" name="Forme libre 86"/>
          <p:cNvSpPr/>
          <p:nvPr/>
        </p:nvSpPr>
        <p:spPr>
          <a:xfrm flipH="1">
            <a:off x="7354414" y="5215319"/>
            <a:ext cx="323664" cy="55701"/>
          </a:xfrm>
          <a:custGeom>
            <a:avLst/>
            <a:gdLst>
              <a:gd name="connsiteX0" fmla="*/ 76200 w 76200"/>
              <a:gd name="connsiteY0" fmla="*/ 0 h 381000"/>
              <a:gd name="connsiteX1" fmla="*/ 0 w 76200"/>
              <a:gd name="connsiteY1" fmla="*/ 381000 h 381000"/>
              <a:gd name="connsiteX2" fmla="*/ 0 w 76200"/>
              <a:gd name="connsiteY2" fmla="*/ 38100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200" h="381000">
                <a:moveTo>
                  <a:pt x="76200" y="0"/>
                </a:moveTo>
                <a:lnTo>
                  <a:pt x="0" y="381000"/>
                </a:lnTo>
                <a:lnTo>
                  <a:pt x="0" y="381000"/>
                </a:lnTo>
              </a:path>
            </a:pathLst>
          </a:custGeom>
          <a:ln>
            <a:solidFill>
              <a:srgbClr val="FF8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8" name="Forme libre 87"/>
          <p:cNvSpPr/>
          <p:nvPr/>
        </p:nvSpPr>
        <p:spPr>
          <a:xfrm flipH="1" flipV="1">
            <a:off x="6658774" y="4648005"/>
            <a:ext cx="570822" cy="338461"/>
          </a:xfrm>
          <a:custGeom>
            <a:avLst/>
            <a:gdLst>
              <a:gd name="connsiteX0" fmla="*/ 76200 w 76200"/>
              <a:gd name="connsiteY0" fmla="*/ 0 h 381000"/>
              <a:gd name="connsiteX1" fmla="*/ 0 w 76200"/>
              <a:gd name="connsiteY1" fmla="*/ 381000 h 381000"/>
              <a:gd name="connsiteX2" fmla="*/ 0 w 76200"/>
              <a:gd name="connsiteY2" fmla="*/ 38100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200" h="381000">
                <a:moveTo>
                  <a:pt x="76200" y="0"/>
                </a:moveTo>
                <a:lnTo>
                  <a:pt x="0" y="381000"/>
                </a:lnTo>
                <a:lnTo>
                  <a:pt x="0" y="381000"/>
                </a:lnTo>
              </a:path>
            </a:pathLst>
          </a:custGeom>
          <a:ln>
            <a:solidFill>
              <a:srgbClr val="FF8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" name="Forme libre 89"/>
          <p:cNvSpPr/>
          <p:nvPr/>
        </p:nvSpPr>
        <p:spPr>
          <a:xfrm>
            <a:off x="1433878" y="3436327"/>
            <a:ext cx="289352" cy="56693"/>
          </a:xfrm>
          <a:custGeom>
            <a:avLst/>
            <a:gdLst>
              <a:gd name="connsiteX0" fmla="*/ 76200 w 76200"/>
              <a:gd name="connsiteY0" fmla="*/ 0 h 381000"/>
              <a:gd name="connsiteX1" fmla="*/ 0 w 76200"/>
              <a:gd name="connsiteY1" fmla="*/ 381000 h 381000"/>
              <a:gd name="connsiteX2" fmla="*/ 0 w 76200"/>
              <a:gd name="connsiteY2" fmla="*/ 381000 h 381000"/>
              <a:gd name="connsiteX0" fmla="*/ 76200 w 76200"/>
              <a:gd name="connsiteY0" fmla="*/ 0 h 381000"/>
              <a:gd name="connsiteX1" fmla="*/ 23625 w 76200"/>
              <a:gd name="connsiteY1" fmla="*/ 68200 h 381000"/>
              <a:gd name="connsiteX2" fmla="*/ 0 w 76200"/>
              <a:gd name="connsiteY2" fmla="*/ 381000 h 381000"/>
              <a:gd name="connsiteX3" fmla="*/ 0 w 76200"/>
              <a:gd name="connsiteY3" fmla="*/ 381000 h 381000"/>
              <a:gd name="connsiteX0" fmla="*/ 76200 w 76200"/>
              <a:gd name="connsiteY0" fmla="*/ 0 h 381000"/>
              <a:gd name="connsiteX1" fmla="*/ 32574 w 76200"/>
              <a:gd name="connsiteY1" fmla="*/ 114784 h 381000"/>
              <a:gd name="connsiteX2" fmla="*/ 0 w 76200"/>
              <a:gd name="connsiteY2" fmla="*/ 381000 h 381000"/>
              <a:gd name="connsiteX3" fmla="*/ 0 w 76200"/>
              <a:gd name="connsiteY3" fmla="*/ 38100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200" h="381000">
                <a:moveTo>
                  <a:pt x="76200" y="0"/>
                </a:moveTo>
                <a:cubicBezTo>
                  <a:pt x="59272" y="77082"/>
                  <a:pt x="49502" y="37702"/>
                  <a:pt x="32574" y="114784"/>
                </a:cubicBezTo>
                <a:lnTo>
                  <a:pt x="0" y="381000"/>
                </a:lnTo>
                <a:lnTo>
                  <a:pt x="0" y="381000"/>
                </a:lnTo>
              </a:path>
            </a:pathLst>
          </a:custGeom>
          <a:ln>
            <a:solidFill>
              <a:srgbClr val="996633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1" name="Forme libre 90"/>
          <p:cNvSpPr/>
          <p:nvPr/>
        </p:nvSpPr>
        <p:spPr>
          <a:xfrm>
            <a:off x="1654784" y="3707110"/>
            <a:ext cx="613335" cy="217614"/>
          </a:xfrm>
          <a:custGeom>
            <a:avLst/>
            <a:gdLst>
              <a:gd name="connsiteX0" fmla="*/ 76200 w 76200"/>
              <a:gd name="connsiteY0" fmla="*/ 0 h 381000"/>
              <a:gd name="connsiteX1" fmla="*/ 0 w 76200"/>
              <a:gd name="connsiteY1" fmla="*/ 381000 h 381000"/>
              <a:gd name="connsiteX2" fmla="*/ 0 w 76200"/>
              <a:gd name="connsiteY2" fmla="*/ 381000 h 381000"/>
              <a:gd name="connsiteX0" fmla="*/ 76200 w 76200"/>
              <a:gd name="connsiteY0" fmla="*/ 0 h 381000"/>
              <a:gd name="connsiteX1" fmla="*/ 44498 w 76200"/>
              <a:gd name="connsiteY1" fmla="*/ 214404 h 381000"/>
              <a:gd name="connsiteX2" fmla="*/ 0 w 76200"/>
              <a:gd name="connsiteY2" fmla="*/ 381000 h 381000"/>
              <a:gd name="connsiteX3" fmla="*/ 0 w 76200"/>
              <a:gd name="connsiteY3" fmla="*/ 38100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200" h="381000">
                <a:moveTo>
                  <a:pt x="76200" y="0"/>
                </a:moveTo>
                <a:cubicBezTo>
                  <a:pt x="64055" y="56644"/>
                  <a:pt x="56643" y="157760"/>
                  <a:pt x="44498" y="214404"/>
                </a:cubicBezTo>
                <a:lnTo>
                  <a:pt x="0" y="381000"/>
                </a:lnTo>
                <a:lnTo>
                  <a:pt x="0" y="381000"/>
                </a:lnTo>
              </a:path>
            </a:pathLst>
          </a:custGeom>
          <a:ln>
            <a:solidFill>
              <a:srgbClr val="996633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4" name="Forme libre 93"/>
          <p:cNvSpPr/>
          <p:nvPr/>
        </p:nvSpPr>
        <p:spPr>
          <a:xfrm flipH="1">
            <a:off x="7511259" y="3597347"/>
            <a:ext cx="386809" cy="160285"/>
          </a:xfrm>
          <a:custGeom>
            <a:avLst/>
            <a:gdLst>
              <a:gd name="connsiteX0" fmla="*/ 76200 w 76200"/>
              <a:gd name="connsiteY0" fmla="*/ 0 h 381000"/>
              <a:gd name="connsiteX1" fmla="*/ 0 w 76200"/>
              <a:gd name="connsiteY1" fmla="*/ 381000 h 381000"/>
              <a:gd name="connsiteX2" fmla="*/ 0 w 76200"/>
              <a:gd name="connsiteY2" fmla="*/ 38100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200" h="381000">
                <a:moveTo>
                  <a:pt x="76200" y="0"/>
                </a:moveTo>
                <a:lnTo>
                  <a:pt x="0" y="381000"/>
                </a:lnTo>
                <a:lnTo>
                  <a:pt x="0" y="381000"/>
                </a:lnTo>
              </a:path>
            </a:pathLst>
          </a:custGeom>
          <a:ln>
            <a:solidFill>
              <a:srgbClr val="3366FF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6" name="Rectangle à coins arrondis 95"/>
          <p:cNvSpPr/>
          <p:nvPr/>
        </p:nvSpPr>
        <p:spPr>
          <a:xfrm>
            <a:off x="119244" y="4503363"/>
            <a:ext cx="1414883" cy="439420"/>
          </a:xfrm>
          <a:prstGeom prst="roundRect">
            <a:avLst/>
          </a:prstGeom>
          <a:noFill/>
          <a:ln w="25400">
            <a:solidFill>
              <a:srgbClr val="FF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bg1"/>
                </a:solidFill>
              </a:rPr>
              <a:t>Galaxy’s Bulge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97" name="Forme libre 96"/>
          <p:cNvSpPr/>
          <p:nvPr/>
        </p:nvSpPr>
        <p:spPr>
          <a:xfrm>
            <a:off x="1534134" y="4727738"/>
            <a:ext cx="881787" cy="917432"/>
          </a:xfrm>
          <a:custGeom>
            <a:avLst/>
            <a:gdLst>
              <a:gd name="connsiteX0" fmla="*/ 76200 w 76200"/>
              <a:gd name="connsiteY0" fmla="*/ 0 h 381000"/>
              <a:gd name="connsiteX1" fmla="*/ 0 w 76200"/>
              <a:gd name="connsiteY1" fmla="*/ 381000 h 381000"/>
              <a:gd name="connsiteX2" fmla="*/ 0 w 76200"/>
              <a:gd name="connsiteY2" fmla="*/ 38100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200" h="381000">
                <a:moveTo>
                  <a:pt x="76200" y="0"/>
                </a:moveTo>
                <a:lnTo>
                  <a:pt x="0" y="381000"/>
                </a:lnTo>
                <a:lnTo>
                  <a:pt x="0" y="381000"/>
                </a:lnTo>
              </a:path>
            </a:pathLst>
          </a:custGeom>
          <a:ln>
            <a:solidFill>
              <a:srgbClr val="FF8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8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-1" y="6479104"/>
            <a:ext cx="9143999" cy="365125"/>
          </a:xfrm>
          <a:prstGeom prst="rect">
            <a:avLst/>
          </a:prstGeom>
        </p:spPr>
        <p:txBody>
          <a:bodyPr/>
          <a:lstStyle/>
          <a:p>
            <a:r>
              <a:rPr lang="en-GB" sz="1400" b="1" dirty="0" smtClean="0">
                <a:solidFill>
                  <a:srgbClr val="FFFFFF"/>
                </a:solidFill>
              </a:rPr>
              <a:t>V. Tatischeff for the e-ASTROGAM Collaboration  		           14</a:t>
            </a:r>
            <a:r>
              <a:rPr lang="en-GB" sz="1400" b="1" baseline="30000" dirty="0" smtClean="0">
                <a:solidFill>
                  <a:srgbClr val="FFFFFF"/>
                </a:solidFill>
              </a:rPr>
              <a:t>th</a:t>
            </a:r>
            <a:r>
              <a:rPr lang="en-GB" sz="1400" b="1" dirty="0" smtClean="0">
                <a:solidFill>
                  <a:srgbClr val="FFFFFF"/>
                </a:solidFill>
              </a:rPr>
              <a:t> AGILE Science Workshop 		         June 20-21, 2016</a:t>
            </a:r>
          </a:p>
        </p:txBody>
      </p:sp>
      <p:pic>
        <p:nvPicPr>
          <p:cNvPr id="99" name="Image 98" descr="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5" y="156093"/>
            <a:ext cx="411654" cy="41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670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mGrid">
          <a:fgClr>
            <a:schemeClr val="bg1"/>
          </a:fgClr>
          <a:bgClr>
            <a:prstClr val="white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er 12"/>
          <p:cNvGrpSpPr/>
          <p:nvPr/>
        </p:nvGrpSpPr>
        <p:grpSpPr>
          <a:xfrm>
            <a:off x="8" y="44624"/>
            <a:ext cx="9144000" cy="619472"/>
            <a:chOff x="8" y="832776"/>
            <a:chExt cx="9144000" cy="619472"/>
          </a:xfrm>
        </p:grpSpPr>
        <p:sp>
          <p:nvSpPr>
            <p:cNvPr id="18" name="Rectangle 17"/>
            <p:cNvSpPr/>
            <p:nvPr/>
          </p:nvSpPr>
          <p:spPr>
            <a:xfrm>
              <a:off x="8" y="832776"/>
              <a:ext cx="9144000" cy="6194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3600" b="1" dirty="0" smtClean="0">
                  <a:latin typeface="Avenir Light"/>
                  <a:cs typeface="Avenir Light"/>
                </a:rPr>
                <a:t>	e-ASTROGAM</a:t>
              </a:r>
              <a:endParaRPr lang="fr-FR" sz="3600" b="1" dirty="0">
                <a:latin typeface="Avenir Light"/>
                <a:cs typeface="Avenir Light"/>
              </a:endParaRPr>
            </a:p>
          </p:txBody>
        </p:sp>
        <p:pic>
          <p:nvPicPr>
            <p:cNvPr id="19" name="Image 18" descr="logo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95" y="944245"/>
              <a:ext cx="411654" cy="411654"/>
            </a:xfrm>
            <a:prstGeom prst="rect">
              <a:avLst/>
            </a:prstGeom>
          </p:spPr>
        </p:pic>
      </p:grpSp>
      <p:sp>
        <p:nvSpPr>
          <p:cNvPr id="7" name="Sous-titre 2"/>
          <p:cNvSpPr txBox="1">
            <a:spLocks/>
          </p:cNvSpPr>
          <p:nvPr/>
        </p:nvSpPr>
        <p:spPr>
          <a:xfrm>
            <a:off x="43794" y="852729"/>
            <a:ext cx="9100213" cy="12423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Comic Sans M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5113" indent="-265113" algn="l">
              <a:spcBef>
                <a:spcPts val="800"/>
              </a:spcBef>
              <a:buClr>
                <a:schemeClr val="tx1"/>
              </a:buClr>
              <a:buFont typeface="Arial"/>
              <a:buChar char="•"/>
            </a:pPr>
            <a:r>
              <a:rPr lang="en-US" sz="2200" dirty="0" smtClean="0">
                <a:sym typeface="Symbol"/>
              </a:rPr>
              <a:t>Over 3/4 of the sources from the 3</a:t>
            </a:r>
            <a:r>
              <a:rPr lang="en-US" sz="2200" baseline="30000" dirty="0" smtClean="0">
                <a:sym typeface="Symbol"/>
              </a:rPr>
              <a:t>rd</a:t>
            </a:r>
            <a:r>
              <a:rPr lang="en-US" sz="2200" dirty="0" smtClean="0">
                <a:sym typeface="Symbol"/>
              </a:rPr>
              <a:t> </a:t>
            </a:r>
            <a:r>
              <a:rPr lang="en-US" sz="2200" i="1" dirty="0" smtClean="0">
                <a:sym typeface="Symbol"/>
              </a:rPr>
              <a:t>Fermi</a:t>
            </a:r>
            <a:r>
              <a:rPr lang="en-US" sz="2200" dirty="0" smtClean="0">
                <a:sym typeface="Symbol"/>
              </a:rPr>
              <a:t> LAT Catalog (3FGL), </a:t>
            </a:r>
            <a:r>
              <a:rPr lang="en-US" sz="2200" dirty="0" smtClean="0">
                <a:solidFill>
                  <a:srgbClr val="CC0000"/>
                </a:solidFill>
                <a:sym typeface="Symbol"/>
              </a:rPr>
              <a:t>2415 sources </a:t>
            </a:r>
            <a:r>
              <a:rPr lang="en-US" sz="2200" dirty="0" smtClean="0">
                <a:solidFill>
                  <a:srgbClr val="000000"/>
                </a:solidFill>
                <a:sym typeface="Symbol"/>
              </a:rPr>
              <a:t>over 3033, </a:t>
            </a:r>
            <a:r>
              <a:rPr lang="en-US" sz="2200" dirty="0" smtClean="0">
                <a:sym typeface="Symbol"/>
              </a:rPr>
              <a:t>have power-law spectra (</a:t>
            </a:r>
            <a:r>
              <a:rPr lang="en-US" sz="2200" i="1" dirty="0" err="1" smtClean="0">
                <a:latin typeface="Times New Roman"/>
                <a:cs typeface="Times New Roman"/>
                <a:sym typeface="Symbol"/>
              </a:rPr>
              <a:t>E</a:t>
            </a:r>
            <a:r>
              <a:rPr lang="en-US" sz="2200" i="1" baseline="-25000" dirty="0" err="1" smtClean="0">
                <a:latin typeface="Symbol" charset="2"/>
                <a:cs typeface="Symbol" charset="2"/>
                <a:sym typeface="Symbol"/>
              </a:rPr>
              <a:t>g</a:t>
            </a:r>
            <a:r>
              <a:rPr lang="en-US" sz="2200" dirty="0" smtClean="0">
                <a:sym typeface="Symbol"/>
              </a:rPr>
              <a:t> &gt; 100 MeV) steeper than </a:t>
            </a:r>
            <a:r>
              <a:rPr lang="en-US" sz="2200" i="1" dirty="0" smtClean="0">
                <a:latin typeface="Times New Roman"/>
                <a:cs typeface="Times New Roman"/>
                <a:sym typeface="Symbol"/>
              </a:rPr>
              <a:t>E</a:t>
            </a:r>
            <a:r>
              <a:rPr lang="en-US" sz="2200" i="1" baseline="-25000" dirty="0" smtClean="0">
                <a:latin typeface="Symbol" charset="2"/>
                <a:cs typeface="Symbol" charset="2"/>
                <a:sym typeface="Symbol"/>
              </a:rPr>
              <a:t>g</a:t>
            </a:r>
            <a:r>
              <a:rPr lang="en-US" sz="2200" baseline="30000" dirty="0" smtClean="0">
                <a:latin typeface="Times New Roman"/>
                <a:cs typeface="Times New Roman"/>
                <a:sym typeface="Symbol"/>
              </a:rPr>
              <a:t>-2</a:t>
            </a:r>
            <a:r>
              <a:rPr lang="en-US" sz="2200" dirty="0" smtClean="0">
                <a:sym typeface="Symbol"/>
              </a:rPr>
              <a:t>, implying that their peak energy output is below 100 MeV </a:t>
            </a:r>
          </a:p>
        </p:txBody>
      </p:sp>
      <p:sp>
        <p:nvSpPr>
          <p:cNvPr id="29" name="Sous-titre 2"/>
          <p:cNvSpPr txBox="1">
            <a:spLocks/>
          </p:cNvSpPr>
          <p:nvPr/>
        </p:nvSpPr>
        <p:spPr>
          <a:xfrm>
            <a:off x="5912036" y="1988560"/>
            <a:ext cx="3231972" cy="42735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Comic Sans M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5113" indent="-265113" algn="l">
              <a:spcBef>
                <a:spcPts val="800"/>
              </a:spcBef>
              <a:buClr>
                <a:schemeClr val="tx1"/>
              </a:buClr>
              <a:buFont typeface="Arial"/>
              <a:buChar char="•"/>
            </a:pPr>
            <a:r>
              <a:rPr lang="en-US" sz="2200" dirty="0" smtClean="0">
                <a:sym typeface="Symbol"/>
              </a:rPr>
              <a:t>These includes more than 1200 (candidate) </a:t>
            </a:r>
            <a:r>
              <a:rPr lang="en-US" sz="2200" dirty="0" err="1" smtClean="0">
                <a:sym typeface="Symbol"/>
              </a:rPr>
              <a:t>blazars</a:t>
            </a:r>
            <a:r>
              <a:rPr lang="en-US" sz="2200" dirty="0" smtClean="0">
                <a:sym typeface="Symbol"/>
              </a:rPr>
              <a:t> (mostly FSRQ), about 150 pulsars, and nearly </a:t>
            </a:r>
            <a:r>
              <a:rPr lang="en-US" sz="2200" b="1" dirty="0" smtClean="0">
                <a:solidFill>
                  <a:srgbClr val="CC0000"/>
                </a:solidFill>
                <a:sym typeface="Symbol"/>
              </a:rPr>
              <a:t>900 unassociated sources</a:t>
            </a:r>
          </a:p>
          <a:p>
            <a:pPr marL="265113" indent="-265113" algn="l">
              <a:spcBef>
                <a:spcPts val="1400"/>
              </a:spcBef>
              <a:buClr>
                <a:schemeClr val="tx1"/>
              </a:buClr>
              <a:buFont typeface="Arial"/>
              <a:buChar char="•"/>
            </a:pPr>
            <a:r>
              <a:rPr lang="en-US" sz="2200" dirty="0" smtClean="0">
                <a:sym typeface="Symbol"/>
              </a:rPr>
              <a:t>Most of these sources will be detected by        </a:t>
            </a:r>
            <a:r>
              <a:rPr lang="en-US" sz="2200" b="1" dirty="0" smtClean="0">
                <a:sym typeface="Symbol"/>
              </a:rPr>
              <a:t>e-ASTROGAM                 </a:t>
            </a:r>
            <a:r>
              <a:rPr lang="en-US" sz="2200" dirty="0" smtClean="0">
                <a:sym typeface="Symbol"/>
              </a:rPr>
              <a:t> </a:t>
            </a:r>
            <a:r>
              <a:rPr lang="en-US" sz="2200" dirty="0" smtClean="0">
                <a:solidFill>
                  <a:srgbClr val="CC0000"/>
                </a:solidFill>
                <a:sym typeface="Symbol"/>
              </a:rPr>
              <a:t>large discovery space </a:t>
            </a:r>
            <a:r>
              <a:rPr lang="en-US" sz="2200" dirty="0" smtClean="0">
                <a:sym typeface="Symbol"/>
              </a:rPr>
              <a:t>for new sources and source classes</a:t>
            </a:r>
          </a:p>
        </p:txBody>
      </p:sp>
      <p:pic>
        <p:nvPicPr>
          <p:cNvPr id="6" name="Image 5" descr="3fglplot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0" y="2009501"/>
            <a:ext cx="5854286" cy="4341102"/>
          </a:xfrm>
          <a:prstGeom prst="rect">
            <a:avLst/>
          </a:prstGeom>
        </p:spPr>
      </p:pic>
      <p:sp>
        <p:nvSpPr>
          <p:cNvPr id="22" name="Espace réservé du numéro de diapositive 5"/>
          <p:cNvSpPr txBox="1">
            <a:spLocks/>
          </p:cNvSpPr>
          <p:nvPr/>
        </p:nvSpPr>
        <p:spPr>
          <a:xfrm>
            <a:off x="8718642" y="692696"/>
            <a:ext cx="4213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54DFE8-E6FC-1442-801A-DC8426178C4D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11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-1" y="6479104"/>
            <a:ext cx="9143999" cy="365125"/>
          </a:xfrm>
          <a:prstGeom prst="rect">
            <a:avLst/>
          </a:prstGeom>
        </p:spPr>
        <p:txBody>
          <a:bodyPr/>
          <a:lstStyle/>
          <a:p>
            <a:r>
              <a:rPr lang="en-GB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V. Tatischeff for the e-ASTROGAM Collaboration  		           14</a:t>
            </a:r>
            <a:r>
              <a:rPr lang="en-GB" sz="1400" b="1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</a:t>
            </a:r>
            <a:r>
              <a:rPr lang="en-GB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AGILE Science Workshop 		         June 20-21, 2016</a:t>
            </a: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4400119" y="20540"/>
            <a:ext cx="4743879" cy="672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solidFill>
                  <a:srgbClr val="FF9933"/>
                </a:solidFill>
              </a:rPr>
              <a:t>Discovery space</a:t>
            </a:r>
            <a:endParaRPr lang="en-US" dirty="0">
              <a:solidFill>
                <a:srgbClr val="FF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031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er 21"/>
          <p:cNvGrpSpPr/>
          <p:nvPr/>
        </p:nvGrpSpPr>
        <p:grpSpPr>
          <a:xfrm>
            <a:off x="8" y="44624"/>
            <a:ext cx="9144000" cy="619472"/>
            <a:chOff x="8" y="832776"/>
            <a:chExt cx="9144000" cy="619472"/>
          </a:xfrm>
        </p:grpSpPr>
        <p:sp>
          <p:nvSpPr>
            <p:cNvPr id="23" name="Rectangle 22"/>
            <p:cNvSpPr/>
            <p:nvPr/>
          </p:nvSpPr>
          <p:spPr>
            <a:xfrm>
              <a:off x="8" y="832776"/>
              <a:ext cx="9144000" cy="6194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3600" b="1" dirty="0" smtClean="0">
                  <a:latin typeface="Avenir Light"/>
                  <a:cs typeface="Avenir Light"/>
                </a:rPr>
                <a:t>	e-ASTROGAM</a:t>
              </a:r>
              <a:endParaRPr lang="fr-FR" sz="3600" b="1" dirty="0">
                <a:latin typeface="Avenir Light"/>
                <a:cs typeface="Avenir Light"/>
              </a:endParaRPr>
            </a:p>
          </p:txBody>
        </p:sp>
        <p:pic>
          <p:nvPicPr>
            <p:cNvPr id="24" name="Image 23" descr="logo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95" y="944245"/>
              <a:ext cx="411654" cy="411654"/>
            </a:xfrm>
            <a:prstGeom prst="rect">
              <a:avLst/>
            </a:prstGeom>
          </p:spPr>
        </p:pic>
      </p:grpSp>
      <p:sp>
        <p:nvSpPr>
          <p:cNvPr id="12" name="Titre 1"/>
          <p:cNvSpPr txBox="1">
            <a:spLocks/>
          </p:cNvSpPr>
          <p:nvPr/>
        </p:nvSpPr>
        <p:spPr>
          <a:xfrm>
            <a:off x="4400119" y="33498"/>
            <a:ext cx="4743879" cy="672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solidFill>
                  <a:srgbClr val="FF9933"/>
                </a:solidFill>
              </a:rPr>
              <a:t>Collaboration</a:t>
            </a:r>
            <a:endParaRPr lang="en-US" dirty="0">
              <a:solidFill>
                <a:srgbClr val="FF9933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718642" y="706087"/>
            <a:ext cx="421357" cy="365125"/>
          </a:xfrm>
        </p:spPr>
        <p:txBody>
          <a:bodyPr/>
          <a:lstStyle/>
          <a:p>
            <a:fld id="{B654DFE8-E6FC-1442-801A-DC8426178C4D}" type="slidenum">
              <a:rPr lang="fr-FR" smtClean="0">
                <a:solidFill>
                  <a:srgbClr val="000000"/>
                </a:solidFill>
              </a:rPr>
              <a:t>17</a:t>
            </a:fld>
            <a:endParaRPr lang="fr-FR" dirty="0">
              <a:solidFill>
                <a:srgbClr val="000000"/>
              </a:solidFill>
            </a:endParaRPr>
          </a:p>
        </p:txBody>
      </p:sp>
      <p:graphicFrame>
        <p:nvGraphicFramePr>
          <p:cNvPr id="59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8114499"/>
              </p:ext>
            </p:extLst>
          </p:nvPr>
        </p:nvGraphicFramePr>
        <p:xfrm>
          <a:off x="614061" y="1653132"/>
          <a:ext cx="7954179" cy="44498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47613"/>
                <a:gridCol w="706566"/>
              </a:tblGrid>
              <a:tr h="370818"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INFN,</a:t>
                      </a:r>
                      <a:r>
                        <a:rPr lang="en-GB" sz="1600" baseline="0" noProof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600" noProof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INAF,</a:t>
                      </a:r>
                      <a:r>
                        <a:rPr lang="en-GB" sz="1600" baseline="0" noProof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University Tor </a:t>
                      </a:r>
                      <a:r>
                        <a:rPr lang="en-GB" sz="1600" baseline="0" noProof="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Vergata</a:t>
                      </a:r>
                      <a:r>
                        <a:rPr lang="en-GB" sz="1600" baseline="0" noProof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University of Udine</a:t>
                      </a:r>
                      <a:endParaRPr lang="en-GB" sz="1600" noProof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17" marB="4571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it-IT" sz="1800" dirty="0"/>
                    </a:p>
                  </a:txBody>
                  <a:tcPr marL="91438" marR="91438" marT="45717" marB="4571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18"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CSNSM, IRAP, APC, CEA, LLR, LUPM,</a:t>
                      </a:r>
                      <a:r>
                        <a:rPr lang="en-GB" sz="1600" baseline="0" noProof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IPNO  </a:t>
                      </a:r>
                      <a:endParaRPr lang="en-GB" sz="1600" noProof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17" marB="4571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it-IT" sz="1800" dirty="0"/>
                    </a:p>
                  </a:txBody>
                  <a:tcPr marL="91438" marR="91438" marT="45717" marB="4571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18">
                <a:tc>
                  <a:txBody>
                    <a:bodyPr/>
                    <a:lstStyle/>
                    <a:p>
                      <a:pPr marL="0" marR="0" lvl="0" indent="0" algn="ctr" defTabSz="4571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Univ. Mainz, Univ. </a:t>
                      </a:r>
                      <a:r>
                        <a:rPr kumimoji="0" lang="en-GB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Wuerzburg</a:t>
                      </a:r>
                      <a:r>
                        <a:rPr kumimoji="0" lang="en-GB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MPE, RWTH, DESY, Univ. Erlangen</a:t>
                      </a:r>
                    </a:p>
                  </a:txBody>
                  <a:tcPr marL="91438" marR="91438" marT="45717" marB="4571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it-IT" sz="1800" dirty="0"/>
                    </a:p>
                  </a:txBody>
                  <a:tcPr marL="91438" marR="91438" marT="45717" marB="4571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18"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ICE (CSIC-IEEC), IMB-CNM (CSIC), IFAE-BIST, Univ. Barcelona</a:t>
                      </a:r>
                      <a:endParaRPr lang="en-GB" sz="1600" noProof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17" marB="4571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it-IT" sz="1800" dirty="0"/>
                    </a:p>
                  </a:txBody>
                  <a:tcPr marL="91438" marR="91438" marT="45717" marB="4571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18"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University College Dublin, DIAS </a:t>
                      </a:r>
                      <a:endParaRPr lang="en-GB" sz="1600" noProof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17" marB="4571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it-IT" sz="1800" dirty="0"/>
                    </a:p>
                  </a:txBody>
                  <a:tcPr marL="91438" marR="91438" marT="45717" marB="4571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18"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DTU</a:t>
                      </a:r>
                      <a:endParaRPr lang="en-GB" sz="1600" noProof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17" marB="4571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it-IT" sz="1800" dirty="0"/>
                    </a:p>
                  </a:txBody>
                  <a:tcPr marL="91438" marR="91438" marT="45717" marB="4571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18"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University of Geneva</a:t>
                      </a:r>
                      <a:endParaRPr lang="en-GB" sz="1600" noProof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17" marB="4571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it-IT" sz="1800" dirty="0"/>
                    </a:p>
                  </a:txBody>
                  <a:tcPr marL="91438" marR="91438" marT="45717" marB="4571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18"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Jagiellonian</a:t>
                      </a:r>
                      <a:r>
                        <a:rPr lang="en-GB" sz="1600" baseline="0" noProof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University, CBK, NCAC</a:t>
                      </a:r>
                      <a:endParaRPr lang="en-GB" sz="1600" noProof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17" marB="4571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it-IT" sz="1800" dirty="0"/>
                    </a:p>
                  </a:txBody>
                  <a:tcPr marL="91438" marR="91438" marT="45717" marB="4571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18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aseline="0" noProof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NASA GSFC, NRL, Clemson Univ., Washington Univ., Yale Univ., UC Berkeley </a:t>
                      </a:r>
                      <a:endParaRPr lang="en-GB" sz="1600" noProof="0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17" marB="4571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it-IT" sz="1800" dirty="0"/>
                    </a:p>
                  </a:txBody>
                  <a:tcPr marL="91438" marR="91438" marT="45717" marB="4571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18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noProof="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Ioffe</a:t>
                      </a:r>
                      <a:r>
                        <a:rPr lang="en-GB" sz="1600" baseline="0" noProof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Institute </a:t>
                      </a:r>
                      <a:endParaRPr lang="en-GB" sz="1600" noProof="0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17" marB="4571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it-IT" sz="1800" dirty="0"/>
                    </a:p>
                  </a:txBody>
                  <a:tcPr marL="91438" marR="91438" marT="45717" marB="4571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18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noProof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University of Tokyo</a:t>
                      </a:r>
                    </a:p>
                  </a:txBody>
                  <a:tcPr marL="91438" marR="91438" marT="45717" marB="4571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it-IT" sz="1800" dirty="0"/>
                    </a:p>
                  </a:txBody>
                  <a:tcPr marL="91438" marR="91438" marT="45717" marB="4571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18">
                <a:tc>
                  <a:txBody>
                    <a:bodyPr/>
                    <a:lstStyle/>
                    <a:p>
                      <a:pPr algn="ctr"/>
                      <a:endParaRPr lang="en-GB" sz="1600" noProof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17" marB="4571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it-IT" sz="1800" dirty="0"/>
                    </a:p>
                  </a:txBody>
                  <a:tcPr marL="91438" marR="91438" marT="45717" marB="4571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pSp>
        <p:nvGrpSpPr>
          <p:cNvPr id="4" name="Grouper 3"/>
          <p:cNvGrpSpPr/>
          <p:nvPr/>
        </p:nvGrpSpPr>
        <p:grpSpPr>
          <a:xfrm>
            <a:off x="7923568" y="1679965"/>
            <a:ext cx="506177" cy="4042948"/>
            <a:chOff x="6342368" y="1439608"/>
            <a:chExt cx="506177" cy="4042948"/>
          </a:xfrm>
        </p:grpSpPr>
        <p:grpSp>
          <p:nvGrpSpPr>
            <p:cNvPr id="60" name="Gruppo 31"/>
            <p:cNvGrpSpPr>
              <a:grpSpLocks/>
            </p:cNvGrpSpPr>
            <p:nvPr/>
          </p:nvGrpSpPr>
          <p:grpSpPr bwMode="auto">
            <a:xfrm>
              <a:off x="6342372" y="1439608"/>
              <a:ext cx="506173" cy="4042948"/>
              <a:chOff x="5353382" y="1223590"/>
              <a:chExt cx="507073" cy="4043682"/>
            </a:xfrm>
          </p:grpSpPr>
          <p:pic>
            <p:nvPicPr>
              <p:cNvPr id="61" name="Immagine 1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64088" y="1223590"/>
                <a:ext cx="476250" cy="30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" name="Immagine 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64088" y="1582697"/>
                <a:ext cx="476249" cy="314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3" name="Immagine 6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53383" y="2312186"/>
                <a:ext cx="476249" cy="314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4" name="Immagine 1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64088" y="2696420"/>
                <a:ext cx="476250" cy="3047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5" name="Immagine 17"/>
              <p:cNvPicPr preferRelativeResize="0">
                <a:picLocks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53382" y="1946625"/>
                <a:ext cx="475200" cy="313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6" name="Immagine 19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64088" y="3068304"/>
                <a:ext cx="476250" cy="3238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7" name="Immagine 20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64089" y="3455720"/>
                <a:ext cx="476250" cy="3238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9" name="Immagine 22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64013" y="4936311"/>
                <a:ext cx="496442" cy="3309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0" name="Immagine 23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64013" y="4562856"/>
                <a:ext cx="476250" cy="314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1" name="Immagine 24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53782" y="4192961"/>
                <a:ext cx="476250" cy="314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" name="Image 2" descr="Flag_of_Poland.pn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2368" y="4059913"/>
              <a:ext cx="486091" cy="303807"/>
            </a:xfrm>
            <a:prstGeom prst="rect">
              <a:avLst/>
            </a:prstGeom>
          </p:spPr>
        </p:pic>
      </p:grpSp>
      <p:sp>
        <p:nvSpPr>
          <p:cNvPr id="25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-1" y="6479104"/>
            <a:ext cx="9143999" cy="365125"/>
          </a:xfrm>
          <a:prstGeom prst="rect">
            <a:avLst/>
          </a:prstGeom>
        </p:spPr>
        <p:txBody>
          <a:bodyPr/>
          <a:lstStyle/>
          <a:p>
            <a:r>
              <a:rPr lang="en-GB" sz="1400" b="1" dirty="0" smtClean="0">
                <a:solidFill>
                  <a:srgbClr val="FFFFFF"/>
                </a:solidFill>
              </a:rPr>
              <a:t>V. Tatischeff for the e-ASTROGAM Collaboration  		           14</a:t>
            </a:r>
            <a:r>
              <a:rPr lang="en-GB" sz="1400" b="1" baseline="30000" dirty="0" smtClean="0">
                <a:solidFill>
                  <a:srgbClr val="FFFFFF"/>
                </a:solidFill>
              </a:rPr>
              <a:t>th</a:t>
            </a:r>
            <a:r>
              <a:rPr lang="en-GB" sz="1400" b="1" dirty="0" smtClean="0">
                <a:solidFill>
                  <a:srgbClr val="FFFFFF"/>
                </a:solidFill>
              </a:rPr>
              <a:t> AGILE Science Workshop 		         June 20-21, 2016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1736469" y="965338"/>
            <a:ext cx="5567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u="sng" dirty="0" smtClean="0">
                <a:solidFill>
                  <a:schemeClr val="bg1"/>
                </a:solidFill>
              </a:rPr>
              <a:t>Principal investigator</a:t>
            </a:r>
            <a:r>
              <a:rPr lang="en-GB" dirty="0" smtClean="0">
                <a:solidFill>
                  <a:schemeClr val="bg1"/>
                </a:solidFill>
              </a:rPr>
              <a:t>: Alessandro De Angelis (INFN, Italy)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835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SMer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0744"/>
            <a:ext cx="9144008" cy="4094019"/>
          </a:xfrm>
          <a:prstGeom prst="rect">
            <a:avLst/>
          </a:prstGeom>
        </p:spPr>
      </p:pic>
      <p:grpSp>
        <p:nvGrpSpPr>
          <p:cNvPr id="8" name="Grouper 7"/>
          <p:cNvGrpSpPr/>
          <p:nvPr/>
        </p:nvGrpSpPr>
        <p:grpSpPr>
          <a:xfrm>
            <a:off x="8" y="44624"/>
            <a:ext cx="9144000" cy="619472"/>
            <a:chOff x="8" y="832776"/>
            <a:chExt cx="9144000" cy="619472"/>
          </a:xfrm>
        </p:grpSpPr>
        <p:sp>
          <p:nvSpPr>
            <p:cNvPr id="9" name="Rectangle 8"/>
            <p:cNvSpPr/>
            <p:nvPr/>
          </p:nvSpPr>
          <p:spPr>
            <a:xfrm>
              <a:off x="8" y="832776"/>
              <a:ext cx="9144000" cy="6194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3600" b="1" dirty="0" smtClean="0">
                  <a:latin typeface="Avenir Light"/>
                  <a:cs typeface="Avenir Light"/>
                </a:rPr>
                <a:t>	e-ASTROGAM</a:t>
              </a:r>
              <a:endParaRPr lang="fr-FR" sz="3600" b="1" dirty="0">
                <a:latin typeface="Avenir Light"/>
                <a:cs typeface="Avenir Light"/>
              </a:endParaRPr>
            </a:p>
          </p:txBody>
        </p:sp>
        <p:pic>
          <p:nvPicPr>
            <p:cNvPr id="10" name="Image 9" descr="logo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95" y="944245"/>
              <a:ext cx="411654" cy="411654"/>
            </a:xfrm>
            <a:prstGeom prst="rect">
              <a:avLst/>
            </a:prstGeom>
          </p:spPr>
        </p:pic>
      </p:grpSp>
      <p:sp>
        <p:nvSpPr>
          <p:cNvPr id="18" name="Segnaposto contenuto 2"/>
          <p:cNvSpPr txBox="1">
            <a:spLocks/>
          </p:cNvSpPr>
          <p:nvPr/>
        </p:nvSpPr>
        <p:spPr>
          <a:xfrm>
            <a:off x="92346" y="1279713"/>
            <a:ext cx="8773058" cy="378684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880"/>
              </a:lnSpc>
              <a:spcBef>
                <a:spcPts val="2520"/>
              </a:spcBef>
              <a:spcAft>
                <a:spcPts val="600"/>
              </a:spcAft>
              <a:buClr>
                <a:schemeClr val="bg1"/>
              </a:buClr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FF9933"/>
                </a:solidFill>
              </a:rPr>
              <a:t>The MeV / sub-</a:t>
            </a:r>
            <a:r>
              <a:rPr lang="en-US" sz="2400" b="1" dirty="0" err="1" smtClean="0">
                <a:solidFill>
                  <a:srgbClr val="FF9933"/>
                </a:solidFill>
              </a:rPr>
              <a:t>GeV</a:t>
            </a:r>
            <a:r>
              <a:rPr lang="en-US" sz="2400" b="1" dirty="0" smtClean="0">
                <a:solidFill>
                  <a:srgbClr val="FF9933"/>
                </a:solidFill>
              </a:rPr>
              <a:t> gamma-ray band is potentially one of the richest energy domain of astronomy </a:t>
            </a:r>
          </a:p>
          <a:p>
            <a:pPr>
              <a:lnSpc>
                <a:spcPts val="2880"/>
              </a:lnSpc>
              <a:spcBef>
                <a:spcPts val="2520"/>
              </a:spcBef>
              <a:spcAft>
                <a:spcPts val="600"/>
              </a:spcAft>
              <a:buClr>
                <a:schemeClr val="bg1"/>
              </a:buClr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</a:rPr>
              <a:t>e-ASTROGAM will be an essential observatory to study the extreme transient sky at the era of astronomy’s new messengers </a:t>
            </a:r>
          </a:p>
          <a:p>
            <a:pPr>
              <a:lnSpc>
                <a:spcPts val="2880"/>
              </a:lnSpc>
              <a:spcBef>
                <a:spcPts val="2520"/>
              </a:spcBef>
              <a:spcAft>
                <a:spcPts val="600"/>
              </a:spcAft>
              <a:buClr>
                <a:schemeClr val="bg1"/>
              </a:buClr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FF9933"/>
                </a:solidFill>
              </a:rPr>
              <a:t>The e-ASTROGAM payload is innovative in many respects, but the technology is ready</a:t>
            </a:r>
          </a:p>
        </p:txBody>
      </p:sp>
      <p:sp>
        <p:nvSpPr>
          <p:cNvPr id="12" name="Espace réservé du numéro de diapositive 5"/>
          <p:cNvSpPr txBox="1">
            <a:spLocks/>
          </p:cNvSpPr>
          <p:nvPr/>
        </p:nvSpPr>
        <p:spPr>
          <a:xfrm>
            <a:off x="8718642" y="692696"/>
            <a:ext cx="4213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54DFE8-E6FC-1442-801A-DC8426178C4D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13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-1" y="6479104"/>
            <a:ext cx="9143999" cy="365125"/>
          </a:xfrm>
          <a:prstGeom prst="rect">
            <a:avLst/>
          </a:prstGeom>
        </p:spPr>
        <p:txBody>
          <a:bodyPr/>
          <a:lstStyle/>
          <a:p>
            <a:r>
              <a:rPr lang="en-GB" sz="1400" b="1" dirty="0" smtClean="0">
                <a:solidFill>
                  <a:srgbClr val="FFFFFF"/>
                </a:solidFill>
              </a:rPr>
              <a:t>V. Tatischeff for the e-ASTROGAM Collaboration  		           14</a:t>
            </a:r>
            <a:r>
              <a:rPr lang="en-GB" sz="1400" b="1" baseline="30000" dirty="0" smtClean="0">
                <a:solidFill>
                  <a:srgbClr val="FFFFFF"/>
                </a:solidFill>
              </a:rPr>
              <a:t>th</a:t>
            </a:r>
            <a:r>
              <a:rPr lang="en-GB" sz="1400" b="1" dirty="0" smtClean="0">
                <a:solidFill>
                  <a:srgbClr val="FFFFFF"/>
                </a:solidFill>
              </a:rPr>
              <a:t> AGILE Science Workshop 		         June 20-21, 2016</a:t>
            </a:r>
          </a:p>
        </p:txBody>
      </p:sp>
      <p:sp>
        <p:nvSpPr>
          <p:cNvPr id="14" name="Titre 1"/>
          <p:cNvSpPr txBox="1">
            <a:spLocks/>
          </p:cNvSpPr>
          <p:nvPr/>
        </p:nvSpPr>
        <p:spPr>
          <a:xfrm>
            <a:off x="4400119" y="20540"/>
            <a:ext cx="4743879" cy="672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solidFill>
                  <a:srgbClr val="FF9933"/>
                </a:solidFill>
              </a:rPr>
              <a:t>Conclusions</a:t>
            </a:r>
            <a:endParaRPr lang="en-US" dirty="0">
              <a:solidFill>
                <a:srgbClr val="FF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384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56875" y="941199"/>
            <a:ext cx="1608138" cy="3636131"/>
          </a:xfrm>
          <a:prstGeom prst="rect">
            <a:avLst/>
          </a:prstGeom>
          <a:pattFill prst="pct20">
            <a:fgClr>
              <a:schemeClr val="accent2"/>
            </a:fgClr>
            <a:bgClr>
              <a:prstClr val="white"/>
            </a:bgClr>
          </a:patt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7010400" y="14288"/>
            <a:ext cx="2133600" cy="365125"/>
          </a:xfrm>
          <a:prstGeom prst="rect">
            <a:avLst/>
          </a:prstGeom>
        </p:spPr>
        <p:txBody>
          <a:bodyPr/>
          <a:lstStyle/>
          <a:p>
            <a:fld id="{3D5EB3E4-68BA-394A-AACC-669DC518C1B1}" type="slidenum">
              <a:rPr lang="en-GB" sz="1600" smtClean="0">
                <a:solidFill>
                  <a:srgbClr val="595959"/>
                </a:solidFill>
              </a:rPr>
              <a:pPr/>
              <a:t>2</a:t>
            </a:fld>
            <a:endParaRPr lang="en-GB" sz="1600" dirty="0">
              <a:solidFill>
                <a:srgbClr val="595959"/>
              </a:solidFill>
            </a:endParaRPr>
          </a:p>
        </p:txBody>
      </p:sp>
      <p:grpSp>
        <p:nvGrpSpPr>
          <p:cNvPr id="17" name="Grouper 16"/>
          <p:cNvGrpSpPr/>
          <p:nvPr/>
        </p:nvGrpSpPr>
        <p:grpSpPr>
          <a:xfrm>
            <a:off x="8" y="44624"/>
            <a:ext cx="9144000" cy="619472"/>
            <a:chOff x="8" y="832776"/>
            <a:chExt cx="9144000" cy="619472"/>
          </a:xfrm>
        </p:grpSpPr>
        <p:sp>
          <p:nvSpPr>
            <p:cNvPr id="18" name="Rectangle 17"/>
            <p:cNvSpPr/>
            <p:nvPr/>
          </p:nvSpPr>
          <p:spPr>
            <a:xfrm>
              <a:off x="8" y="832776"/>
              <a:ext cx="9144000" cy="6194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3600" b="1" dirty="0" smtClean="0">
                  <a:latin typeface="Avenir Light"/>
                  <a:cs typeface="Avenir Light"/>
                </a:rPr>
                <a:t>	e-ASTROGAM</a:t>
              </a:r>
              <a:endParaRPr lang="fr-FR" sz="3600" b="1" dirty="0">
                <a:latin typeface="Avenir Light"/>
                <a:cs typeface="Avenir Light"/>
              </a:endParaRPr>
            </a:p>
          </p:txBody>
        </p:sp>
        <p:pic>
          <p:nvPicPr>
            <p:cNvPr id="19" name="Image 18" descr="logo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95" y="944245"/>
              <a:ext cx="411654" cy="411654"/>
            </a:xfrm>
            <a:prstGeom prst="rect">
              <a:avLst/>
            </a:prstGeom>
          </p:spPr>
        </p:pic>
      </p:grpSp>
      <p:sp>
        <p:nvSpPr>
          <p:cNvPr id="20" name="Titre 1"/>
          <p:cNvSpPr txBox="1">
            <a:spLocks/>
          </p:cNvSpPr>
          <p:nvPr/>
        </p:nvSpPr>
        <p:spPr>
          <a:xfrm>
            <a:off x="3617914" y="20540"/>
            <a:ext cx="5526086" cy="6721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900" dirty="0" smtClean="0">
                <a:solidFill>
                  <a:srgbClr val="FF9933"/>
                </a:solidFill>
              </a:rPr>
              <a:t>The MeV/sub-</a:t>
            </a:r>
            <a:r>
              <a:rPr lang="en-US" sz="3900" dirty="0" err="1" smtClean="0">
                <a:solidFill>
                  <a:srgbClr val="FF9933"/>
                </a:solidFill>
              </a:rPr>
              <a:t>GeV</a:t>
            </a:r>
            <a:r>
              <a:rPr lang="en-US" sz="3900" dirty="0" smtClean="0">
                <a:solidFill>
                  <a:srgbClr val="FF9933"/>
                </a:solidFill>
              </a:rPr>
              <a:t> domain</a:t>
            </a:r>
            <a:endParaRPr lang="en-US" sz="3900" dirty="0">
              <a:solidFill>
                <a:srgbClr val="FF9933"/>
              </a:solidFill>
            </a:endParaRPr>
          </a:p>
        </p:txBody>
      </p:sp>
      <p:sp>
        <p:nvSpPr>
          <p:cNvPr id="22" name="Sous-titre 2"/>
          <p:cNvSpPr txBox="1">
            <a:spLocks/>
          </p:cNvSpPr>
          <p:nvPr/>
        </p:nvSpPr>
        <p:spPr>
          <a:xfrm>
            <a:off x="10673" y="5309182"/>
            <a:ext cx="9139999" cy="12138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Comic Sans M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 algn="l">
              <a:spcBef>
                <a:spcPts val="600"/>
              </a:spcBef>
              <a:buClr>
                <a:schemeClr val="tx1"/>
              </a:buClr>
              <a:buFont typeface="Arial"/>
              <a:buChar char="•"/>
            </a:pPr>
            <a:r>
              <a:rPr lang="en-GB" sz="2100" dirty="0" smtClean="0">
                <a:solidFill>
                  <a:srgbClr val="FF0000"/>
                </a:solidFill>
                <a:sym typeface="Symbol"/>
              </a:rPr>
              <a:t>Worst covered part of the electromagnetic spectrum </a:t>
            </a:r>
            <a:r>
              <a:rPr lang="en-GB" sz="2100" dirty="0" smtClean="0">
                <a:sym typeface="Symbol"/>
              </a:rPr>
              <a:t>(only a few tens of steady sources detected so far between 0.2 and 30 MeV)</a:t>
            </a:r>
          </a:p>
          <a:p>
            <a:pPr marL="266700" indent="-266700" algn="l">
              <a:spcBef>
                <a:spcPts val="600"/>
              </a:spcBef>
              <a:buClr>
                <a:schemeClr val="tx1"/>
              </a:buClr>
              <a:buFont typeface="Arial"/>
              <a:buChar char="•"/>
            </a:pPr>
            <a:r>
              <a:rPr lang="en-GB" sz="2100" dirty="0">
                <a:sym typeface="Symbol"/>
              </a:rPr>
              <a:t>M</a:t>
            </a:r>
            <a:r>
              <a:rPr lang="en-GB" sz="2100" dirty="0" smtClean="0">
                <a:sym typeface="Symbol"/>
              </a:rPr>
              <a:t>any objects have their peak emissivity in this range (GRBs, </a:t>
            </a:r>
            <a:r>
              <a:rPr lang="en-GB" sz="2100" dirty="0" err="1" smtClean="0">
                <a:sym typeface="Symbol"/>
              </a:rPr>
              <a:t>blazars</a:t>
            </a:r>
            <a:r>
              <a:rPr lang="en-GB" sz="2100" dirty="0" smtClean="0">
                <a:sym typeface="Symbol"/>
              </a:rPr>
              <a:t>, pulsars...)</a:t>
            </a:r>
          </a:p>
        </p:txBody>
      </p:sp>
      <p:sp>
        <p:nvSpPr>
          <p:cNvPr id="24" name="Espace réservé du numéro de diapositive 5"/>
          <p:cNvSpPr txBox="1">
            <a:spLocks/>
          </p:cNvSpPr>
          <p:nvPr/>
        </p:nvSpPr>
        <p:spPr>
          <a:xfrm>
            <a:off x="8718642" y="576074"/>
            <a:ext cx="4213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54DFE8-E6FC-1442-801A-DC8426178C4D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28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-1" y="6479104"/>
            <a:ext cx="9143999" cy="365125"/>
          </a:xfrm>
          <a:prstGeom prst="rect">
            <a:avLst/>
          </a:prstGeom>
        </p:spPr>
        <p:txBody>
          <a:bodyPr/>
          <a:lstStyle/>
          <a:p>
            <a:r>
              <a:rPr lang="en-GB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V. Tatischeff for the e-ASTROGAM Collaboration  		           14</a:t>
            </a:r>
            <a:r>
              <a:rPr lang="en-GB" sz="1400" b="1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</a:t>
            </a:r>
            <a:r>
              <a:rPr lang="en-GB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AGILE Science Workshop 		         June 20-21, 2016</a:t>
            </a:r>
          </a:p>
        </p:txBody>
      </p:sp>
      <p:pic>
        <p:nvPicPr>
          <p:cNvPr id="4" name="Image 3" descr="sensitivity_plot_wo_e-ASTROGAM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66" y="690012"/>
            <a:ext cx="8896520" cy="464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251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7010400" y="14288"/>
            <a:ext cx="2133600" cy="365125"/>
          </a:xfrm>
          <a:prstGeom prst="rect">
            <a:avLst/>
          </a:prstGeom>
        </p:spPr>
        <p:txBody>
          <a:bodyPr/>
          <a:lstStyle/>
          <a:p>
            <a:fld id="{3D5EB3E4-68BA-394A-AACC-669DC518C1B1}" type="slidenum">
              <a:rPr lang="en-GB" sz="1600" smtClean="0">
                <a:solidFill>
                  <a:srgbClr val="595959"/>
                </a:solidFill>
              </a:rPr>
              <a:pPr/>
              <a:t>3</a:t>
            </a:fld>
            <a:endParaRPr lang="en-GB" sz="1600" dirty="0">
              <a:solidFill>
                <a:srgbClr val="595959"/>
              </a:solidFill>
            </a:endParaRPr>
          </a:p>
        </p:txBody>
      </p:sp>
      <p:grpSp>
        <p:nvGrpSpPr>
          <p:cNvPr id="17" name="Grouper 16"/>
          <p:cNvGrpSpPr/>
          <p:nvPr/>
        </p:nvGrpSpPr>
        <p:grpSpPr>
          <a:xfrm>
            <a:off x="8" y="44624"/>
            <a:ext cx="9144000" cy="619472"/>
            <a:chOff x="8" y="832776"/>
            <a:chExt cx="9144000" cy="619472"/>
          </a:xfrm>
        </p:grpSpPr>
        <p:sp>
          <p:nvSpPr>
            <p:cNvPr id="18" name="Rectangle 17"/>
            <p:cNvSpPr/>
            <p:nvPr/>
          </p:nvSpPr>
          <p:spPr>
            <a:xfrm>
              <a:off x="8" y="832776"/>
              <a:ext cx="9144000" cy="6194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3600" b="1" dirty="0" smtClean="0">
                  <a:latin typeface="Avenir Light"/>
                  <a:cs typeface="Avenir Light"/>
                </a:rPr>
                <a:t>	e-ASTROGAM</a:t>
              </a:r>
              <a:endParaRPr lang="fr-FR" sz="3600" b="1" dirty="0">
                <a:latin typeface="Avenir Light"/>
                <a:cs typeface="Avenir Light"/>
              </a:endParaRPr>
            </a:p>
          </p:txBody>
        </p:sp>
        <p:pic>
          <p:nvPicPr>
            <p:cNvPr id="19" name="Image 18" descr="logo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95" y="944245"/>
              <a:ext cx="411654" cy="411654"/>
            </a:xfrm>
            <a:prstGeom prst="rect">
              <a:avLst/>
            </a:prstGeom>
          </p:spPr>
        </p:pic>
      </p:grpSp>
      <p:sp>
        <p:nvSpPr>
          <p:cNvPr id="20" name="Titre 1"/>
          <p:cNvSpPr txBox="1">
            <a:spLocks/>
          </p:cNvSpPr>
          <p:nvPr/>
        </p:nvSpPr>
        <p:spPr>
          <a:xfrm>
            <a:off x="3635896" y="20540"/>
            <a:ext cx="5508103" cy="672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solidFill>
                  <a:srgbClr val="FF9933"/>
                </a:solidFill>
              </a:rPr>
              <a:t>Observational challenges</a:t>
            </a:r>
            <a:endParaRPr lang="en-US" dirty="0">
              <a:solidFill>
                <a:srgbClr val="FF9933"/>
              </a:solidFill>
            </a:endParaRPr>
          </a:p>
        </p:txBody>
      </p:sp>
      <p:pic>
        <p:nvPicPr>
          <p:cNvPr id="23" name="Image 22" descr="MeVbackgroun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5" y="764704"/>
            <a:ext cx="4897419" cy="3135795"/>
          </a:xfrm>
          <a:prstGeom prst="rect">
            <a:avLst/>
          </a:prstGeom>
        </p:spPr>
      </p:pic>
      <p:sp>
        <p:nvSpPr>
          <p:cNvPr id="24" name="Sous-titre 2"/>
          <p:cNvSpPr txBox="1">
            <a:spLocks/>
          </p:cNvSpPr>
          <p:nvPr/>
        </p:nvSpPr>
        <p:spPr>
          <a:xfrm>
            <a:off x="144016" y="4001482"/>
            <a:ext cx="4828778" cy="24223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Comic Sans M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spcBef>
                <a:spcPts val="600"/>
              </a:spcBef>
              <a:buClr>
                <a:srgbClr val="FF0000"/>
              </a:buClr>
              <a:buFont typeface="Helvetica"/>
              <a:buChar char="☹"/>
            </a:pPr>
            <a:r>
              <a:rPr lang="en-GB" sz="2200" dirty="0" smtClean="0">
                <a:sym typeface="Symbol"/>
              </a:rPr>
              <a:t>Photon </a:t>
            </a:r>
            <a:r>
              <a:rPr lang="en-GB" sz="2200" dirty="0" smtClean="0">
                <a:solidFill>
                  <a:srgbClr val="FF0000"/>
                </a:solidFill>
                <a:sym typeface="Symbol"/>
              </a:rPr>
              <a:t>interaction probability </a:t>
            </a:r>
            <a:r>
              <a:rPr lang="en-GB" sz="2200" dirty="0" smtClean="0">
                <a:sym typeface="Symbol"/>
              </a:rPr>
              <a:t>reaches a minimum at </a:t>
            </a:r>
            <a:r>
              <a:rPr lang="en-GB" sz="2200" dirty="0" smtClean="0">
                <a:latin typeface="Symbol" charset="2"/>
                <a:cs typeface="Symbol" charset="2"/>
                <a:sym typeface="Symbol"/>
              </a:rPr>
              <a:t>~</a:t>
            </a:r>
            <a:r>
              <a:rPr lang="en-GB" sz="2200" dirty="0" smtClean="0">
                <a:sym typeface="Symbol"/>
              </a:rPr>
              <a:t> 10 MeV</a:t>
            </a:r>
          </a:p>
          <a:p>
            <a:pPr marL="342900" indent="-342900" algn="l">
              <a:spcBef>
                <a:spcPts val="600"/>
              </a:spcBef>
              <a:buClr>
                <a:srgbClr val="FF0000"/>
              </a:buClr>
              <a:buFont typeface="Helvetica"/>
              <a:buChar char="☹"/>
            </a:pPr>
            <a:r>
              <a:rPr lang="en-GB" sz="2200" dirty="0" smtClean="0">
                <a:sym typeface="Symbol"/>
              </a:rPr>
              <a:t>Three competing processes of interaction, </a:t>
            </a:r>
            <a:r>
              <a:rPr lang="en-GB" sz="2200" dirty="0" smtClean="0">
                <a:solidFill>
                  <a:srgbClr val="FF0000"/>
                </a:solidFill>
                <a:sym typeface="Symbol"/>
              </a:rPr>
              <a:t>Compton scattering  </a:t>
            </a:r>
            <a:r>
              <a:rPr lang="en-GB" sz="2200" dirty="0" smtClean="0">
                <a:sym typeface="Symbol"/>
              </a:rPr>
              <a:t>being dominant around 1 MeV         </a:t>
            </a:r>
            <a:r>
              <a:rPr lang="en-GB" sz="2200" dirty="0" smtClean="0">
                <a:sym typeface="Symbol" charset="0"/>
              </a:rPr>
              <a:t> </a:t>
            </a:r>
            <a:r>
              <a:rPr lang="en-GB" sz="2200" dirty="0" smtClean="0">
                <a:sym typeface="Symbol"/>
              </a:rPr>
              <a:t>complicated event reconstruction</a:t>
            </a:r>
          </a:p>
        </p:txBody>
      </p:sp>
      <p:sp>
        <p:nvSpPr>
          <p:cNvPr id="25" name="Sous-titre 2"/>
          <p:cNvSpPr txBox="1">
            <a:spLocks/>
          </p:cNvSpPr>
          <p:nvPr/>
        </p:nvSpPr>
        <p:spPr>
          <a:xfrm>
            <a:off x="4975731" y="840295"/>
            <a:ext cx="4207718" cy="25764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Comic Sans M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spcBef>
                <a:spcPts val="600"/>
              </a:spcBef>
              <a:buClr>
                <a:srgbClr val="008000"/>
              </a:buClr>
              <a:buFont typeface="STIXGeneral-Regular"/>
              <a:buChar char="☺"/>
            </a:pPr>
            <a:r>
              <a:rPr lang="en-GB" sz="2200" dirty="0" smtClean="0">
                <a:sym typeface="Symbol"/>
              </a:rPr>
              <a:t>The MeV range is the domain of </a:t>
            </a:r>
            <a:r>
              <a:rPr lang="en-GB" sz="2200" dirty="0" smtClean="0">
                <a:solidFill>
                  <a:srgbClr val="008000"/>
                </a:solidFill>
                <a:sym typeface="Symbol"/>
              </a:rPr>
              <a:t>nuclear </a:t>
            </a:r>
            <a:r>
              <a:rPr lang="en-GB" sz="2200" dirty="0" smtClean="0">
                <a:solidFill>
                  <a:srgbClr val="008000"/>
                </a:solidFill>
                <a:latin typeface="Symbol" charset="2"/>
                <a:cs typeface="Symbol" charset="2"/>
                <a:sym typeface="Symbol"/>
              </a:rPr>
              <a:t>g</a:t>
            </a:r>
            <a:r>
              <a:rPr lang="en-GB" sz="2200" dirty="0" smtClean="0">
                <a:solidFill>
                  <a:srgbClr val="008000"/>
                </a:solidFill>
                <a:sym typeface="Symbol"/>
              </a:rPr>
              <a:t>-ray lines </a:t>
            </a:r>
            <a:r>
              <a:rPr lang="en-GB" sz="2200" dirty="0" smtClean="0">
                <a:sym typeface="Symbol"/>
              </a:rPr>
              <a:t>(radioactivity, nuclear collision, positron annihilation, neutron capture)</a:t>
            </a:r>
          </a:p>
          <a:p>
            <a:pPr marL="271463" indent="-271463" algn="l">
              <a:spcBef>
                <a:spcPts val="600"/>
              </a:spcBef>
              <a:buFont typeface="Helvetica"/>
              <a:buChar char="☹"/>
            </a:pPr>
            <a:r>
              <a:rPr lang="en-GB" sz="2200" dirty="0" smtClean="0">
                <a:solidFill>
                  <a:srgbClr val="FF0000"/>
                </a:solidFill>
                <a:sym typeface="Symbol"/>
              </a:rPr>
              <a:t>Strong instrumental background </a:t>
            </a:r>
            <a:r>
              <a:rPr lang="en-GB" sz="2200" dirty="0" smtClean="0">
                <a:sym typeface="Symbol"/>
              </a:rPr>
              <a:t>from activation of space-irradiated materials </a:t>
            </a:r>
          </a:p>
        </p:txBody>
      </p:sp>
      <p:sp>
        <p:nvSpPr>
          <p:cNvPr id="13" name="Espace réservé du numéro de diapositive 5"/>
          <p:cNvSpPr txBox="1">
            <a:spLocks/>
          </p:cNvSpPr>
          <p:nvPr/>
        </p:nvSpPr>
        <p:spPr>
          <a:xfrm>
            <a:off x="8718642" y="576074"/>
            <a:ext cx="4213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54DFE8-E6FC-1442-801A-DC8426178C4D}" type="slidenum">
              <a:rPr lang="fr-FR" smtClean="0"/>
              <a:pPr/>
              <a:t>3</a:t>
            </a:fld>
            <a:endParaRPr lang="fr-FR" dirty="0"/>
          </a:p>
        </p:txBody>
      </p:sp>
      <p:pic>
        <p:nvPicPr>
          <p:cNvPr id="2" name="Image 1" descr="xcom_si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380" y="3461303"/>
            <a:ext cx="4022907" cy="3009803"/>
          </a:xfrm>
          <a:prstGeom prst="rect">
            <a:avLst/>
          </a:prstGeom>
        </p:spPr>
      </p:pic>
      <p:sp>
        <p:nvSpPr>
          <p:cNvPr id="15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-1" y="6479104"/>
            <a:ext cx="9143999" cy="365125"/>
          </a:xfrm>
          <a:prstGeom prst="rect">
            <a:avLst/>
          </a:prstGeom>
        </p:spPr>
        <p:txBody>
          <a:bodyPr/>
          <a:lstStyle/>
          <a:p>
            <a:r>
              <a:rPr lang="en-GB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V. Tatischeff for the e-ASTROGAM Collaboration  		           14</a:t>
            </a:r>
            <a:r>
              <a:rPr lang="en-GB" sz="1400" b="1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</a:t>
            </a:r>
            <a:r>
              <a:rPr lang="en-GB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AGILE Science Workshop 		         June 20-21, 2016</a:t>
            </a:r>
          </a:p>
        </p:txBody>
      </p:sp>
    </p:spTree>
    <p:extLst>
      <p:ext uri="{BB962C8B-B14F-4D97-AF65-F5344CB8AC3E}">
        <p14:creationId xmlns:p14="http://schemas.microsoft.com/office/powerpoint/2010/main" val="2401231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Connecteur droit 39"/>
          <p:cNvCxnSpPr/>
          <p:nvPr/>
        </p:nvCxnSpPr>
        <p:spPr>
          <a:xfrm flipH="1">
            <a:off x="8544120" y="1711516"/>
            <a:ext cx="4024" cy="55173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/>
          <p:cNvCxnSpPr/>
          <p:nvPr/>
        </p:nvCxnSpPr>
        <p:spPr>
          <a:xfrm>
            <a:off x="7409277" y="1749416"/>
            <a:ext cx="610024" cy="40429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/>
          <p:cNvCxnSpPr/>
          <p:nvPr/>
        </p:nvCxnSpPr>
        <p:spPr>
          <a:xfrm flipH="1">
            <a:off x="6068162" y="1713346"/>
            <a:ext cx="4024" cy="55173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/>
          <p:cNvCxnSpPr/>
          <p:nvPr/>
        </p:nvCxnSpPr>
        <p:spPr>
          <a:xfrm flipH="1">
            <a:off x="2667391" y="1747130"/>
            <a:ext cx="523388" cy="51714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" name="Grouper 12"/>
          <p:cNvGrpSpPr/>
          <p:nvPr/>
        </p:nvGrpSpPr>
        <p:grpSpPr>
          <a:xfrm>
            <a:off x="8" y="44624"/>
            <a:ext cx="9144000" cy="619472"/>
            <a:chOff x="8" y="832776"/>
            <a:chExt cx="9144000" cy="619472"/>
          </a:xfrm>
        </p:grpSpPr>
        <p:sp>
          <p:nvSpPr>
            <p:cNvPr id="14" name="Rectangle 13"/>
            <p:cNvSpPr/>
            <p:nvPr/>
          </p:nvSpPr>
          <p:spPr>
            <a:xfrm>
              <a:off x="8" y="832776"/>
              <a:ext cx="9144000" cy="6194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3600" b="1" dirty="0" smtClean="0">
                  <a:latin typeface="Avenir Light"/>
                  <a:cs typeface="Avenir Light"/>
                </a:rPr>
                <a:t>	e-ASTROGAM</a:t>
              </a:r>
              <a:endParaRPr lang="fr-FR" sz="3600" b="1" dirty="0">
                <a:latin typeface="Avenir Light"/>
                <a:cs typeface="Avenir Light"/>
              </a:endParaRPr>
            </a:p>
          </p:txBody>
        </p:sp>
        <p:pic>
          <p:nvPicPr>
            <p:cNvPr id="20" name="Image 19" descr="logo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95" y="944245"/>
              <a:ext cx="411654" cy="411654"/>
            </a:xfrm>
            <a:prstGeom prst="rect">
              <a:avLst/>
            </a:prstGeom>
          </p:spPr>
        </p:pic>
      </p:grpSp>
      <p:sp>
        <p:nvSpPr>
          <p:cNvPr id="19" name="Titre 1"/>
          <p:cNvSpPr txBox="1">
            <a:spLocks/>
          </p:cNvSpPr>
          <p:nvPr/>
        </p:nvSpPr>
        <p:spPr>
          <a:xfrm>
            <a:off x="3791185" y="20540"/>
            <a:ext cx="5352814" cy="672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solidFill>
                  <a:srgbClr val="FF9933"/>
                </a:solidFill>
                <a:latin typeface="Symbol" charset="2"/>
                <a:cs typeface="Symbol" charset="2"/>
              </a:rPr>
              <a:t>g</a:t>
            </a:r>
            <a:r>
              <a:rPr lang="en-US" dirty="0" smtClean="0">
                <a:solidFill>
                  <a:srgbClr val="FF9933"/>
                </a:solidFill>
              </a:rPr>
              <a:t>-ray astronomy in context</a:t>
            </a:r>
            <a:endParaRPr lang="en-US" dirty="0">
              <a:solidFill>
                <a:srgbClr val="FF9933"/>
              </a:solidFill>
            </a:endParaRPr>
          </a:p>
        </p:txBody>
      </p:sp>
      <p:sp>
        <p:nvSpPr>
          <p:cNvPr id="23" name="Espace réservé du numéro de diapositive 5"/>
          <p:cNvSpPr txBox="1">
            <a:spLocks/>
          </p:cNvSpPr>
          <p:nvPr/>
        </p:nvSpPr>
        <p:spPr>
          <a:xfrm>
            <a:off x="8718642" y="576074"/>
            <a:ext cx="4213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54DFE8-E6FC-1442-801A-DC8426178C4D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15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-1" y="6479104"/>
            <a:ext cx="9143999" cy="365125"/>
          </a:xfrm>
          <a:prstGeom prst="rect">
            <a:avLst/>
          </a:prstGeom>
        </p:spPr>
        <p:txBody>
          <a:bodyPr/>
          <a:lstStyle/>
          <a:p>
            <a:r>
              <a:rPr lang="en-GB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V. Tatischeff for the e-ASTROGAM Collaboration  		           14</a:t>
            </a:r>
            <a:r>
              <a:rPr lang="en-GB" sz="1400" b="1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</a:t>
            </a:r>
            <a:r>
              <a:rPr lang="en-GB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AGILE Science Workshop 		         June 20-21, 2016</a:t>
            </a:r>
          </a:p>
        </p:txBody>
      </p:sp>
      <p:sp>
        <p:nvSpPr>
          <p:cNvPr id="16" name="Sous-titre 2"/>
          <p:cNvSpPr txBox="1">
            <a:spLocks/>
          </p:cNvSpPr>
          <p:nvPr/>
        </p:nvSpPr>
        <p:spPr>
          <a:xfrm>
            <a:off x="43795" y="5049860"/>
            <a:ext cx="8996144" cy="14919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Comic Sans M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 algn="l">
              <a:spcBef>
                <a:spcPts val="1200"/>
              </a:spcBef>
              <a:buClr>
                <a:prstClr val="black"/>
              </a:buClr>
              <a:buFont typeface="Arial"/>
              <a:buChar char="•"/>
            </a:pPr>
            <a:r>
              <a:rPr lang="en-GB" sz="2200" dirty="0" smtClean="0"/>
              <a:t>Need for a </a:t>
            </a:r>
            <a:r>
              <a:rPr lang="en-GB" sz="2200" dirty="0" smtClean="0">
                <a:solidFill>
                  <a:srgbClr val="FF0000"/>
                </a:solidFill>
              </a:rPr>
              <a:t>sensitive, wide</a:t>
            </a:r>
            <a:r>
              <a:rPr lang="en-GB" sz="2200" dirty="0">
                <a:solidFill>
                  <a:srgbClr val="FF0000"/>
                </a:solidFill>
              </a:rPr>
              <a:t>-field </a:t>
            </a:r>
            <a:r>
              <a:rPr lang="en-GB" sz="22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  <a:r>
              <a:rPr lang="en-GB" sz="2200" dirty="0" smtClean="0">
                <a:solidFill>
                  <a:srgbClr val="FF0000"/>
                </a:solidFill>
              </a:rPr>
              <a:t>-</a:t>
            </a:r>
            <a:r>
              <a:rPr lang="en-GB" sz="2200" dirty="0">
                <a:solidFill>
                  <a:srgbClr val="FF0000"/>
                </a:solidFill>
              </a:rPr>
              <a:t>ray </a:t>
            </a:r>
            <a:r>
              <a:rPr lang="en-GB" sz="2200" dirty="0" smtClean="0">
                <a:solidFill>
                  <a:srgbClr val="FF0000"/>
                </a:solidFill>
              </a:rPr>
              <a:t>space observatory </a:t>
            </a:r>
            <a:r>
              <a:rPr lang="en-GB" sz="2200" dirty="0">
                <a:solidFill>
                  <a:prstClr val="black"/>
                </a:solidFill>
              </a:rPr>
              <a:t>operating at the same </a:t>
            </a:r>
            <a:r>
              <a:rPr lang="en-GB" sz="2200" dirty="0" smtClean="0">
                <a:solidFill>
                  <a:prstClr val="black"/>
                </a:solidFill>
              </a:rPr>
              <a:t>time as facilities like SKA and </a:t>
            </a:r>
            <a:r>
              <a:rPr lang="en-GB" sz="2200" dirty="0" smtClean="0">
                <a:solidFill>
                  <a:srgbClr val="000000"/>
                </a:solidFill>
              </a:rPr>
              <a:t>CTA, as </a:t>
            </a:r>
            <a:r>
              <a:rPr lang="en-GB" sz="2200" smtClean="0">
                <a:solidFill>
                  <a:srgbClr val="000000"/>
                </a:solidFill>
              </a:rPr>
              <a:t>well as </a:t>
            </a:r>
            <a:r>
              <a:rPr lang="en-GB" sz="2200" dirty="0" err="1" smtClean="0">
                <a:solidFill>
                  <a:srgbClr val="000000"/>
                </a:solidFill>
              </a:rPr>
              <a:t>eLISA</a:t>
            </a:r>
            <a:r>
              <a:rPr lang="en-GB" sz="2200" dirty="0" smtClean="0">
                <a:solidFill>
                  <a:srgbClr val="000000"/>
                </a:solidFill>
              </a:rPr>
              <a:t> and neutrino detectors, to</a:t>
            </a:r>
            <a:r>
              <a:rPr lang="en-GB" sz="2200" dirty="0" smtClean="0">
                <a:solidFill>
                  <a:prstClr val="black"/>
                </a:solidFill>
              </a:rPr>
              <a:t> get a coherent </a:t>
            </a:r>
            <a:r>
              <a:rPr lang="en-GB" sz="2200" dirty="0">
                <a:solidFill>
                  <a:prstClr val="black"/>
                </a:solidFill>
              </a:rPr>
              <a:t>picture of the </a:t>
            </a:r>
            <a:r>
              <a:rPr lang="en-GB" sz="2200" dirty="0">
                <a:solidFill>
                  <a:srgbClr val="FF0000"/>
                </a:solidFill>
              </a:rPr>
              <a:t>transient </a:t>
            </a:r>
            <a:r>
              <a:rPr lang="en-GB" sz="2200" dirty="0" smtClean="0">
                <a:solidFill>
                  <a:srgbClr val="FF0000"/>
                </a:solidFill>
              </a:rPr>
              <a:t>sky</a:t>
            </a:r>
            <a:r>
              <a:rPr lang="en-GB" sz="2200" dirty="0">
                <a:solidFill>
                  <a:srgbClr val="FF0000"/>
                </a:solidFill>
              </a:rPr>
              <a:t> </a:t>
            </a:r>
            <a:r>
              <a:rPr lang="en-GB" sz="2200" dirty="0" smtClean="0">
                <a:solidFill>
                  <a:srgbClr val="000000"/>
                </a:solidFill>
              </a:rPr>
              <a:t>and the sources of </a:t>
            </a:r>
            <a:r>
              <a:rPr lang="en-GB" sz="2200" dirty="0" smtClean="0">
                <a:solidFill>
                  <a:srgbClr val="FF0000"/>
                </a:solidFill>
              </a:rPr>
              <a:t>gravitational waves </a:t>
            </a:r>
            <a:r>
              <a:rPr lang="en-GB" sz="2200" dirty="0" smtClean="0">
                <a:solidFill>
                  <a:srgbClr val="000000"/>
                </a:solidFill>
              </a:rPr>
              <a:t>and</a:t>
            </a:r>
            <a:r>
              <a:rPr lang="en-GB" sz="2200" dirty="0" smtClean="0">
                <a:solidFill>
                  <a:srgbClr val="FF0000"/>
                </a:solidFill>
              </a:rPr>
              <a:t> high-energy neutrinos</a:t>
            </a:r>
            <a:endParaRPr lang="en-GB" sz="2200" dirty="0">
              <a:solidFill>
                <a:srgbClr val="FF000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391" y="973215"/>
            <a:ext cx="1046776" cy="80803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3724" y="969176"/>
            <a:ext cx="1101775" cy="80796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9301" y="983887"/>
            <a:ext cx="1049996" cy="76795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47811" y="957531"/>
            <a:ext cx="1144399" cy="766166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1334109" y="988369"/>
            <a:ext cx="1174020" cy="746086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dirty="0" smtClean="0">
                <a:ln>
                  <a:solidFill>
                    <a:srgbClr val="FFFF00"/>
                  </a:solidFill>
                </a:ln>
                <a:latin typeface="Times New Roman"/>
                <a:cs typeface="Times New Roman"/>
              </a:rPr>
              <a:t>?</a:t>
            </a:r>
            <a:endParaRPr lang="fr-FR" sz="4000" dirty="0">
              <a:ln>
                <a:solidFill>
                  <a:srgbClr val="FFFF00"/>
                </a:solidFill>
              </a:ln>
              <a:latin typeface="Times New Roman"/>
              <a:cs typeface="Times New Roman"/>
            </a:endParaRPr>
          </a:p>
        </p:txBody>
      </p:sp>
      <p:pic>
        <p:nvPicPr>
          <p:cNvPr id="30" name="Image 29" descr="184901main_jwst_bk2_HI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139" y="898071"/>
            <a:ext cx="1072160" cy="857728"/>
          </a:xfrm>
          <a:prstGeom prst="rect">
            <a:avLst/>
          </a:prstGeom>
        </p:spPr>
      </p:pic>
      <p:cxnSp>
        <p:nvCxnSpPr>
          <p:cNvPr id="32" name="Connecteur droit 31"/>
          <p:cNvCxnSpPr/>
          <p:nvPr/>
        </p:nvCxnSpPr>
        <p:spPr>
          <a:xfrm flipH="1">
            <a:off x="587009" y="1733711"/>
            <a:ext cx="4024" cy="55173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/>
          <p:cNvCxnSpPr/>
          <p:nvPr/>
        </p:nvCxnSpPr>
        <p:spPr>
          <a:xfrm flipH="1">
            <a:off x="1729008" y="1721271"/>
            <a:ext cx="177770" cy="56086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/>
          <p:cNvCxnSpPr/>
          <p:nvPr/>
        </p:nvCxnSpPr>
        <p:spPr>
          <a:xfrm flipH="1">
            <a:off x="4816454" y="1703967"/>
            <a:ext cx="4024" cy="55173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9" name="Image 38" descr="CTA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5" y="947831"/>
            <a:ext cx="1063061" cy="797296"/>
          </a:xfrm>
          <a:prstGeom prst="rect">
            <a:avLst/>
          </a:prstGeom>
        </p:spPr>
      </p:pic>
      <p:pic>
        <p:nvPicPr>
          <p:cNvPr id="46" name="Image 45" descr="icecube_gen2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785" y="3020134"/>
            <a:ext cx="2619952" cy="2082082"/>
          </a:xfrm>
          <a:prstGeom prst="rect">
            <a:avLst/>
          </a:prstGeom>
        </p:spPr>
      </p:pic>
      <p:sp>
        <p:nvSpPr>
          <p:cNvPr id="47" name="ZoneTexte 46"/>
          <p:cNvSpPr txBox="1"/>
          <p:nvPr/>
        </p:nvSpPr>
        <p:spPr>
          <a:xfrm>
            <a:off x="21899" y="3164002"/>
            <a:ext cx="336415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New Astronomies:  </a:t>
            </a:r>
            <a:r>
              <a:rPr lang="fr-FR" sz="280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gravitational</a:t>
            </a:r>
            <a:r>
              <a:rPr lang="fr-FR" sz="28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fr-FR" sz="280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waves</a:t>
            </a:r>
            <a:r>
              <a:rPr lang="fr-FR" sz="28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neutrinos</a:t>
            </a:r>
            <a:endParaRPr lang="fr-FR" sz="28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1438" y="2031600"/>
            <a:ext cx="8783791" cy="640867"/>
          </a:xfrm>
          <a:prstGeom prst="rect">
            <a:avLst/>
          </a:prstGeom>
        </p:spPr>
      </p:pic>
      <p:pic>
        <p:nvPicPr>
          <p:cNvPr id="3" name="Image 2" descr="eLISA__2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289" y="3020134"/>
            <a:ext cx="2831643" cy="1974599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-21000" y="690743"/>
            <a:ext cx="533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latin typeface="Arial"/>
                <a:cs typeface="Arial"/>
              </a:rPr>
              <a:t>CTA</a:t>
            </a:r>
            <a:endParaRPr lang="fr-FR" sz="1400" b="1" dirty="0">
              <a:latin typeface="Arial"/>
              <a:cs typeface="Arial"/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2580651" y="687647"/>
            <a:ext cx="8002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err="1" smtClean="0">
                <a:latin typeface="Arial"/>
                <a:cs typeface="Arial"/>
              </a:rPr>
              <a:t>Athena</a:t>
            </a:r>
            <a:endParaRPr lang="fr-FR" sz="1400" b="1" dirty="0">
              <a:latin typeface="Arial"/>
              <a:cs typeface="Arial"/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4160964" y="692696"/>
            <a:ext cx="6899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latin typeface="Arial"/>
                <a:cs typeface="Arial"/>
              </a:rPr>
              <a:t>E-ELT</a:t>
            </a:r>
            <a:endParaRPr lang="fr-FR" sz="1400" b="1" dirty="0">
              <a:latin typeface="Arial"/>
              <a:cs typeface="Arial"/>
            </a:endParaRPr>
          </a:p>
        </p:txBody>
      </p:sp>
      <p:sp>
        <p:nvSpPr>
          <p:cNvPr id="37" name="ZoneTexte 36"/>
          <p:cNvSpPr txBox="1"/>
          <p:nvPr/>
        </p:nvSpPr>
        <p:spPr>
          <a:xfrm>
            <a:off x="5464018" y="633422"/>
            <a:ext cx="6833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latin typeface="Arial"/>
                <a:cs typeface="Arial"/>
              </a:rPr>
              <a:t>JWST</a:t>
            </a:r>
            <a:endParaRPr lang="fr-FR" sz="1400" b="1" dirty="0">
              <a:latin typeface="Arial"/>
              <a:cs typeface="Arial"/>
            </a:endParaRPr>
          </a:p>
        </p:txBody>
      </p:sp>
      <p:sp>
        <p:nvSpPr>
          <p:cNvPr id="42" name="ZoneTexte 41"/>
          <p:cNvSpPr txBox="1"/>
          <p:nvPr/>
        </p:nvSpPr>
        <p:spPr>
          <a:xfrm>
            <a:off x="6808929" y="705654"/>
            <a:ext cx="6965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latin typeface="Arial"/>
                <a:cs typeface="Arial"/>
              </a:rPr>
              <a:t>ALMA</a:t>
            </a:r>
            <a:endParaRPr lang="fr-FR" sz="1400" b="1" dirty="0">
              <a:latin typeface="Arial"/>
              <a:cs typeface="Arial"/>
            </a:endParaRPr>
          </a:p>
        </p:txBody>
      </p:sp>
      <p:sp>
        <p:nvSpPr>
          <p:cNvPr id="43" name="ZoneTexte 42"/>
          <p:cNvSpPr txBox="1"/>
          <p:nvPr/>
        </p:nvSpPr>
        <p:spPr>
          <a:xfrm>
            <a:off x="7933254" y="715516"/>
            <a:ext cx="5570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latin typeface="Arial"/>
                <a:cs typeface="Arial"/>
              </a:rPr>
              <a:t>SKA</a:t>
            </a:r>
            <a:endParaRPr lang="fr-FR" sz="1400" b="1" dirty="0">
              <a:latin typeface="Arial"/>
              <a:cs typeface="Arial"/>
            </a:endParaRPr>
          </a:p>
        </p:txBody>
      </p:sp>
      <p:sp>
        <p:nvSpPr>
          <p:cNvPr id="44" name="ZoneTexte 43"/>
          <p:cNvSpPr txBox="1"/>
          <p:nvPr/>
        </p:nvSpPr>
        <p:spPr>
          <a:xfrm>
            <a:off x="3509453" y="2724930"/>
            <a:ext cx="25627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err="1" smtClean="0">
                <a:latin typeface="Arial"/>
                <a:cs typeface="Arial"/>
              </a:rPr>
              <a:t>eLISA</a:t>
            </a:r>
            <a:r>
              <a:rPr lang="fr-FR" sz="1400" b="1" dirty="0" smtClean="0">
                <a:latin typeface="Arial"/>
                <a:cs typeface="Arial"/>
              </a:rPr>
              <a:t> </a:t>
            </a:r>
            <a:r>
              <a:rPr lang="fr-FR" sz="1400" b="1" dirty="0" smtClean="0">
                <a:latin typeface="Symbol" charset="2"/>
                <a:cs typeface="Symbol" charset="2"/>
              </a:rPr>
              <a:t>-</a:t>
            </a:r>
            <a:r>
              <a:rPr lang="fr-FR" sz="1400" b="1" dirty="0" smtClean="0">
                <a:latin typeface="Arial"/>
                <a:cs typeface="Arial"/>
              </a:rPr>
              <a:t> </a:t>
            </a:r>
            <a:r>
              <a:rPr lang="fr-FR" sz="1400" b="1" dirty="0" err="1" smtClean="0">
                <a:latin typeface="Arial"/>
                <a:cs typeface="Arial"/>
              </a:rPr>
              <a:t>Gravitational</a:t>
            </a:r>
            <a:r>
              <a:rPr lang="fr-FR" sz="1400" b="1" dirty="0" smtClean="0">
                <a:latin typeface="Arial"/>
                <a:cs typeface="Arial"/>
              </a:rPr>
              <a:t> </a:t>
            </a:r>
            <a:r>
              <a:rPr lang="fr-FR" sz="1400" b="1" dirty="0" err="1" smtClean="0">
                <a:latin typeface="Arial"/>
                <a:cs typeface="Arial"/>
              </a:rPr>
              <a:t>waves</a:t>
            </a:r>
            <a:endParaRPr lang="fr-FR" sz="1400" b="1" dirty="0">
              <a:latin typeface="Arial"/>
              <a:cs typeface="Arial"/>
            </a:endParaRPr>
          </a:p>
        </p:txBody>
      </p:sp>
      <p:sp>
        <p:nvSpPr>
          <p:cNvPr id="48" name="ZoneTexte 47"/>
          <p:cNvSpPr txBox="1"/>
          <p:nvPr/>
        </p:nvSpPr>
        <p:spPr>
          <a:xfrm>
            <a:off x="6681300" y="2721834"/>
            <a:ext cx="24193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latin typeface="Arial"/>
                <a:cs typeface="Arial"/>
              </a:rPr>
              <a:t>IceCube-Gen2 </a:t>
            </a:r>
            <a:r>
              <a:rPr lang="fr-FR" sz="1400" b="1" dirty="0" smtClean="0">
                <a:latin typeface="Symbol" charset="2"/>
                <a:cs typeface="Symbol" charset="2"/>
              </a:rPr>
              <a:t>-</a:t>
            </a:r>
            <a:r>
              <a:rPr lang="fr-FR" sz="1400" b="1" dirty="0" smtClean="0">
                <a:latin typeface="Arial"/>
                <a:cs typeface="Arial"/>
              </a:rPr>
              <a:t> Neutrinos</a:t>
            </a:r>
            <a:endParaRPr lang="fr-FR" sz="14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5303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r 22"/>
          <p:cNvGrpSpPr/>
          <p:nvPr/>
        </p:nvGrpSpPr>
        <p:grpSpPr>
          <a:xfrm>
            <a:off x="8" y="44624"/>
            <a:ext cx="9144000" cy="619472"/>
            <a:chOff x="8" y="832776"/>
            <a:chExt cx="9144000" cy="619472"/>
          </a:xfrm>
        </p:grpSpPr>
        <p:sp>
          <p:nvSpPr>
            <p:cNvPr id="24" name="Rectangle 23"/>
            <p:cNvSpPr/>
            <p:nvPr/>
          </p:nvSpPr>
          <p:spPr>
            <a:xfrm>
              <a:off x="8" y="832776"/>
              <a:ext cx="9144000" cy="6194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3600" b="1" dirty="0" smtClean="0">
                  <a:latin typeface="Avenir Light"/>
                  <a:cs typeface="Avenir Light"/>
                </a:rPr>
                <a:t>	e-ASTROGAM</a:t>
              </a:r>
              <a:endParaRPr lang="fr-FR" sz="3600" b="1" dirty="0">
                <a:latin typeface="Avenir Light"/>
                <a:cs typeface="Avenir Light"/>
              </a:endParaRPr>
            </a:p>
          </p:txBody>
        </p:sp>
        <p:pic>
          <p:nvPicPr>
            <p:cNvPr id="25" name="Image 24" descr="logo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95" y="944245"/>
              <a:ext cx="411654" cy="411654"/>
            </a:xfrm>
            <a:prstGeom prst="rect">
              <a:avLst/>
            </a:prstGeom>
          </p:spPr>
        </p:pic>
      </p:grpSp>
      <p:sp>
        <p:nvSpPr>
          <p:cNvPr id="19" name="Titre 1"/>
          <p:cNvSpPr txBox="1">
            <a:spLocks/>
          </p:cNvSpPr>
          <p:nvPr/>
        </p:nvSpPr>
        <p:spPr>
          <a:xfrm>
            <a:off x="3667125" y="20540"/>
            <a:ext cx="5476873" cy="672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solidFill>
                  <a:srgbClr val="FF9933"/>
                </a:solidFill>
              </a:rPr>
              <a:t>Gamma-ray polarization</a:t>
            </a:r>
            <a:endParaRPr lang="en-US" dirty="0">
              <a:solidFill>
                <a:srgbClr val="FF9933"/>
              </a:solidFill>
            </a:endParaRPr>
          </a:p>
        </p:txBody>
      </p:sp>
      <p:sp>
        <p:nvSpPr>
          <p:cNvPr id="20" name="Espace réservé du numéro de diapositive 5"/>
          <p:cNvSpPr txBox="1">
            <a:spLocks/>
          </p:cNvSpPr>
          <p:nvPr/>
        </p:nvSpPr>
        <p:spPr>
          <a:xfrm>
            <a:off x="8718642" y="603796"/>
            <a:ext cx="4213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54DFE8-E6FC-1442-801A-DC8426178C4D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26" name="Sous-titre 2"/>
          <p:cNvSpPr txBox="1">
            <a:spLocks/>
          </p:cNvSpPr>
          <p:nvPr/>
        </p:nvSpPr>
        <p:spPr>
          <a:xfrm>
            <a:off x="14028" y="795728"/>
            <a:ext cx="5183669" cy="5722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Comic Sans M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 algn="l">
              <a:spcBef>
                <a:spcPts val="1200"/>
              </a:spcBef>
              <a:spcAft>
                <a:spcPts val="600"/>
              </a:spcAft>
              <a:buClr>
                <a:schemeClr val="tx1"/>
              </a:buClr>
              <a:buFont typeface="Arial"/>
              <a:buChar char="•"/>
            </a:pPr>
            <a:r>
              <a:rPr lang="en-GB" sz="2200" dirty="0" smtClean="0">
                <a:latin typeface="Symbol" charset="2"/>
                <a:cs typeface="Symbol" charset="2"/>
              </a:rPr>
              <a:t>g</a:t>
            </a:r>
            <a:r>
              <a:rPr lang="en-GB" sz="2200" dirty="0" smtClean="0"/>
              <a:t>-ray </a:t>
            </a:r>
            <a:r>
              <a:rPr lang="en-GB" sz="2200" dirty="0"/>
              <a:t>polarization in </a:t>
            </a:r>
            <a:r>
              <a:rPr lang="en-GB" sz="2200" b="1" dirty="0"/>
              <a:t>objects emitting </a:t>
            </a:r>
            <a:r>
              <a:rPr lang="en-GB" sz="2200" b="1" dirty="0">
                <a:solidFill>
                  <a:srgbClr val="FF0000"/>
                </a:solidFill>
              </a:rPr>
              <a:t>jets</a:t>
            </a:r>
            <a:r>
              <a:rPr lang="en-GB" sz="2200" b="1" dirty="0"/>
              <a:t> </a:t>
            </a:r>
            <a:r>
              <a:rPr lang="en-GB" sz="2200" dirty="0" smtClean="0"/>
              <a:t>(GRBs, </a:t>
            </a:r>
            <a:r>
              <a:rPr lang="en-GB" sz="2200" dirty="0" err="1" smtClean="0"/>
              <a:t>Blazars</a:t>
            </a:r>
            <a:r>
              <a:rPr lang="en-GB" sz="2200" dirty="0" smtClean="0"/>
              <a:t>, </a:t>
            </a:r>
            <a:r>
              <a:rPr lang="en-GB" sz="2200" dirty="0"/>
              <a:t>X-ray binaries) or with </a:t>
            </a:r>
            <a:r>
              <a:rPr lang="en-GB" sz="2200" b="1" dirty="0"/>
              <a:t>strong magnetic field </a:t>
            </a:r>
            <a:r>
              <a:rPr lang="en-GB" sz="2200" dirty="0"/>
              <a:t>(pulsars, </a:t>
            </a:r>
            <a:r>
              <a:rPr lang="en-GB" sz="2200" dirty="0" err="1"/>
              <a:t>magnetars</a:t>
            </a:r>
            <a:r>
              <a:rPr lang="en-GB" sz="2200" dirty="0"/>
              <a:t>) </a:t>
            </a:r>
            <a:r>
              <a:rPr lang="en-GB" sz="2200" dirty="0">
                <a:sym typeface="Symbol" charset="0"/>
              </a:rPr>
              <a:t> </a:t>
            </a:r>
            <a:r>
              <a:rPr lang="en-GB" sz="2200" dirty="0" smtClean="0">
                <a:solidFill>
                  <a:srgbClr val="FF0000"/>
                </a:solidFill>
              </a:rPr>
              <a:t>magnetization </a:t>
            </a:r>
            <a:r>
              <a:rPr lang="en-GB" sz="2200" dirty="0" smtClean="0">
                <a:solidFill>
                  <a:srgbClr val="000000"/>
                </a:solidFill>
              </a:rPr>
              <a:t>and</a:t>
            </a:r>
            <a:r>
              <a:rPr lang="en-GB" sz="2200" dirty="0" smtClean="0">
                <a:solidFill>
                  <a:srgbClr val="FF0000"/>
                </a:solidFill>
              </a:rPr>
              <a:t> content </a:t>
            </a:r>
            <a:r>
              <a:rPr lang="en-GB" sz="2200" dirty="0"/>
              <a:t>(hadrons, leptons, </a:t>
            </a:r>
            <a:r>
              <a:rPr lang="en-GB" sz="2200" dirty="0" err="1"/>
              <a:t>Poynting</a:t>
            </a:r>
            <a:r>
              <a:rPr lang="en-GB" sz="2200" dirty="0"/>
              <a:t> flux</a:t>
            </a:r>
            <a:r>
              <a:rPr lang="en-GB" sz="2200" dirty="0" smtClean="0"/>
              <a:t>) of the outflows + </a:t>
            </a:r>
            <a:r>
              <a:rPr lang="en-GB" sz="2200" dirty="0" smtClean="0">
                <a:solidFill>
                  <a:srgbClr val="FF0000"/>
                </a:solidFill>
              </a:rPr>
              <a:t>radiation processes</a:t>
            </a:r>
          </a:p>
          <a:p>
            <a:pPr marL="266700" indent="-266700" algn="l">
              <a:spcBef>
                <a:spcPts val="1200"/>
              </a:spcBef>
              <a:spcAft>
                <a:spcPts val="600"/>
              </a:spcAft>
              <a:buClr>
                <a:schemeClr val="tx1"/>
              </a:buClr>
              <a:buFont typeface="Arial"/>
              <a:buChar char="•"/>
            </a:pPr>
            <a:r>
              <a:rPr lang="en-GB" sz="2200" dirty="0">
                <a:latin typeface="Symbol" charset="2"/>
                <a:cs typeface="Symbol" charset="2"/>
              </a:rPr>
              <a:t>g</a:t>
            </a:r>
            <a:r>
              <a:rPr lang="en-GB" sz="2200" dirty="0" smtClean="0"/>
              <a:t>-ray polarization from </a:t>
            </a:r>
            <a:r>
              <a:rPr lang="en-GB" sz="2200" b="1" dirty="0" smtClean="0"/>
              <a:t>cosmological sources </a:t>
            </a:r>
            <a:r>
              <a:rPr lang="en-GB" sz="2200" dirty="0" smtClean="0"/>
              <a:t>(GRBs, </a:t>
            </a:r>
            <a:r>
              <a:rPr lang="en-GB" sz="2200" dirty="0" err="1" smtClean="0"/>
              <a:t>Blazars</a:t>
            </a:r>
            <a:r>
              <a:rPr lang="en-GB" sz="2200" dirty="0" smtClean="0"/>
              <a:t>) </a:t>
            </a:r>
            <a:r>
              <a:rPr lang="en-GB" sz="2200" dirty="0">
                <a:sym typeface="Symbol" charset="0"/>
              </a:rPr>
              <a:t> </a:t>
            </a:r>
            <a:r>
              <a:rPr lang="en-GB" sz="2200" dirty="0" smtClean="0"/>
              <a:t>fundamental questions of physics related to </a:t>
            </a:r>
            <a:r>
              <a:rPr lang="en-GB" sz="2200" dirty="0" smtClean="0">
                <a:solidFill>
                  <a:srgbClr val="FF0000"/>
                </a:solidFill>
              </a:rPr>
              <a:t>Lorentz Invariance Violation </a:t>
            </a:r>
            <a:r>
              <a:rPr lang="en-GB" sz="2200" dirty="0" smtClean="0"/>
              <a:t>(vacuum birefringence)</a:t>
            </a:r>
          </a:p>
          <a:p>
            <a:pPr marL="342900" indent="-342900" algn="l">
              <a:spcBef>
                <a:spcPts val="1200"/>
              </a:spcBef>
              <a:spcAft>
                <a:spcPts val="600"/>
              </a:spcAft>
              <a:buFont typeface="Wingdings" charset="2"/>
              <a:buChar char="ü"/>
            </a:pPr>
            <a:r>
              <a:rPr lang="en-GB" sz="2200" dirty="0" smtClean="0">
                <a:solidFill>
                  <a:srgbClr val="660066"/>
                </a:solidFill>
                <a:cs typeface="Times New Roman"/>
                <a:sym typeface="Symbol"/>
              </a:rPr>
              <a:t>e-ASTROGAM will measure the </a:t>
            </a:r>
            <a:r>
              <a:rPr lang="en-GB" sz="2200" dirty="0" smtClean="0">
                <a:solidFill>
                  <a:srgbClr val="660066"/>
                </a:solidFill>
                <a:latin typeface="Symbol" charset="2"/>
                <a:cs typeface="Symbol" charset="2"/>
                <a:sym typeface="Symbol"/>
              </a:rPr>
              <a:t>g</a:t>
            </a:r>
            <a:r>
              <a:rPr lang="en-GB" sz="2200" dirty="0" smtClean="0">
                <a:solidFill>
                  <a:srgbClr val="660066"/>
                </a:solidFill>
                <a:cs typeface="Times New Roman"/>
                <a:sym typeface="Symbol"/>
              </a:rPr>
              <a:t>-ray polarization of </a:t>
            </a:r>
            <a:r>
              <a:rPr lang="en-GB" sz="2200" b="1" dirty="0" smtClean="0">
                <a:solidFill>
                  <a:srgbClr val="660066"/>
                </a:solidFill>
                <a:latin typeface="Symbol" charset="2"/>
                <a:cs typeface="Symbol" charset="2"/>
                <a:sym typeface="Symbol"/>
              </a:rPr>
              <a:t>~ </a:t>
            </a:r>
            <a:r>
              <a:rPr lang="en-GB" sz="2200" b="1" dirty="0" smtClean="0">
                <a:solidFill>
                  <a:srgbClr val="660066"/>
                </a:solidFill>
                <a:cs typeface="Times New Roman"/>
                <a:sym typeface="Symbol"/>
              </a:rPr>
              <a:t>100 GRBs per year </a:t>
            </a:r>
            <a:r>
              <a:rPr lang="en-GB" sz="2200" dirty="0" smtClean="0">
                <a:solidFill>
                  <a:srgbClr val="660066"/>
                </a:solidFill>
                <a:cs typeface="Times New Roman"/>
                <a:sym typeface="Symbol"/>
              </a:rPr>
              <a:t>(promising candidates for highly </a:t>
            </a:r>
            <a:r>
              <a:rPr lang="en-GB" sz="2200" dirty="0" smtClean="0">
                <a:solidFill>
                  <a:srgbClr val="660066"/>
                </a:solidFill>
                <a:latin typeface="Symbol" charset="2"/>
                <a:cs typeface="Symbol" charset="2"/>
                <a:sym typeface="Symbol"/>
              </a:rPr>
              <a:t>g</a:t>
            </a:r>
            <a:r>
              <a:rPr lang="en-GB" sz="2200" dirty="0" smtClean="0">
                <a:solidFill>
                  <a:srgbClr val="660066"/>
                </a:solidFill>
                <a:cs typeface="Times New Roman"/>
                <a:sym typeface="Symbol"/>
              </a:rPr>
              <a:t>-ray polarized sources)</a:t>
            </a:r>
            <a:endParaRPr lang="en-US" sz="2200" dirty="0" smtClean="0">
              <a:solidFill>
                <a:srgbClr val="660066"/>
              </a:solidFill>
              <a:cs typeface="Times New Roman"/>
              <a:sym typeface="Symbol"/>
            </a:endParaRPr>
          </a:p>
        </p:txBody>
      </p:sp>
      <p:sp>
        <p:nvSpPr>
          <p:cNvPr id="18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-1" y="6479104"/>
            <a:ext cx="9143999" cy="365125"/>
          </a:xfrm>
          <a:prstGeom prst="rect">
            <a:avLst/>
          </a:prstGeom>
        </p:spPr>
        <p:txBody>
          <a:bodyPr/>
          <a:lstStyle/>
          <a:p>
            <a:r>
              <a:rPr lang="en-GB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V. Tatischeff for the e-ASTROGAM Collaboration  		           14</a:t>
            </a:r>
            <a:r>
              <a:rPr lang="en-GB" sz="1400" b="1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</a:t>
            </a:r>
            <a:r>
              <a:rPr lang="en-GB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AGILE Science Workshop 		         June 20-21, 2016</a:t>
            </a:r>
          </a:p>
        </p:txBody>
      </p:sp>
      <p:grpSp>
        <p:nvGrpSpPr>
          <p:cNvPr id="12" name="Grouper 11"/>
          <p:cNvGrpSpPr/>
          <p:nvPr/>
        </p:nvGrpSpPr>
        <p:grpSpPr>
          <a:xfrm>
            <a:off x="5007156" y="3646050"/>
            <a:ext cx="4040807" cy="2936596"/>
            <a:chOff x="4819852" y="3322224"/>
            <a:chExt cx="4264660" cy="3059430"/>
          </a:xfrm>
        </p:grpSpPr>
        <p:pic>
          <p:nvPicPr>
            <p:cNvPr id="8" name="Image 7" descr="GRB140206A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852" y="3322224"/>
              <a:ext cx="4264660" cy="3059430"/>
            </a:xfrm>
            <a:prstGeom prst="rect">
              <a:avLst/>
            </a:prstGeom>
          </p:spPr>
        </p:pic>
        <p:sp>
          <p:nvSpPr>
            <p:cNvPr id="5" name="ZoneTexte 4"/>
            <p:cNvSpPr txBox="1"/>
            <p:nvPr/>
          </p:nvSpPr>
          <p:spPr>
            <a:xfrm>
              <a:off x="7023209" y="5101753"/>
              <a:ext cx="1892901" cy="721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fr-FR" sz="1700" dirty="0" smtClean="0">
                  <a:solidFill>
                    <a:srgbClr val="660066"/>
                  </a:solidFill>
                  <a:latin typeface="Symbol" charset="2"/>
                  <a:cs typeface="Symbol" charset="2"/>
                </a:rPr>
                <a:t>D</a:t>
              </a:r>
              <a:r>
                <a:rPr lang="fr-FR" sz="1700" i="1" dirty="0" smtClean="0">
                  <a:solidFill>
                    <a:srgbClr val="660066"/>
                  </a:solidFill>
                  <a:latin typeface="Times New Roman"/>
                  <a:cs typeface="Times New Roman"/>
                </a:rPr>
                <a:t>E</a:t>
              </a:r>
              <a:r>
                <a:rPr lang="fr-FR" sz="1700" dirty="0" smtClean="0">
                  <a:solidFill>
                    <a:srgbClr val="660066"/>
                  </a:solidFill>
                  <a:latin typeface="Times New Roman"/>
                  <a:cs typeface="Times New Roman"/>
                </a:rPr>
                <a:t> = 0.2 </a:t>
              </a:r>
              <a:r>
                <a:rPr lang="fr-FR" sz="1700" dirty="0" smtClean="0">
                  <a:solidFill>
                    <a:srgbClr val="660066"/>
                  </a:solidFill>
                  <a:latin typeface="Symbol" charset="2"/>
                  <a:cs typeface="Symbol" charset="2"/>
                </a:rPr>
                <a:t>-</a:t>
              </a:r>
              <a:r>
                <a:rPr lang="fr-FR" sz="1700" dirty="0" smtClean="0">
                  <a:solidFill>
                    <a:srgbClr val="660066"/>
                  </a:solidFill>
                  <a:latin typeface="Times New Roman"/>
                  <a:cs typeface="Times New Roman"/>
                </a:rPr>
                <a:t> 1 MeV</a:t>
              </a:r>
            </a:p>
            <a:p>
              <a:r>
                <a:rPr lang="fr-FR" sz="1700" dirty="0" smtClean="0">
                  <a:solidFill>
                    <a:srgbClr val="660066"/>
                  </a:solidFill>
                  <a:latin typeface="Symbol" charset="2"/>
                  <a:cs typeface="Symbol" charset="2"/>
                </a:rPr>
                <a:t>P</a:t>
              </a:r>
              <a:r>
                <a:rPr lang="fr-FR" sz="1700" dirty="0" smtClean="0">
                  <a:solidFill>
                    <a:srgbClr val="660066"/>
                  </a:solidFill>
                  <a:latin typeface="Times New Roman"/>
                  <a:cs typeface="Times New Roman"/>
                </a:rPr>
                <a:t> = (75.0 ± 7.2)%</a:t>
              </a:r>
              <a:endParaRPr lang="fr-FR" sz="1700" dirty="0">
                <a:solidFill>
                  <a:srgbClr val="660066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5368987" y="3371296"/>
              <a:ext cx="36856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GB" sz="1700" b="1" dirty="0" smtClean="0">
                  <a:solidFill>
                    <a:srgbClr val="660066"/>
                  </a:solidFill>
                  <a:latin typeface="Times New Roman"/>
                  <a:cs typeface="Times New Roman"/>
                </a:rPr>
                <a:t>GRB 140206A with e-ASTROGAM</a:t>
              </a:r>
              <a:endParaRPr lang="en-GB" sz="1700" b="1" dirty="0">
                <a:solidFill>
                  <a:srgbClr val="660066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14" name="ZoneTexte 13"/>
          <p:cNvSpPr txBox="1"/>
          <p:nvPr/>
        </p:nvSpPr>
        <p:spPr>
          <a:xfrm>
            <a:off x="5680248" y="731741"/>
            <a:ext cx="34278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smtClean="0">
                <a:latin typeface="Times New Roman"/>
                <a:cs typeface="Times New Roman"/>
              </a:rPr>
              <a:t>INTEGRAL</a:t>
            </a:r>
            <a:r>
              <a:rPr lang="fr-FR" sz="1400" dirty="0" smtClean="0">
                <a:latin typeface="Times New Roman"/>
                <a:cs typeface="Times New Roman"/>
              </a:rPr>
              <a:t>/IBIS </a:t>
            </a:r>
            <a:r>
              <a:rPr lang="fr-FR" sz="1400" dirty="0" smtClean="0">
                <a:latin typeface="Symbol" charset="2"/>
                <a:cs typeface="Symbol" charset="2"/>
              </a:rPr>
              <a:t>-</a:t>
            </a:r>
            <a:r>
              <a:rPr lang="fr-FR" sz="1400" dirty="0" smtClean="0">
                <a:latin typeface="Times New Roman"/>
                <a:cs typeface="Times New Roman"/>
              </a:rPr>
              <a:t> GRB 140206A (</a:t>
            </a:r>
            <a:r>
              <a:rPr lang="fr-FR" sz="1400" i="1" dirty="0" smtClean="0">
                <a:latin typeface="Times New Roman"/>
                <a:cs typeface="Times New Roman"/>
              </a:rPr>
              <a:t>z</a:t>
            </a:r>
            <a:r>
              <a:rPr lang="fr-FR" sz="1400" dirty="0" smtClean="0">
                <a:latin typeface="Times New Roman"/>
                <a:cs typeface="Times New Roman"/>
              </a:rPr>
              <a:t> = 2.74)</a:t>
            </a:r>
            <a:endParaRPr lang="fr-FR" sz="1400" dirty="0">
              <a:latin typeface="Times New Roman"/>
              <a:cs typeface="Times New Roman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5534056" y="5354132"/>
            <a:ext cx="1332757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1700" dirty="0" err="1" smtClean="0">
                <a:solidFill>
                  <a:srgbClr val="660066"/>
                </a:solidFill>
                <a:latin typeface="Symbol" charset="2"/>
                <a:cs typeface="Symbol" charset="2"/>
              </a:rPr>
              <a:t>Q</a:t>
            </a:r>
            <a:r>
              <a:rPr lang="fr-FR" sz="1700" baseline="-25000" dirty="0" err="1" smtClean="0">
                <a:solidFill>
                  <a:srgbClr val="660066"/>
                </a:solidFill>
                <a:latin typeface="Times New Roman"/>
                <a:cs typeface="Times New Roman"/>
              </a:rPr>
              <a:t>off</a:t>
            </a:r>
            <a:r>
              <a:rPr lang="fr-FR" sz="1700" baseline="-25000" dirty="0" smtClean="0">
                <a:solidFill>
                  <a:srgbClr val="660066"/>
                </a:solidFill>
                <a:latin typeface="Times New Roman"/>
                <a:cs typeface="Times New Roman"/>
              </a:rPr>
              <a:t>-axis</a:t>
            </a:r>
            <a:r>
              <a:rPr lang="fr-FR" sz="1700" dirty="0" smtClean="0">
                <a:solidFill>
                  <a:srgbClr val="660066"/>
                </a:solidFill>
                <a:latin typeface="Times New Roman"/>
                <a:cs typeface="Times New Roman"/>
              </a:rPr>
              <a:t> = 30°</a:t>
            </a:r>
            <a:endParaRPr lang="fr-FR" sz="1700" dirty="0">
              <a:solidFill>
                <a:srgbClr val="660066"/>
              </a:solidFill>
              <a:latin typeface="Times New Roman"/>
              <a:cs typeface="Times New Roman"/>
            </a:endParaRPr>
          </a:p>
        </p:txBody>
      </p:sp>
      <p:grpSp>
        <p:nvGrpSpPr>
          <p:cNvPr id="29" name="Grouper 28"/>
          <p:cNvGrpSpPr/>
          <p:nvPr/>
        </p:nvGrpSpPr>
        <p:grpSpPr>
          <a:xfrm>
            <a:off x="5363508" y="1021591"/>
            <a:ext cx="3508661" cy="2647445"/>
            <a:chOff x="5299549" y="1021591"/>
            <a:chExt cx="3508661" cy="2647445"/>
          </a:xfrm>
          <a:effectLst/>
        </p:grpSpPr>
        <p:pic>
          <p:nvPicPr>
            <p:cNvPr id="13" name="Image 12" descr="Gotz+14_Fig3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9549" y="1021591"/>
              <a:ext cx="3508661" cy="2647445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7258651" y="1492581"/>
              <a:ext cx="1425773" cy="12051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7" name="ZoneTexte 16"/>
          <p:cNvSpPr txBox="1"/>
          <p:nvPr/>
        </p:nvSpPr>
        <p:spPr>
          <a:xfrm rot="16200000">
            <a:off x="8297798" y="2494233"/>
            <a:ext cx="12700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latin typeface="Times New Roman"/>
                <a:cs typeface="Times New Roman"/>
              </a:rPr>
              <a:t>Götz et al. (2014)</a:t>
            </a:r>
            <a:endParaRPr lang="fr-FR" sz="1200" dirty="0">
              <a:latin typeface="Times New Roman"/>
              <a:cs typeface="Times New Roman"/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5969705" y="2766236"/>
            <a:ext cx="16453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latin typeface="Symbol" charset="2"/>
                <a:cs typeface="Symbol" charset="2"/>
              </a:rPr>
              <a:t>P</a:t>
            </a:r>
            <a:r>
              <a:rPr lang="fr-FR" sz="1400" dirty="0" smtClean="0">
                <a:latin typeface="Times New Roman"/>
                <a:cs typeface="Times New Roman"/>
              </a:rPr>
              <a:t> &gt; 48% (68% c. l.)</a:t>
            </a:r>
            <a:endParaRPr lang="fr-FR" sz="1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36130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er 16"/>
          <p:cNvGrpSpPr/>
          <p:nvPr/>
        </p:nvGrpSpPr>
        <p:grpSpPr>
          <a:xfrm>
            <a:off x="8" y="44624"/>
            <a:ext cx="9144000" cy="619472"/>
            <a:chOff x="8" y="832776"/>
            <a:chExt cx="9144000" cy="619472"/>
          </a:xfrm>
        </p:grpSpPr>
        <p:sp>
          <p:nvSpPr>
            <p:cNvPr id="18" name="Rectangle 17"/>
            <p:cNvSpPr/>
            <p:nvPr/>
          </p:nvSpPr>
          <p:spPr>
            <a:xfrm>
              <a:off x="8" y="832776"/>
              <a:ext cx="9144000" cy="6194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3600" b="1" dirty="0" smtClean="0">
                  <a:latin typeface="Avenir Light"/>
                  <a:cs typeface="Avenir Light"/>
                </a:rPr>
                <a:t>	e-ASTROGAM</a:t>
              </a:r>
              <a:endParaRPr lang="fr-FR" sz="3600" b="1" dirty="0">
                <a:latin typeface="Avenir Light"/>
                <a:cs typeface="Avenir Light"/>
              </a:endParaRPr>
            </a:p>
          </p:txBody>
        </p:sp>
        <p:pic>
          <p:nvPicPr>
            <p:cNvPr id="21" name="Image 20" descr="logo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95" y="944245"/>
              <a:ext cx="411654" cy="411654"/>
            </a:xfrm>
            <a:prstGeom prst="rect">
              <a:avLst/>
            </a:prstGeom>
          </p:spPr>
        </p:pic>
      </p:grpSp>
      <p:pic>
        <p:nvPicPr>
          <p:cNvPr id="24" name="pasted-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420106" y="3568895"/>
            <a:ext cx="5620565" cy="319315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" name="Grouper 28"/>
          <p:cNvGrpSpPr/>
          <p:nvPr/>
        </p:nvGrpSpPr>
        <p:grpSpPr>
          <a:xfrm>
            <a:off x="-2" y="2405211"/>
            <a:ext cx="5296257" cy="4179040"/>
            <a:chOff x="-2" y="2405211"/>
            <a:chExt cx="5296257" cy="4179040"/>
          </a:xfrm>
        </p:grpSpPr>
        <p:sp>
          <p:nvSpPr>
            <p:cNvPr id="25" name="Rettangolo 1"/>
            <p:cNvSpPr/>
            <p:nvPr/>
          </p:nvSpPr>
          <p:spPr>
            <a:xfrm>
              <a:off x="4936215" y="5097997"/>
              <a:ext cx="360040" cy="347638"/>
            </a:xfrm>
            <a:prstGeom prst="rect">
              <a:avLst/>
            </a:prstGeom>
            <a:noFill/>
            <a:ln w="317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</a:endParaRPr>
            </a:p>
          </p:txBody>
        </p:sp>
        <p:pic>
          <p:nvPicPr>
            <p:cNvPr id="22" name="Immagin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" y="3079050"/>
              <a:ext cx="3505201" cy="3505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CasellaDiTesto 2"/>
            <p:cNvSpPr txBox="1"/>
            <p:nvPr/>
          </p:nvSpPr>
          <p:spPr>
            <a:xfrm>
              <a:off x="123996" y="2405211"/>
              <a:ext cx="4294581" cy="92333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Times New Roman"/>
                  <a:cs typeface="Times New Roman"/>
                </a:rPr>
                <a:t>Cygnus region in the 1 - 3 MeV energy band with the e-ASTROGAM PSF (extrapolation of the 3FGL source spectra to low energies)</a:t>
              </a:r>
              <a:endParaRPr lang="en-US" dirty="0">
                <a:latin typeface="Times New Roman"/>
                <a:cs typeface="Times New Roman"/>
              </a:endParaRPr>
            </a:p>
          </p:txBody>
        </p:sp>
        <p:cxnSp>
          <p:nvCxnSpPr>
            <p:cNvPr id="27" name="Connettore 1 3"/>
            <p:cNvCxnSpPr/>
            <p:nvPr/>
          </p:nvCxnSpPr>
          <p:spPr>
            <a:xfrm flipV="1">
              <a:off x="3175000" y="5445635"/>
              <a:ext cx="2121255" cy="777366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ttore 1 3"/>
            <p:cNvCxnSpPr/>
            <p:nvPr/>
          </p:nvCxnSpPr>
          <p:spPr>
            <a:xfrm>
              <a:off x="3175000" y="3441895"/>
              <a:ext cx="2121255" cy="1653157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itre 1"/>
          <p:cNvSpPr txBox="1">
            <a:spLocks/>
          </p:cNvSpPr>
          <p:nvPr/>
        </p:nvSpPr>
        <p:spPr>
          <a:xfrm>
            <a:off x="4104105" y="20540"/>
            <a:ext cx="5039893" cy="672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solidFill>
                  <a:srgbClr val="FF9933"/>
                </a:solidFill>
              </a:rPr>
              <a:t>Angular resolution</a:t>
            </a:r>
            <a:endParaRPr lang="en-US" dirty="0">
              <a:solidFill>
                <a:srgbClr val="FF9933"/>
              </a:solidFill>
            </a:endParaRPr>
          </a:p>
        </p:txBody>
      </p:sp>
      <p:pic>
        <p:nvPicPr>
          <p:cNvPr id="2" name="Image 1" descr="angularperf_e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599" y="692697"/>
            <a:ext cx="4184344" cy="2965826"/>
          </a:xfrm>
          <a:prstGeom prst="rect">
            <a:avLst/>
          </a:prstGeom>
        </p:spPr>
      </p:pic>
      <p:sp>
        <p:nvSpPr>
          <p:cNvPr id="23" name="Espace réservé du numéro de diapositive 5"/>
          <p:cNvSpPr txBox="1">
            <a:spLocks/>
          </p:cNvSpPr>
          <p:nvPr/>
        </p:nvSpPr>
        <p:spPr>
          <a:xfrm>
            <a:off x="8718642" y="603796"/>
            <a:ext cx="4213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54DFE8-E6FC-1442-801A-DC8426178C4D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16" name="Rectangle 15"/>
          <p:cNvSpPr/>
          <p:nvPr/>
        </p:nvSpPr>
        <p:spPr>
          <a:xfrm>
            <a:off x="43795" y="944846"/>
            <a:ext cx="451352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lvl="0" indent="-180975">
              <a:spcAft>
                <a:spcPts val="1800"/>
              </a:spcAft>
              <a:buClr>
                <a:schemeClr val="tx1"/>
              </a:buClr>
              <a:buFont typeface="Arial"/>
              <a:buChar char="•"/>
            </a:pPr>
            <a:r>
              <a:rPr lang="en-US" sz="2200" dirty="0">
                <a:solidFill>
                  <a:srgbClr val="FF0000"/>
                </a:solidFill>
              </a:rPr>
              <a:t>A</a:t>
            </a:r>
            <a:r>
              <a:rPr lang="en-US" sz="2200" dirty="0" smtClean="0">
                <a:solidFill>
                  <a:srgbClr val="FF0000"/>
                </a:solidFill>
              </a:rPr>
              <a:t>ngular resolution </a:t>
            </a:r>
            <a:r>
              <a:rPr lang="en-US" sz="2200" dirty="0" smtClean="0">
                <a:solidFill>
                  <a:srgbClr val="000000"/>
                </a:solidFill>
              </a:rPr>
              <a:t>needs to be improved </a:t>
            </a:r>
            <a:r>
              <a:rPr lang="en-US" sz="2200" dirty="0" smtClean="0"/>
              <a:t>close to the physical limits (Doppler broadening, nuclear recoil)</a:t>
            </a:r>
          </a:p>
        </p:txBody>
      </p:sp>
      <p:sp>
        <p:nvSpPr>
          <p:cNvPr id="19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-1" y="6479104"/>
            <a:ext cx="9143999" cy="365125"/>
          </a:xfrm>
          <a:prstGeom prst="rect">
            <a:avLst/>
          </a:prstGeom>
        </p:spPr>
        <p:txBody>
          <a:bodyPr/>
          <a:lstStyle/>
          <a:p>
            <a:r>
              <a:rPr lang="en-GB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V. Tatischeff for the e-ASTROGAM Collaboration  		           14</a:t>
            </a:r>
            <a:r>
              <a:rPr lang="en-GB" sz="1400" b="1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</a:t>
            </a:r>
            <a:r>
              <a:rPr lang="en-GB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AGILE Science Workshop 		         June 20-21, 2016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er 21"/>
          <p:cNvGrpSpPr/>
          <p:nvPr/>
        </p:nvGrpSpPr>
        <p:grpSpPr>
          <a:xfrm>
            <a:off x="8" y="44624"/>
            <a:ext cx="9144000" cy="619472"/>
            <a:chOff x="8" y="832776"/>
            <a:chExt cx="9144000" cy="619472"/>
          </a:xfrm>
        </p:grpSpPr>
        <p:sp>
          <p:nvSpPr>
            <p:cNvPr id="23" name="Rectangle 22"/>
            <p:cNvSpPr/>
            <p:nvPr/>
          </p:nvSpPr>
          <p:spPr>
            <a:xfrm>
              <a:off x="8" y="832776"/>
              <a:ext cx="9144000" cy="6194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3600" b="1" dirty="0" smtClean="0">
                  <a:latin typeface="Avenir Light"/>
                  <a:cs typeface="Avenir Light"/>
                </a:rPr>
                <a:t>	e-ASTROGAM</a:t>
              </a:r>
              <a:endParaRPr lang="fr-FR" sz="3600" b="1" dirty="0">
                <a:latin typeface="Avenir Light"/>
                <a:cs typeface="Avenir Light"/>
              </a:endParaRPr>
            </a:p>
          </p:txBody>
        </p:sp>
        <p:pic>
          <p:nvPicPr>
            <p:cNvPr id="24" name="Image 23" descr="logo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95" y="944245"/>
              <a:ext cx="411654" cy="411654"/>
            </a:xfrm>
            <a:prstGeom prst="rect">
              <a:avLst/>
            </a:prstGeom>
          </p:spPr>
        </p:pic>
      </p:grpSp>
      <p:sp>
        <p:nvSpPr>
          <p:cNvPr id="3" name="ZoneTexte 2"/>
          <p:cNvSpPr txBox="1"/>
          <p:nvPr/>
        </p:nvSpPr>
        <p:spPr>
          <a:xfrm>
            <a:off x="41865" y="4577857"/>
            <a:ext cx="9055031" cy="1990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spcBef>
                <a:spcPts val="200"/>
              </a:spcBef>
              <a:buClr>
                <a:schemeClr val="tx1"/>
              </a:buClr>
              <a:buFont typeface="Arial"/>
              <a:buChar char="•"/>
            </a:pPr>
            <a:r>
              <a:rPr lang="en-GB" sz="2000" b="1" dirty="0" smtClean="0">
                <a:solidFill>
                  <a:srgbClr val="FF0000"/>
                </a:solidFill>
              </a:rPr>
              <a:t>Tracker</a:t>
            </a:r>
            <a:r>
              <a:rPr lang="en-GB" sz="2000" dirty="0" smtClean="0">
                <a:solidFill>
                  <a:srgbClr val="FF0000"/>
                </a:solidFill>
              </a:rPr>
              <a:t> </a:t>
            </a:r>
            <a:r>
              <a:rPr lang="en-GB" sz="2000" dirty="0" smtClean="0">
                <a:latin typeface="Symbol" charset="2"/>
                <a:cs typeface="Symbol" charset="2"/>
              </a:rPr>
              <a:t>-</a:t>
            </a:r>
            <a:r>
              <a:rPr lang="en-GB" sz="2000" dirty="0" smtClean="0"/>
              <a:t> </a:t>
            </a:r>
            <a:r>
              <a:rPr lang="en-GB" sz="2000" dirty="0" smtClean="0">
                <a:solidFill>
                  <a:srgbClr val="FF0000"/>
                </a:solidFill>
                <a:sym typeface="Symbol" charset="0"/>
              </a:rPr>
              <a:t>Double sided Si strip detectors </a:t>
            </a:r>
            <a:r>
              <a:rPr lang="en-GB" sz="2000" dirty="0" smtClean="0">
                <a:sym typeface="Symbol" charset="0"/>
              </a:rPr>
              <a:t>(DSSDs) for excellent spectral resolution and fine 3-D position resolution</a:t>
            </a:r>
          </a:p>
          <a:p>
            <a:pPr marL="180975" indent="-180975">
              <a:spcBef>
                <a:spcPts val="200"/>
              </a:spcBef>
              <a:buClr>
                <a:schemeClr val="tx1"/>
              </a:buClr>
              <a:buFont typeface="Arial"/>
              <a:buChar char="•"/>
            </a:pPr>
            <a:r>
              <a:rPr lang="en-GB" sz="2000" b="1" dirty="0" smtClean="0">
                <a:solidFill>
                  <a:srgbClr val="FF0000"/>
                </a:solidFill>
              </a:rPr>
              <a:t>Calorimeter</a:t>
            </a:r>
            <a:r>
              <a:rPr lang="en-GB" sz="2000" dirty="0" smtClean="0">
                <a:latin typeface="Symbol" charset="2"/>
                <a:cs typeface="Symbol" charset="2"/>
              </a:rPr>
              <a:t> </a:t>
            </a:r>
            <a:r>
              <a:rPr lang="en-GB" sz="2000" dirty="0">
                <a:latin typeface="Symbol" charset="2"/>
                <a:cs typeface="Symbol" charset="2"/>
              </a:rPr>
              <a:t>-</a:t>
            </a:r>
            <a:r>
              <a:rPr lang="en-GB" sz="2000" dirty="0"/>
              <a:t> </a:t>
            </a:r>
            <a:r>
              <a:rPr lang="en-GB" sz="2000" dirty="0" smtClean="0"/>
              <a:t>High</a:t>
            </a:r>
            <a:r>
              <a:rPr lang="en-GB" sz="2000" dirty="0"/>
              <a:t>-Z material for an efficient  absorption of the scattered </a:t>
            </a:r>
            <a:r>
              <a:rPr lang="en-GB" sz="2000" dirty="0" smtClean="0"/>
              <a:t>photon </a:t>
            </a:r>
            <a:r>
              <a:rPr lang="en-GB" sz="2000" dirty="0">
                <a:sym typeface="Symbol" charset="0"/>
              </a:rPr>
              <a:t> </a:t>
            </a:r>
            <a:r>
              <a:rPr lang="en-GB" sz="2000" dirty="0" err="1" smtClean="0">
                <a:solidFill>
                  <a:srgbClr val="FF0000"/>
                </a:solidFill>
                <a:sym typeface="Symbol" charset="0"/>
              </a:rPr>
              <a:t>CsI</a:t>
            </a:r>
            <a:r>
              <a:rPr lang="en-GB" sz="2000" dirty="0" smtClean="0">
                <a:solidFill>
                  <a:srgbClr val="FF0000"/>
                </a:solidFill>
                <a:sym typeface="Symbol" charset="0"/>
              </a:rPr>
              <a:t>(</a:t>
            </a:r>
            <a:r>
              <a:rPr lang="en-GB" sz="2000" dirty="0" err="1" smtClean="0">
                <a:solidFill>
                  <a:srgbClr val="FF0000"/>
                </a:solidFill>
                <a:sym typeface="Symbol" charset="0"/>
              </a:rPr>
              <a:t>Tl</a:t>
            </a:r>
            <a:r>
              <a:rPr lang="en-GB" sz="2000" dirty="0" smtClean="0">
                <a:solidFill>
                  <a:srgbClr val="FF0000"/>
                </a:solidFill>
                <a:sym typeface="Symbol" charset="0"/>
              </a:rPr>
              <a:t>) scintillation crystals </a:t>
            </a:r>
            <a:r>
              <a:rPr lang="en-GB" sz="2000" dirty="0" smtClean="0">
                <a:sym typeface="Symbol" charset="0"/>
              </a:rPr>
              <a:t>readout by </a:t>
            </a:r>
            <a:r>
              <a:rPr lang="en-GB" sz="2000" dirty="0" smtClean="0">
                <a:solidFill>
                  <a:srgbClr val="FF0000"/>
                </a:solidFill>
                <a:sym typeface="Symbol" charset="0"/>
              </a:rPr>
              <a:t>Si Drift Diodes </a:t>
            </a:r>
            <a:r>
              <a:rPr lang="en-GB" sz="2000" dirty="0" smtClean="0">
                <a:sym typeface="Symbol" charset="0"/>
              </a:rPr>
              <a:t>for better energy resolution</a:t>
            </a:r>
            <a:endParaRPr lang="en-GB" sz="2000" dirty="0"/>
          </a:p>
          <a:p>
            <a:pPr marL="180975" indent="-180975">
              <a:spcBef>
                <a:spcPts val="200"/>
              </a:spcBef>
              <a:buClr>
                <a:schemeClr val="tx1"/>
              </a:buClr>
              <a:buFont typeface="Arial"/>
              <a:buChar char="•"/>
            </a:pPr>
            <a:r>
              <a:rPr lang="en-GB" sz="2000" b="1" dirty="0">
                <a:solidFill>
                  <a:srgbClr val="FF0000"/>
                </a:solidFill>
              </a:rPr>
              <a:t>Anticoincidence detector</a:t>
            </a:r>
            <a:r>
              <a:rPr lang="en-GB" sz="2000" b="1" dirty="0"/>
              <a:t> </a:t>
            </a:r>
            <a:r>
              <a:rPr lang="en-GB" sz="2000" dirty="0"/>
              <a:t>to veto charged-particle induced </a:t>
            </a:r>
            <a:r>
              <a:rPr lang="en-GB" sz="2000" dirty="0" smtClean="0"/>
              <a:t>background </a:t>
            </a:r>
            <a:r>
              <a:rPr lang="en-GB" sz="2000" dirty="0" smtClean="0">
                <a:sym typeface="Symbol" charset="0"/>
              </a:rPr>
              <a:t> plastic scintillators readout by Si photomultipliers</a:t>
            </a:r>
            <a:endParaRPr lang="en-GB" sz="2000" dirty="0"/>
          </a:p>
        </p:txBody>
      </p:sp>
      <p:sp>
        <p:nvSpPr>
          <p:cNvPr id="16" name="Titre 1"/>
          <p:cNvSpPr txBox="1">
            <a:spLocks/>
          </p:cNvSpPr>
          <p:nvPr/>
        </p:nvSpPr>
        <p:spPr>
          <a:xfrm>
            <a:off x="3791185" y="20540"/>
            <a:ext cx="5352814" cy="672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solidFill>
                  <a:srgbClr val="FF9933"/>
                </a:solidFill>
              </a:rPr>
              <a:t>Measurement principle</a:t>
            </a:r>
            <a:endParaRPr lang="en-US" dirty="0">
              <a:solidFill>
                <a:srgbClr val="FF9933"/>
              </a:solidFill>
            </a:endParaRPr>
          </a:p>
        </p:txBody>
      </p:sp>
      <p:grpSp>
        <p:nvGrpSpPr>
          <p:cNvPr id="6" name="Grouper 5"/>
          <p:cNvGrpSpPr/>
          <p:nvPr/>
        </p:nvGrpSpPr>
        <p:grpSpPr>
          <a:xfrm>
            <a:off x="5635892" y="830898"/>
            <a:ext cx="2684634" cy="3645356"/>
            <a:chOff x="6169732" y="850900"/>
            <a:chExt cx="2684634" cy="3645356"/>
          </a:xfrm>
        </p:grpSpPr>
        <p:pic>
          <p:nvPicPr>
            <p:cNvPr id="5" name="Image 4" descr="Event_topologies_TrackedCompton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9732" y="850900"/>
              <a:ext cx="2684634" cy="3645356"/>
            </a:xfrm>
            <a:prstGeom prst="rect">
              <a:avLst/>
            </a:prstGeom>
          </p:spPr>
        </p:pic>
        <p:sp>
          <p:nvSpPr>
            <p:cNvPr id="15" name="ZoneTexte 6"/>
            <p:cNvSpPr txBox="1">
              <a:spLocks noChangeArrowheads="1"/>
            </p:cNvSpPr>
            <p:nvPr/>
          </p:nvSpPr>
          <p:spPr bwMode="auto">
            <a:xfrm>
              <a:off x="6451624" y="2957436"/>
              <a:ext cx="1130709" cy="4845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fr-FR" sz="1400" b="1" dirty="0" err="1">
                  <a:solidFill>
                    <a:srgbClr val="000000"/>
                  </a:solidFill>
                  <a:latin typeface="Arial" pitchFamily="34" charset="0"/>
                </a:rPr>
                <a:t>Tracker</a:t>
              </a:r>
              <a:endParaRPr lang="fr-FR" sz="1400" b="1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" name="ZoneTexte 55"/>
            <p:cNvSpPr txBox="1">
              <a:spLocks noChangeArrowheads="1"/>
            </p:cNvSpPr>
            <p:nvPr/>
          </p:nvSpPr>
          <p:spPr bwMode="auto">
            <a:xfrm>
              <a:off x="6452602" y="3833359"/>
              <a:ext cx="1624744" cy="4845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fr-FR" sz="1400" b="1" dirty="0" err="1">
                  <a:solidFill>
                    <a:srgbClr val="000000"/>
                  </a:solidFill>
                  <a:latin typeface="Arial" pitchFamily="34" charset="0"/>
                </a:rPr>
                <a:t>Calorimeter</a:t>
              </a:r>
              <a:endParaRPr lang="fr-FR" sz="1400" b="1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25" name="Espace réservé du numéro de diapositive 5"/>
          <p:cNvSpPr txBox="1">
            <a:spLocks/>
          </p:cNvSpPr>
          <p:nvPr/>
        </p:nvSpPr>
        <p:spPr>
          <a:xfrm>
            <a:off x="8718642" y="603796"/>
            <a:ext cx="4213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54DFE8-E6FC-1442-801A-DC8426178C4D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1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-1" y="6479104"/>
            <a:ext cx="9143999" cy="365125"/>
          </a:xfrm>
          <a:prstGeom prst="rect">
            <a:avLst/>
          </a:prstGeom>
        </p:spPr>
        <p:txBody>
          <a:bodyPr/>
          <a:lstStyle/>
          <a:p>
            <a:r>
              <a:rPr lang="en-GB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V. Tatischeff for the e-ASTROGAM Collaboration  		           14</a:t>
            </a:r>
            <a:r>
              <a:rPr lang="en-GB" sz="1400" b="1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</a:t>
            </a:r>
            <a:r>
              <a:rPr lang="en-GB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AGILE Science Workshop 		         June 20-21, 2016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6970462" y="2978293"/>
            <a:ext cx="312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latin typeface="Symbol" charset="2"/>
                <a:cs typeface="Symbol" charset="2"/>
              </a:rPr>
              <a:t>g</a:t>
            </a:r>
            <a:endParaRPr lang="fr-FR" sz="2400" b="1" dirty="0">
              <a:latin typeface="Symbol" charset="2"/>
              <a:cs typeface="Symbol" charset="2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6912413" y="2343642"/>
            <a:ext cx="13260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solidFill>
                  <a:srgbClr val="CC0000"/>
                </a:solidFill>
                <a:latin typeface="Arial"/>
                <a:cs typeface="Arial"/>
              </a:rPr>
              <a:t>Compton e</a:t>
            </a:r>
            <a:r>
              <a:rPr lang="fr-FR" sz="1600" b="1" baseline="30000" dirty="0" smtClean="0">
                <a:solidFill>
                  <a:srgbClr val="CC0000"/>
                </a:solidFill>
                <a:latin typeface="Arial"/>
                <a:cs typeface="Arial"/>
              </a:rPr>
              <a:t>-</a:t>
            </a:r>
            <a:endParaRPr lang="fr-FR" sz="1600" b="1" baseline="30000" dirty="0">
              <a:solidFill>
                <a:srgbClr val="CC0000"/>
              </a:solidFill>
              <a:latin typeface="Arial"/>
              <a:cs typeface="Arial"/>
            </a:endParaRPr>
          </a:p>
        </p:txBody>
      </p:sp>
      <p:pic>
        <p:nvPicPr>
          <p:cNvPr id="4" name="Image 3" descr="eASTROGAM_Measurement_Principle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31" y="611858"/>
            <a:ext cx="4895733" cy="402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084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er 34"/>
          <p:cNvGrpSpPr/>
          <p:nvPr/>
        </p:nvGrpSpPr>
        <p:grpSpPr>
          <a:xfrm>
            <a:off x="8" y="44624"/>
            <a:ext cx="9144000" cy="619472"/>
            <a:chOff x="8" y="832776"/>
            <a:chExt cx="9144000" cy="619472"/>
          </a:xfrm>
        </p:grpSpPr>
        <p:sp>
          <p:nvSpPr>
            <p:cNvPr id="36" name="Rectangle 35"/>
            <p:cNvSpPr/>
            <p:nvPr/>
          </p:nvSpPr>
          <p:spPr>
            <a:xfrm>
              <a:off x="8" y="832776"/>
              <a:ext cx="9144000" cy="6194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3600" b="1" dirty="0" smtClean="0">
                  <a:latin typeface="Avenir Light"/>
                  <a:cs typeface="Avenir Light"/>
                </a:rPr>
                <a:t>	e-ASTROGAM</a:t>
              </a:r>
              <a:endParaRPr lang="fr-FR" sz="3600" b="1" dirty="0">
                <a:latin typeface="Avenir Light"/>
                <a:cs typeface="Avenir Light"/>
              </a:endParaRPr>
            </a:p>
          </p:txBody>
        </p:sp>
        <p:pic>
          <p:nvPicPr>
            <p:cNvPr id="37" name="Image 36" descr="logo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95" y="944245"/>
              <a:ext cx="411654" cy="411654"/>
            </a:xfrm>
            <a:prstGeom prst="rect">
              <a:avLst/>
            </a:prstGeom>
          </p:spPr>
        </p:pic>
      </p:grpSp>
      <p:pic>
        <p:nvPicPr>
          <p:cNvPr id="26" name="Picture 3" descr="D:\1_Data\1_JPe_Users\_PROJETS\_1_Cocotte\Plan_catia\design_astrogam\document\image3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30" t="5627" r="22873" b="332"/>
          <a:stretch/>
        </p:blipFill>
        <p:spPr bwMode="auto">
          <a:xfrm>
            <a:off x="7248868" y="2841303"/>
            <a:ext cx="1706158" cy="157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 descr="CalorimeterModule2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311" y="2761923"/>
            <a:ext cx="4038600" cy="1623604"/>
          </a:xfrm>
          <a:prstGeom prst="rect">
            <a:avLst/>
          </a:prstGeom>
        </p:spPr>
      </p:pic>
      <p:grpSp>
        <p:nvGrpSpPr>
          <p:cNvPr id="3" name="Grouper 2"/>
          <p:cNvGrpSpPr/>
          <p:nvPr/>
        </p:nvGrpSpPr>
        <p:grpSpPr>
          <a:xfrm>
            <a:off x="45426" y="702549"/>
            <a:ext cx="3170655" cy="2723562"/>
            <a:chOff x="5899782" y="1361649"/>
            <a:chExt cx="3170655" cy="2723562"/>
          </a:xfrm>
        </p:grpSpPr>
        <p:pic>
          <p:nvPicPr>
            <p:cNvPr id="14" name="Picture 3" descr="C:\Users\Manuela\Desktop\13.bmp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4722" y="2024171"/>
              <a:ext cx="3165715" cy="2061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ZoneTexte 14"/>
            <p:cNvSpPr txBox="1"/>
            <p:nvPr/>
          </p:nvSpPr>
          <p:spPr>
            <a:xfrm>
              <a:off x="5899782" y="1361649"/>
              <a:ext cx="3170655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/>
                <a:t>Detail of the detector-ASIC bonding in the AGILE Si Tracker</a:t>
              </a:r>
              <a:endParaRPr lang="en-GB" dirty="0"/>
            </a:p>
          </p:txBody>
        </p:sp>
      </p:grpSp>
      <p:sp>
        <p:nvSpPr>
          <p:cNvPr id="21" name="Espace réservé du numéro de diapositive 5"/>
          <p:cNvSpPr txBox="1">
            <a:spLocks/>
          </p:cNvSpPr>
          <p:nvPr/>
        </p:nvSpPr>
        <p:spPr>
          <a:xfrm>
            <a:off x="8718642" y="576074"/>
            <a:ext cx="4213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54DFE8-E6FC-1442-801A-DC8426178C4D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20" name="Titre 1"/>
          <p:cNvSpPr txBox="1">
            <a:spLocks/>
          </p:cNvSpPr>
          <p:nvPr/>
        </p:nvSpPr>
        <p:spPr>
          <a:xfrm>
            <a:off x="5100139" y="20540"/>
            <a:ext cx="4043859" cy="672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solidFill>
                  <a:srgbClr val="FF9933"/>
                </a:solidFill>
              </a:rPr>
              <a:t>Payload</a:t>
            </a:r>
            <a:endParaRPr lang="en-US" dirty="0">
              <a:solidFill>
                <a:srgbClr val="FF9933"/>
              </a:solidFill>
            </a:endParaRPr>
          </a:p>
        </p:txBody>
      </p:sp>
      <p:grpSp>
        <p:nvGrpSpPr>
          <p:cNvPr id="23" name="Grouper 22"/>
          <p:cNvGrpSpPr>
            <a:grpSpLocks noChangeAspect="1"/>
          </p:cNvGrpSpPr>
          <p:nvPr/>
        </p:nvGrpSpPr>
        <p:grpSpPr>
          <a:xfrm>
            <a:off x="93462" y="4690446"/>
            <a:ext cx="2992659" cy="1832325"/>
            <a:chOff x="4963139" y="1356537"/>
            <a:chExt cx="3810644" cy="2333156"/>
          </a:xfrm>
        </p:grpSpPr>
        <p:pic>
          <p:nvPicPr>
            <p:cNvPr id="24" name="Image 2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3139" y="1356537"/>
              <a:ext cx="3810644" cy="2333156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</p:pic>
        <p:sp>
          <p:nvSpPr>
            <p:cNvPr id="25" name="ZoneTexte 24"/>
            <p:cNvSpPr txBox="1"/>
            <p:nvPr/>
          </p:nvSpPr>
          <p:spPr>
            <a:xfrm>
              <a:off x="4963139" y="3222656"/>
              <a:ext cx="3797557" cy="4303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>
                  <a:solidFill>
                    <a:schemeClr val="bg1"/>
                  </a:solidFill>
                </a:rPr>
                <a:t>Fermi/LAT AC system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0" name="Grouper 29"/>
          <p:cNvGrpSpPr/>
          <p:nvPr/>
        </p:nvGrpSpPr>
        <p:grpSpPr>
          <a:xfrm>
            <a:off x="128022" y="3479022"/>
            <a:ext cx="2085472" cy="1160373"/>
            <a:chOff x="7016194" y="708087"/>
            <a:chExt cx="2085472" cy="1160373"/>
          </a:xfrm>
        </p:grpSpPr>
        <p:pic>
          <p:nvPicPr>
            <p:cNvPr id="31" name="Image 30" descr="img6.gi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1463" y="708087"/>
              <a:ext cx="1775671" cy="1160373"/>
            </a:xfrm>
            <a:prstGeom prst="rect">
              <a:avLst/>
            </a:prstGeom>
          </p:spPr>
        </p:pic>
        <p:sp>
          <p:nvSpPr>
            <p:cNvPr id="32" name="ZoneTexte 31"/>
            <p:cNvSpPr txBox="1"/>
            <p:nvPr/>
          </p:nvSpPr>
          <p:spPr>
            <a:xfrm>
              <a:off x="7016194" y="1532670"/>
              <a:ext cx="2085472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GB" b="1" dirty="0" err="1" smtClean="0"/>
                <a:t>PICSiT</a:t>
              </a:r>
              <a:r>
                <a:rPr lang="en-GB" b="1" dirty="0" smtClean="0"/>
                <a:t> </a:t>
              </a:r>
              <a:r>
                <a:rPr lang="en-GB" b="1" dirty="0" err="1" smtClean="0"/>
                <a:t>CsI</a:t>
              </a:r>
              <a:r>
                <a:rPr lang="en-GB" b="1" dirty="0" smtClean="0"/>
                <a:t>(</a:t>
              </a:r>
              <a:r>
                <a:rPr lang="en-GB" b="1" dirty="0" err="1" smtClean="0"/>
                <a:t>Tl</a:t>
              </a:r>
              <a:r>
                <a:rPr lang="en-GB" b="1" dirty="0" smtClean="0"/>
                <a:t>) pixel</a:t>
              </a:r>
              <a:endParaRPr lang="en-GB" b="1" dirty="0"/>
            </a:p>
          </p:txBody>
        </p:sp>
      </p:grpSp>
      <p:sp>
        <p:nvSpPr>
          <p:cNvPr id="33" name="ZoneTexte 32"/>
          <p:cNvSpPr txBox="1"/>
          <p:nvPr/>
        </p:nvSpPr>
        <p:spPr>
          <a:xfrm>
            <a:off x="3149942" y="4349113"/>
            <a:ext cx="6003981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indent="-268288">
              <a:spcBef>
                <a:spcPts val="500"/>
              </a:spcBef>
              <a:buClr>
                <a:schemeClr val="tx1"/>
              </a:buClr>
              <a:buFont typeface="Arial"/>
              <a:buChar char="•"/>
            </a:pPr>
            <a:r>
              <a:rPr lang="en-US" sz="2200" b="1" dirty="0" smtClean="0">
                <a:solidFill>
                  <a:srgbClr val="0000FF"/>
                </a:solidFill>
              </a:rPr>
              <a:t>Calorimeter</a:t>
            </a:r>
            <a:r>
              <a:rPr lang="en-US" sz="2200" dirty="0" smtClean="0"/>
              <a:t>: 33</a:t>
            </a:r>
            <a:r>
              <a:rPr lang="en-US" sz="800" dirty="0" smtClean="0"/>
              <a:t>  </a:t>
            </a:r>
            <a:r>
              <a:rPr lang="en-US" sz="2200" dirty="0" smtClean="0"/>
              <a:t>856 </a:t>
            </a:r>
            <a:r>
              <a:rPr lang="en-US" sz="2200" dirty="0" err="1" smtClean="0"/>
              <a:t>CsI</a:t>
            </a:r>
            <a:r>
              <a:rPr lang="en-US" sz="2200" dirty="0" smtClean="0"/>
              <a:t>(</a:t>
            </a:r>
            <a:r>
              <a:rPr lang="en-US" sz="2200" dirty="0" err="1" smtClean="0"/>
              <a:t>Tl</a:t>
            </a:r>
            <a:r>
              <a:rPr lang="en-US" sz="2200" dirty="0" smtClean="0"/>
              <a:t>) bars coupled at both ends to </a:t>
            </a:r>
            <a:r>
              <a:rPr lang="en-US" sz="2200" dirty="0" smtClean="0">
                <a:solidFill>
                  <a:srgbClr val="FF0000"/>
                </a:solidFill>
              </a:rPr>
              <a:t>low-noise Silicon Drift Detectors</a:t>
            </a:r>
          </a:p>
          <a:p>
            <a:pPr marL="268288" indent="-268288">
              <a:spcBef>
                <a:spcPts val="500"/>
              </a:spcBef>
              <a:buClr>
                <a:schemeClr val="tx1"/>
              </a:buClr>
              <a:buFont typeface="Arial"/>
              <a:buChar char="•"/>
            </a:pPr>
            <a:r>
              <a:rPr lang="en-US" sz="2200" b="1" dirty="0" smtClean="0">
                <a:solidFill>
                  <a:srgbClr val="0000FF"/>
                </a:solidFill>
              </a:rPr>
              <a:t>ACD</a:t>
            </a:r>
            <a:r>
              <a:rPr lang="en-US" sz="2200" dirty="0" smtClean="0"/>
              <a:t>: segmented plastic scintillators coupled to </a:t>
            </a:r>
            <a:r>
              <a:rPr lang="en-US" sz="2200" dirty="0" err="1" smtClean="0"/>
              <a:t>SiPM</a:t>
            </a:r>
            <a:r>
              <a:rPr lang="en-US" sz="2200" dirty="0" smtClean="0"/>
              <a:t> by optical fibers</a:t>
            </a:r>
          </a:p>
          <a:p>
            <a:pPr marL="268288" indent="-268288">
              <a:spcBef>
                <a:spcPts val="500"/>
              </a:spcBef>
              <a:buClr>
                <a:schemeClr val="tx1"/>
              </a:buClr>
              <a:buFont typeface="Arial"/>
              <a:buChar char="•"/>
            </a:pPr>
            <a:r>
              <a:rPr lang="en-US" sz="2200" b="1" dirty="0" smtClean="0">
                <a:solidFill>
                  <a:srgbClr val="FF0000"/>
                </a:solidFill>
              </a:rPr>
              <a:t>Heritage</a:t>
            </a:r>
            <a:r>
              <a:rPr lang="en-US" sz="2200" dirty="0" smtClean="0"/>
              <a:t>: AGILE, Fermi/LAT, AMS-02, INTEGRAL, LHC/ALICE…</a:t>
            </a:r>
            <a:endParaRPr lang="en-US" sz="2200" dirty="0"/>
          </a:p>
        </p:txBody>
      </p:sp>
      <p:pic>
        <p:nvPicPr>
          <p:cNvPr id="28" name="Image 27" descr="CalorimeterModule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070" y="2973246"/>
            <a:ext cx="955548" cy="1366266"/>
          </a:xfrm>
          <a:prstGeom prst="rect">
            <a:avLst/>
          </a:prstGeom>
        </p:spPr>
      </p:pic>
      <p:sp>
        <p:nvSpPr>
          <p:cNvPr id="27" name="Flèche courbée vers le bas 26"/>
          <p:cNvSpPr/>
          <p:nvPr/>
        </p:nvSpPr>
        <p:spPr>
          <a:xfrm rot="21269206">
            <a:off x="6753208" y="2700973"/>
            <a:ext cx="1478710" cy="360040"/>
          </a:xfrm>
          <a:prstGeom prst="curvedDownArrow">
            <a:avLst/>
          </a:prstGeom>
          <a:solidFill>
            <a:srgbClr val="3333CC"/>
          </a:solidFill>
          <a:ln w="25400" cap="flat" cmpd="sng" algn="ctr">
            <a:solidFill>
              <a:srgbClr val="2D2DB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3242538" y="741685"/>
            <a:ext cx="5900896" cy="1977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indent="-268288">
              <a:spcBef>
                <a:spcPts val="500"/>
              </a:spcBef>
              <a:buClr>
                <a:schemeClr val="tx1"/>
              </a:buClr>
              <a:buFont typeface="Arial"/>
              <a:buChar char="•"/>
            </a:pPr>
            <a:r>
              <a:rPr lang="en-US" sz="2200" b="1" dirty="0" smtClean="0">
                <a:solidFill>
                  <a:srgbClr val="0000FF"/>
                </a:solidFill>
              </a:rPr>
              <a:t>Tracker</a:t>
            </a:r>
            <a:r>
              <a:rPr lang="en-US" sz="2200" dirty="0" smtClean="0"/>
              <a:t>: 56 layers of 4 times </a:t>
            </a:r>
            <a:r>
              <a:rPr lang="en-GB" sz="2200" dirty="0"/>
              <a:t>5</a:t>
            </a:r>
            <a:r>
              <a:rPr lang="en-GB" sz="2200" dirty="0" smtClean="0"/>
              <a:t>×</a:t>
            </a:r>
            <a:r>
              <a:rPr lang="en-GB" sz="2200" dirty="0"/>
              <a:t>5</a:t>
            </a:r>
            <a:r>
              <a:rPr lang="en-GB" sz="2200" dirty="0" smtClean="0"/>
              <a:t> DSSDs (5</a:t>
            </a:r>
            <a:r>
              <a:rPr lang="en-GB" sz="800" dirty="0" smtClean="0"/>
              <a:t> </a:t>
            </a:r>
            <a:r>
              <a:rPr lang="en-GB" sz="2200" dirty="0" smtClean="0"/>
              <a:t>600 in total) of </a:t>
            </a:r>
            <a:r>
              <a:rPr lang="en-GB" sz="2200" dirty="0"/>
              <a:t>5</a:t>
            </a:r>
            <a:r>
              <a:rPr lang="en-GB" sz="2200" dirty="0" smtClean="0"/>
              <a:t>00 </a:t>
            </a:r>
            <a:r>
              <a:rPr lang="en-GB" sz="2200" dirty="0" smtClean="0">
                <a:latin typeface="Symbol" charset="2"/>
                <a:cs typeface="Symbol" charset="2"/>
              </a:rPr>
              <a:t>m</a:t>
            </a:r>
            <a:r>
              <a:rPr lang="en-GB" sz="2200" dirty="0" smtClean="0"/>
              <a:t>m thickness and </a:t>
            </a:r>
            <a:r>
              <a:rPr lang="en-GB" sz="2200" dirty="0" smtClean="0">
                <a:solidFill>
                  <a:srgbClr val="FF0000"/>
                </a:solidFill>
              </a:rPr>
              <a:t>240 </a:t>
            </a:r>
            <a:r>
              <a:rPr lang="en-GB" sz="22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m</a:t>
            </a:r>
            <a:r>
              <a:rPr lang="en-GB" sz="2200" dirty="0" smtClean="0">
                <a:solidFill>
                  <a:srgbClr val="FF0000"/>
                </a:solidFill>
              </a:rPr>
              <a:t>m pitch</a:t>
            </a:r>
          </a:p>
          <a:p>
            <a:pPr marL="268288" indent="-268288">
              <a:spcBef>
                <a:spcPts val="500"/>
              </a:spcBef>
              <a:buClr>
                <a:schemeClr val="tx1"/>
              </a:buClr>
              <a:buFont typeface="Arial"/>
              <a:buChar char="•"/>
            </a:pPr>
            <a:r>
              <a:rPr lang="en-GB" sz="2200" dirty="0" smtClean="0"/>
              <a:t>DSSDs bonded strip to strip to form </a:t>
            </a:r>
            <a:r>
              <a:rPr lang="en-GB" sz="2200" dirty="0"/>
              <a:t>5×</a:t>
            </a:r>
            <a:r>
              <a:rPr lang="en-GB" sz="2200" dirty="0" smtClean="0"/>
              <a:t>5 ladders</a:t>
            </a:r>
          </a:p>
          <a:p>
            <a:pPr marL="268288" indent="-268288">
              <a:spcBef>
                <a:spcPts val="500"/>
              </a:spcBef>
              <a:buClr>
                <a:schemeClr val="tx1"/>
              </a:buClr>
              <a:buFont typeface="Arial"/>
              <a:buChar char="•"/>
            </a:pPr>
            <a:r>
              <a:rPr lang="en-US" sz="2200" dirty="0" smtClean="0">
                <a:solidFill>
                  <a:srgbClr val="FF0000"/>
                </a:solidFill>
              </a:rPr>
              <a:t>Light and stiff mechanical structure</a:t>
            </a:r>
          </a:p>
          <a:p>
            <a:pPr marL="268288" indent="-268288">
              <a:spcBef>
                <a:spcPts val="500"/>
              </a:spcBef>
              <a:buClr>
                <a:schemeClr val="tx1"/>
              </a:buClr>
              <a:buFont typeface="Arial"/>
              <a:buChar char="•"/>
            </a:pPr>
            <a:r>
              <a:rPr lang="en-US" sz="2200" dirty="0" smtClean="0">
                <a:solidFill>
                  <a:srgbClr val="FF0000"/>
                </a:solidFill>
              </a:rPr>
              <a:t>Ultra low-noise </a:t>
            </a:r>
            <a:r>
              <a:rPr lang="en-US" sz="2200" dirty="0" smtClean="0"/>
              <a:t>front end electronics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-2328333" y="28081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3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-1" y="6479104"/>
            <a:ext cx="9143999" cy="365125"/>
          </a:xfrm>
          <a:prstGeom prst="rect">
            <a:avLst/>
          </a:prstGeom>
        </p:spPr>
        <p:txBody>
          <a:bodyPr/>
          <a:lstStyle/>
          <a:p>
            <a:r>
              <a:rPr lang="en-GB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V. Tatischeff for the e-ASTROGAM Collaboration  		           14</a:t>
            </a:r>
            <a:r>
              <a:rPr lang="en-GB" sz="1400" b="1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</a:t>
            </a:r>
            <a:r>
              <a:rPr lang="en-GB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AGILE Science Workshop 		         June 20-21, 2016</a:t>
            </a:r>
          </a:p>
        </p:txBody>
      </p:sp>
    </p:spTree>
    <p:extLst>
      <p:ext uri="{BB962C8B-B14F-4D97-AF65-F5344CB8AC3E}">
        <p14:creationId xmlns:p14="http://schemas.microsoft.com/office/powerpoint/2010/main" val="3647138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er 12"/>
          <p:cNvGrpSpPr/>
          <p:nvPr/>
        </p:nvGrpSpPr>
        <p:grpSpPr>
          <a:xfrm>
            <a:off x="8" y="44624"/>
            <a:ext cx="9144000" cy="619472"/>
            <a:chOff x="8" y="832776"/>
            <a:chExt cx="9144000" cy="619472"/>
          </a:xfrm>
        </p:grpSpPr>
        <p:sp>
          <p:nvSpPr>
            <p:cNvPr id="15" name="Rectangle 14"/>
            <p:cNvSpPr/>
            <p:nvPr/>
          </p:nvSpPr>
          <p:spPr>
            <a:xfrm>
              <a:off x="8" y="832776"/>
              <a:ext cx="9144000" cy="6194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3600" b="1" dirty="0" smtClean="0">
                  <a:latin typeface="Avenir Light"/>
                  <a:cs typeface="Avenir Light"/>
                </a:rPr>
                <a:t>	e-ASTROGAM</a:t>
              </a:r>
              <a:endParaRPr lang="fr-FR" sz="3600" b="1" dirty="0">
                <a:latin typeface="Avenir Light"/>
                <a:cs typeface="Avenir Light"/>
              </a:endParaRPr>
            </a:p>
          </p:txBody>
        </p:sp>
        <p:pic>
          <p:nvPicPr>
            <p:cNvPr id="22" name="Image 21" descr="logo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95" y="944245"/>
              <a:ext cx="411654" cy="411654"/>
            </a:xfrm>
            <a:prstGeom prst="rect">
              <a:avLst/>
            </a:prstGeom>
          </p:spPr>
        </p:pic>
      </p:grpSp>
      <p:sp>
        <p:nvSpPr>
          <p:cNvPr id="20" name="Titre 1"/>
          <p:cNvSpPr txBox="1">
            <a:spLocks/>
          </p:cNvSpPr>
          <p:nvPr/>
        </p:nvSpPr>
        <p:spPr>
          <a:xfrm>
            <a:off x="4472785" y="20540"/>
            <a:ext cx="4671213" cy="672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solidFill>
                  <a:srgbClr val="FF9933"/>
                </a:solidFill>
              </a:rPr>
              <a:t>Mission profile</a:t>
            </a:r>
            <a:endParaRPr lang="en-US" dirty="0">
              <a:solidFill>
                <a:srgbClr val="FF9933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1865" y="840268"/>
            <a:ext cx="4517435" cy="5439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spcBef>
                <a:spcPts val="900"/>
              </a:spcBef>
              <a:buClr>
                <a:schemeClr val="tx1"/>
              </a:buClr>
              <a:buFont typeface="Arial"/>
              <a:buChar char="•"/>
            </a:pPr>
            <a:r>
              <a:rPr lang="en-US" sz="2000" b="1" dirty="0" smtClean="0">
                <a:solidFill>
                  <a:srgbClr val="FF0000"/>
                </a:solidFill>
              </a:rPr>
              <a:t>Orbit </a:t>
            </a:r>
            <a:r>
              <a:rPr lang="en-US" sz="2000" dirty="0" smtClean="0">
                <a:latin typeface="Symbol" charset="2"/>
                <a:cs typeface="Symbol" charset="2"/>
              </a:rPr>
              <a:t>-</a:t>
            </a:r>
            <a:r>
              <a:rPr lang="en-US" sz="2000" dirty="0" smtClean="0"/>
              <a:t> Equatorial (inclination </a:t>
            </a:r>
            <a:r>
              <a:rPr lang="en-US" sz="2000" i="1" dirty="0" err="1" smtClean="0"/>
              <a:t>i</a:t>
            </a:r>
            <a:r>
              <a:rPr lang="en-US" sz="2000" dirty="0" smtClean="0"/>
              <a:t> &lt; 2.5°, eccentricity </a:t>
            </a:r>
            <a:r>
              <a:rPr lang="en-US" sz="2000" i="1" dirty="0" smtClean="0"/>
              <a:t>e</a:t>
            </a:r>
            <a:r>
              <a:rPr lang="en-US" sz="2000" dirty="0" smtClean="0"/>
              <a:t> &lt; 0.01) low-Earth orbit (altitude in the range 550 - 600 km)</a:t>
            </a:r>
            <a:r>
              <a:rPr lang="en-US" sz="2000" dirty="0" smtClean="0">
                <a:sym typeface="Symbol" charset="0"/>
              </a:rPr>
              <a:t> </a:t>
            </a:r>
          </a:p>
          <a:p>
            <a:pPr marL="180975" indent="-180975">
              <a:spcBef>
                <a:spcPts val="1200"/>
              </a:spcBef>
              <a:buClr>
                <a:schemeClr val="tx1"/>
              </a:buClr>
              <a:buFont typeface="Arial"/>
              <a:buChar char="•"/>
            </a:pPr>
            <a:r>
              <a:rPr lang="en-US" sz="2000" b="1" dirty="0" smtClean="0">
                <a:solidFill>
                  <a:srgbClr val="FF0000"/>
                </a:solidFill>
              </a:rPr>
              <a:t>Launcher </a:t>
            </a:r>
            <a:r>
              <a:rPr lang="en-US" sz="2000" dirty="0">
                <a:latin typeface="Symbol" charset="2"/>
                <a:cs typeface="Symbol" charset="2"/>
              </a:rPr>
              <a:t>-</a:t>
            </a:r>
            <a:r>
              <a:rPr lang="en-US" sz="2000" dirty="0"/>
              <a:t> </a:t>
            </a:r>
            <a:r>
              <a:rPr lang="en-US" sz="2000" dirty="0" err="1" smtClean="0"/>
              <a:t>Ariane</a:t>
            </a:r>
            <a:r>
              <a:rPr lang="en-US" sz="2000" dirty="0" smtClean="0"/>
              <a:t> 6.2</a:t>
            </a:r>
          </a:p>
          <a:p>
            <a:pPr marL="180975" indent="-180975">
              <a:spcBef>
                <a:spcPts val="1200"/>
              </a:spcBef>
              <a:buClr>
                <a:schemeClr val="tx1"/>
              </a:buClr>
              <a:buFont typeface="Arial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Satellite communication </a:t>
            </a:r>
            <a:r>
              <a:rPr lang="en-US" sz="2000" dirty="0">
                <a:latin typeface="Symbol" charset="2"/>
                <a:cs typeface="Symbol" charset="2"/>
              </a:rPr>
              <a:t>-</a:t>
            </a:r>
            <a:r>
              <a:rPr lang="en-US" sz="2000" dirty="0"/>
              <a:t> </a:t>
            </a:r>
            <a:endParaRPr lang="en-US" sz="2000" dirty="0" smtClean="0"/>
          </a:p>
          <a:p>
            <a:pPr marL="174625">
              <a:buClr>
                <a:schemeClr val="tx1"/>
              </a:buClr>
            </a:pPr>
            <a:r>
              <a:rPr lang="en-US" sz="2000" dirty="0" smtClean="0">
                <a:sym typeface="Symbol" charset="0"/>
              </a:rPr>
              <a:t>ESA </a:t>
            </a:r>
            <a:r>
              <a:rPr lang="en-US" sz="2000" dirty="0">
                <a:sym typeface="Symbol" charset="0"/>
              </a:rPr>
              <a:t>ground </a:t>
            </a:r>
            <a:r>
              <a:rPr lang="en-US" sz="2000" dirty="0" smtClean="0">
                <a:sym typeface="Symbol" charset="0"/>
              </a:rPr>
              <a:t>station at </a:t>
            </a:r>
            <a:r>
              <a:rPr lang="en-US" sz="2000" dirty="0" err="1" smtClean="0">
                <a:sym typeface="Symbol" charset="0"/>
              </a:rPr>
              <a:t>Kourou</a:t>
            </a:r>
            <a:r>
              <a:rPr lang="en-US" sz="2000" dirty="0" smtClean="0">
                <a:sym typeface="Symbol" charset="0"/>
              </a:rPr>
              <a:t> </a:t>
            </a:r>
          </a:p>
          <a:p>
            <a:pPr marL="174625">
              <a:buClr>
                <a:schemeClr val="tx1"/>
              </a:buClr>
            </a:pPr>
            <a:r>
              <a:rPr lang="en-US" sz="2000" dirty="0" smtClean="0">
                <a:sym typeface="Symbol" charset="0"/>
              </a:rPr>
              <a:t>+ ASI </a:t>
            </a:r>
            <a:r>
              <a:rPr lang="en-US" sz="2000" dirty="0" err="1" smtClean="0">
                <a:sym typeface="Symbol" charset="0"/>
              </a:rPr>
              <a:t>Malindi</a:t>
            </a:r>
            <a:r>
              <a:rPr lang="en-US" sz="2000" dirty="0" smtClean="0">
                <a:sym typeface="Symbol" charset="0"/>
              </a:rPr>
              <a:t> station (Kenya)</a:t>
            </a:r>
            <a:endParaRPr lang="en-US" sz="2000" dirty="0"/>
          </a:p>
          <a:p>
            <a:pPr marL="180975" indent="-180975">
              <a:spcBef>
                <a:spcPts val="1200"/>
              </a:spcBef>
              <a:buClr>
                <a:schemeClr val="tx1"/>
              </a:buClr>
              <a:buFont typeface="Arial"/>
              <a:buChar char="•"/>
            </a:pPr>
            <a:r>
              <a:rPr lang="en-US" sz="2000" b="1" dirty="0" smtClean="0">
                <a:solidFill>
                  <a:srgbClr val="FF0000"/>
                </a:solidFill>
              </a:rPr>
              <a:t>Data transmission </a:t>
            </a:r>
            <a:r>
              <a:rPr lang="en-US" sz="2000" dirty="0" smtClean="0">
                <a:latin typeface="Symbol" charset="2"/>
                <a:cs typeface="Symbol" charset="2"/>
              </a:rPr>
              <a:t>-</a:t>
            </a:r>
            <a:r>
              <a:rPr lang="en-US" sz="2000" dirty="0" smtClean="0"/>
              <a:t> via X-band (available downlink of 10 Mbps)</a:t>
            </a:r>
          </a:p>
          <a:p>
            <a:pPr marL="180975" indent="-180975">
              <a:spcBef>
                <a:spcPts val="1200"/>
              </a:spcBef>
              <a:buClr>
                <a:schemeClr val="tx1"/>
              </a:buClr>
              <a:buFont typeface="Arial"/>
              <a:buChar char="•"/>
            </a:pPr>
            <a:r>
              <a:rPr lang="en-US" sz="2000" b="1" dirty="0" smtClean="0">
                <a:solidFill>
                  <a:srgbClr val="FF0000"/>
                </a:solidFill>
              </a:rPr>
              <a:t>Observation modes </a:t>
            </a:r>
            <a:r>
              <a:rPr lang="en-US" sz="2000" dirty="0" smtClean="0">
                <a:latin typeface="Symbol" charset="2"/>
                <a:cs typeface="Symbol" charset="2"/>
              </a:rPr>
              <a:t>-</a:t>
            </a:r>
            <a:r>
              <a:rPr lang="en-US" sz="2000" dirty="0" smtClean="0"/>
              <a:t> (</a:t>
            </a:r>
            <a:r>
              <a:rPr lang="en-US" sz="2000" dirty="0" err="1" smtClean="0"/>
              <a:t>i</a:t>
            </a:r>
            <a:r>
              <a:rPr lang="en-US" sz="2000" dirty="0" smtClean="0"/>
              <a:t>) zenith-pointing sky-scanning mode, (ii) nearly inertial pointing, and (iii) fast repointing to avoid the Earth in the field of view</a:t>
            </a:r>
          </a:p>
          <a:p>
            <a:pPr marL="180975" indent="-180975">
              <a:spcBef>
                <a:spcPts val="1200"/>
              </a:spcBef>
              <a:buClr>
                <a:schemeClr val="tx1"/>
              </a:buClr>
              <a:buFont typeface="Arial"/>
              <a:buChar char="•"/>
            </a:pPr>
            <a:r>
              <a:rPr lang="en-US" sz="2000" b="1" dirty="0" smtClean="0">
                <a:solidFill>
                  <a:srgbClr val="FF0000"/>
                </a:solidFill>
              </a:rPr>
              <a:t>In-orbit operation </a:t>
            </a:r>
            <a:r>
              <a:rPr lang="en-US" sz="2000" dirty="0" smtClean="0">
                <a:latin typeface="Symbol" charset="2"/>
                <a:cs typeface="Symbol" charset="2"/>
              </a:rPr>
              <a:t>-</a:t>
            </a:r>
            <a:r>
              <a:rPr lang="en-US" sz="2000" dirty="0" smtClean="0"/>
              <a:t> </a:t>
            </a:r>
            <a:r>
              <a:rPr lang="en-US" sz="2000" dirty="0"/>
              <a:t>3</a:t>
            </a:r>
            <a:r>
              <a:rPr lang="en-US" sz="2000" dirty="0" smtClean="0"/>
              <a:t> years duration + provisions for a 2+ year extension</a:t>
            </a:r>
            <a:endParaRPr lang="en-US" sz="2000" dirty="0"/>
          </a:p>
        </p:txBody>
      </p:sp>
      <p:pic>
        <p:nvPicPr>
          <p:cNvPr id="3" name="Image 2" descr="ROSAT_SAA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300" y="741826"/>
            <a:ext cx="4578353" cy="1506800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5321300" y="2405694"/>
            <a:ext cx="37338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Background environment in an ELEO </a:t>
            </a:r>
            <a:endParaRPr lang="en-GB" dirty="0"/>
          </a:p>
        </p:txBody>
      </p:sp>
      <p:pic>
        <p:nvPicPr>
          <p:cNvPr id="4" name="Image 3" descr="bkg_leo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180" y="2768600"/>
            <a:ext cx="4511020" cy="3770405"/>
          </a:xfrm>
          <a:prstGeom prst="rect">
            <a:avLst/>
          </a:prstGeom>
        </p:spPr>
      </p:pic>
      <p:sp>
        <p:nvSpPr>
          <p:cNvPr id="16" name="Espace réservé du numéro de diapositive 5"/>
          <p:cNvSpPr txBox="1">
            <a:spLocks/>
          </p:cNvSpPr>
          <p:nvPr/>
        </p:nvSpPr>
        <p:spPr>
          <a:xfrm>
            <a:off x="8718642" y="537200"/>
            <a:ext cx="4213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54DFE8-E6FC-1442-801A-DC8426178C4D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1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-1" y="6479104"/>
            <a:ext cx="9143999" cy="365125"/>
          </a:xfrm>
          <a:prstGeom prst="rect">
            <a:avLst/>
          </a:prstGeom>
        </p:spPr>
        <p:txBody>
          <a:bodyPr/>
          <a:lstStyle/>
          <a:p>
            <a:r>
              <a:rPr lang="en-GB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V. Tatischeff for the e-ASTROGAM Collaboration  		           14</a:t>
            </a:r>
            <a:r>
              <a:rPr lang="en-GB" sz="1400" b="1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</a:t>
            </a:r>
            <a:r>
              <a:rPr lang="en-GB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AGILE Science Workshop 		         June 20-21, 2016</a:t>
            </a:r>
          </a:p>
        </p:txBody>
      </p:sp>
    </p:spTree>
    <p:extLst>
      <p:ext uri="{BB962C8B-B14F-4D97-AF65-F5344CB8AC3E}">
        <p14:creationId xmlns:p14="http://schemas.microsoft.com/office/powerpoint/2010/main" val="3925852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21103</TotalTime>
  <Words>1806</Words>
  <Application>Microsoft Macintosh PowerPoint</Application>
  <PresentationFormat>Présentation à l'écran (4:3)</PresentationFormat>
  <Paragraphs>233</Paragraphs>
  <Slides>18</Slides>
  <Notes>16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19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PACT_8x8_CsI mass model</dc:title>
  <dc:creator>Vincent Tatischeff</dc:creator>
  <cp:lastModifiedBy>Vincent Tatischeff</cp:lastModifiedBy>
  <cp:revision>1143</cp:revision>
  <cp:lastPrinted>2016-06-18T16:38:00Z</cp:lastPrinted>
  <dcterms:created xsi:type="dcterms:W3CDTF">2014-10-07T10:38:19Z</dcterms:created>
  <dcterms:modified xsi:type="dcterms:W3CDTF">2016-06-20T17:28:59Z</dcterms:modified>
</cp:coreProperties>
</file>