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  <p:sldMasterId id="2147483664" r:id="rId3"/>
  </p:sldMasterIdLst>
  <p:notesMasterIdLst>
    <p:notesMasterId r:id="rId40"/>
  </p:notesMasterIdLst>
  <p:sldIdLst>
    <p:sldId id="256" r:id="rId4"/>
    <p:sldId id="261" r:id="rId5"/>
    <p:sldId id="262" r:id="rId6"/>
    <p:sldId id="263" r:id="rId7"/>
    <p:sldId id="264" r:id="rId8"/>
    <p:sldId id="312" r:id="rId9"/>
    <p:sldId id="265" r:id="rId10"/>
    <p:sldId id="299" r:id="rId11"/>
    <p:sldId id="266" r:id="rId12"/>
    <p:sldId id="269" r:id="rId13"/>
    <p:sldId id="257" r:id="rId14"/>
    <p:sldId id="267" r:id="rId15"/>
    <p:sldId id="268" r:id="rId16"/>
    <p:sldId id="282" r:id="rId17"/>
    <p:sldId id="259" r:id="rId18"/>
    <p:sldId id="278" r:id="rId19"/>
    <p:sldId id="270" r:id="rId20"/>
    <p:sldId id="281" r:id="rId21"/>
    <p:sldId id="280" r:id="rId22"/>
    <p:sldId id="303" r:id="rId23"/>
    <p:sldId id="285" r:id="rId24"/>
    <p:sldId id="286" r:id="rId25"/>
    <p:sldId id="289" r:id="rId26"/>
    <p:sldId id="315" r:id="rId27"/>
    <p:sldId id="293" r:id="rId28"/>
    <p:sldId id="311" r:id="rId29"/>
    <p:sldId id="314" r:id="rId30"/>
    <p:sldId id="306" r:id="rId31"/>
    <p:sldId id="308" r:id="rId32"/>
    <p:sldId id="307" r:id="rId33"/>
    <p:sldId id="304" r:id="rId34"/>
    <p:sldId id="316" r:id="rId35"/>
    <p:sldId id="317" r:id="rId36"/>
    <p:sldId id="287" r:id="rId37"/>
    <p:sldId id="288" r:id="rId38"/>
    <p:sldId id="301" r:id="rId3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033"/>
    <a:srgbClr val="28FF1A"/>
    <a:srgbClr val="FAF68A"/>
    <a:srgbClr val="95A9FF"/>
    <a:srgbClr val="4BF6FF"/>
    <a:srgbClr val="FAF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79" autoAdjust="0"/>
  </p:normalViewPr>
  <p:slideViewPr>
    <p:cSldViewPr snapToGrid="0" snapToObjects="1">
      <p:cViewPr>
        <p:scale>
          <a:sx n="100" d="100"/>
          <a:sy n="100" d="100"/>
        </p:scale>
        <p:origin x="-824" y="10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27FF5-3EE1-9946-AD72-03802332C706}" type="datetimeFigureOut">
              <a:rPr lang="it-IT" smtClean="0"/>
              <a:t>6/15/16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A51DE-1942-004B-A07A-9F1D94A9D95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459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concorrono all’emissione nelle diverse fasi dell’evoluzione (venti stellari, dischi di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accrescimento). Per BH con massa &lt; 107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Msun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l’accrescimento avviene in regime super-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Eddington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 cui una frazione della massa della stella (circa il 10%) può essere espulsa sotto forma di venti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dando origine ad una gobba nella curva di luce seguita da un decadimento rapido ∝ t-2.6 una volta</a:t>
            </a:r>
          </a:p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raggiunto il picco in luminosità (1041-1043 erg s-1).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Quando il vento cessa (t ~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tedd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l’emissione è dominata dal disco di accrescimento, seguendo un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andamento che nell’ottico-UV è meglio approssimato da t-5/12 (la frequenza osservata, in questo caso,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cade nella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Rayleigh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Jeans dello spettro di corpo nero, (\nu L\nu ∝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Tdisk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Mdot1/4=(t-5/3 )1/4).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51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adopted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γ-ray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burst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afterglows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case, the radio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flux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explicitly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BH mass. 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approach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assume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luminosity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proportional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peak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jet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turn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proportional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peak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-back rate </a:t>
            </a:r>
            <a:endParaRPr lang="it-IT" dirty="0" smtClean="0"/>
          </a:p>
          <a:p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∝ 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̇ 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mass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luminosity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∝ 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∝ 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−1/2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1/2. </a:t>
            </a:r>
          </a:p>
          <a:p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generalize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prototypical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light curve to a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generic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TDE.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uncertainty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ux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stellar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 fi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rst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possibility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jet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evolution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Blandford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Mckee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thereafter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 BM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model”) 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adopted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burst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afterglows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 e.g., Berger et al. 2012;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Metzger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 2012) .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Frequencies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GHz are in the self-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absorbed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part of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synchrotron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spectrum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for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duration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 in Berger et al. 2012) .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luminosity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regime (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&lt;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&lt; nm) 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the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Raleigh Jeans part of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blackbody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spectrum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B(n d)d3 μ k T(n d) d</a:t>
            </a:r>
          </a:p>
          <a:p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3 (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Equation ( 8)) , with 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kinetic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temperature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3kbT =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minimum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Lorentz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shocked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accelerated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G.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Therefore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radio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luminosity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Ln μ B(n d)d3(rq ) μ (rG) ,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454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G and </a:t>
            </a:r>
            <a:r>
              <a:rPr lang="it-IT" dirty="0" err="1" smtClean="0"/>
              <a:t>Gz</a:t>
            </a:r>
            <a:r>
              <a:rPr lang="it-IT" dirty="0" smtClean="0"/>
              <a:t> model </a:t>
            </a:r>
          </a:p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yield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largest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lowest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comoving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density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, and  are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still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the quasar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bolometric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luminosity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functions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mass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7818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657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general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angular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momentum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stellar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orbit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fall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-back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disk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aligned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the spin of the BH.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tilted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geometrically-thick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disks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undergo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precession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due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Lense-Thirring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torques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jets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Preceed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 2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evidence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precession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due to 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Disalignment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spin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axis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disk-jet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axis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precess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(Fig. 2a).</a:t>
            </a:r>
          </a:p>
          <a:p>
            <a:endParaRPr lang="it-IT" dirty="0" smtClean="0"/>
          </a:p>
          <a:p>
            <a:r>
              <a:rPr lang="it-IT" dirty="0" smtClean="0"/>
              <a:t>Stage 3 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Steady Spin-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Aligned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Jet: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flux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becomes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relevant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months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(1.5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yrs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from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disruption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MAD state,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suciently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strong to offset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gravitational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forces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acting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disk and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align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axis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disk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axis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(and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hence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jets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with the BH spin (so-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magneto-alignment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”; MTB12a).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time for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entire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disk and jet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align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BH spin.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71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rate3 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quite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intuitively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mass of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star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divided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timescale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tmin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time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debris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arrive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periastron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362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971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multiwavelength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properties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source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analogy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-state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stellar mass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TDFs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accompanied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a jet. In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frame of the TDF,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radio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an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magnitude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sensitive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nearly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limits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common,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escaped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detection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first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Swift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ASASSN-14li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applying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simple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blast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yields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total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jet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~ 1048 erg, under the common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assumption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 and 1% of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dissipated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the shocks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relativistic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respectively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orders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magnitude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lower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total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jet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Swift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J1644+57.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the time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radio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launched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jet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swept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up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enough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slow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mildly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relativistic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velocities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(bulk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Lorentz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≈ 2),</a:t>
            </a:r>
          </a:p>
          <a:p>
            <a:endParaRPr lang="it-IT" sz="120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Besides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spin,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powerful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large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flux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horizon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observations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flux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a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preexisting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flow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tapped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efficiently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 star,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contrary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simulation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predictions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28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966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paper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adopt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MF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predictions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“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quiescent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SMBHs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scenarios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SMBH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the “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III scenario”,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mass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seed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(∼  100M⊙ )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core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collapse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first generation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massive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stars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(Madau &amp;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2001); and the “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collapse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scenario”,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 mass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seeds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(&gt;  104M⊙ ) can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directly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collapse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gas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gathered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centre of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metallicity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proto-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galaxies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(e.g.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Begelman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 2006). In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particular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assume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MFs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predicted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Sesana et al. (2014),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more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the code,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assumptions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quiescent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SMBHs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accreting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Eddington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ratio ≤  10−4  and</a:t>
            </a:r>
          </a:p>
          <a:p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separately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predictions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spiral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elliptical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galaxies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51DE-1942-004B-A07A-9F1D94A9D95D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261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bg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AD3E-D71C-7A4B-AFFD-733E0260108E}" type="datetimeFigureOut">
              <a:rPr lang="it-IT" smtClean="0"/>
              <a:t>6/15/16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I. </a:t>
            </a:r>
            <a:r>
              <a:rPr lang="it-IT" dirty="0" err="1" smtClean="0"/>
              <a:t>Donnarumma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Texas Symposium 2015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6624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938E-D4EE-45B3-B20E-FDAC96D13FEA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701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6A04-A888-48B0-BC87-C21C48F3FED0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5130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3300-3A1A-42E0-BB61-72902215DE22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542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517-9C13-47D9-A08D-6C005CCB72B0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5901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ECC3-449E-4041-8943-4BC6292B1090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8453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bg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AD3E-D71C-7A4B-AFFD-733E0260108E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I. </a:t>
            </a:r>
            <a:r>
              <a:rPr lang="it-IT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Donnarumma</a:t>
            </a:r>
            <a:endParaRPr lang="it-IT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Texas Symposium 2015</a:t>
            </a:r>
            <a:endParaRPr lang="it-IT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7755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AD3E-D71C-7A4B-AFFD-733E0260108E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I. </a:t>
            </a:r>
            <a:r>
              <a:rPr lang="it-IT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Donnarumma</a:t>
            </a:r>
            <a:endParaRPr lang="it-IT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Texas Symposium, </a:t>
            </a:r>
          </a:p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Geneva 2015</a:t>
            </a:r>
            <a:endParaRPr lang="it-IT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7853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AD3E-D71C-7A4B-AFFD-733E0260108E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I. </a:t>
            </a:r>
            <a:r>
              <a:rPr lang="it-IT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Donnarumma</a:t>
            </a:r>
            <a:endParaRPr lang="it-IT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Texas Symposium, </a:t>
            </a:r>
          </a:p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Geneva 2015</a:t>
            </a:r>
            <a:endParaRPr lang="it-IT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274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AD3E-D71C-7A4B-AFFD-733E0260108E}" type="datetimeFigureOut">
              <a:rPr lang="it-IT" smtClean="0"/>
              <a:t>6/15/16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I. </a:t>
            </a:r>
            <a:r>
              <a:rPr lang="it-IT" dirty="0" err="1" smtClean="0"/>
              <a:t>Donnarumma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Texas Symposium, </a:t>
            </a:r>
          </a:p>
          <a:p>
            <a:r>
              <a:rPr lang="it-IT" dirty="0" smtClean="0"/>
              <a:t>Geneva 2015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099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AD3E-D71C-7A4B-AFFD-733E0260108E}" type="datetimeFigureOut">
              <a:rPr lang="it-IT" smtClean="0"/>
              <a:t>6/15/16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I. </a:t>
            </a:r>
            <a:r>
              <a:rPr lang="it-IT" dirty="0" err="1" smtClean="0"/>
              <a:t>Donnarumma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Texas Symposium, </a:t>
            </a:r>
          </a:p>
          <a:p>
            <a:r>
              <a:rPr lang="it-IT" dirty="0" smtClean="0"/>
              <a:t>Geneva 2015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5061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B68F-E647-48DC-AA0D-FF97E5045D31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634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D4FED-8E39-4006-9505-493047BC9926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337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8E17-5193-4116-AE67-AFE9FBEE98BB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53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BF975-CB51-43E3-84EE-6B46D7107625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815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60B0-5ADF-4B63-ADF1-25CFABBF39B4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0192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9A1C0-EDA2-4F9F-ADC5-1281DED375A3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627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4" Type="http://schemas.openxmlformats.org/officeDocument/2006/relationships/theme" Target="../theme/theme3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6AD3E-D71C-7A4B-AFFD-733E0260108E}" type="datetimeFigureOut">
              <a:rPr lang="it-IT" smtClean="0"/>
              <a:t>6/15/16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84E85-855A-D043-B9B2-04A163382A1F}" type="slidenum">
              <a:rPr lang="it-IT" smtClean="0"/>
              <a:t>‹n.›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2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94892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4E0D80E-9DE0-4EB6-B31F-937640694097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25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6AD3E-D71C-7A4B-AFFD-733E0260108E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6/15/16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84E85-855A-D043-B9B2-04A163382A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2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1656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Relationship Id="rId3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jpeg"/><Relationship Id="rId10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png"/><Relationship Id="rId3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emf"/><Relationship Id="rId3" Type="http://schemas.openxmlformats.org/officeDocument/2006/relationships/image" Target="../media/image4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60376" y="1095338"/>
            <a:ext cx="7772400" cy="2297506"/>
          </a:xfrm>
        </p:spPr>
        <p:txBody>
          <a:bodyPr/>
          <a:lstStyle/>
          <a:p>
            <a:pPr algn="l"/>
            <a:r>
              <a:rPr lang="it-IT" sz="4000" b="1" i="1" dirty="0" err="1">
                <a:solidFill>
                  <a:srgbClr val="FAF2D5"/>
                </a:solidFill>
              </a:rPr>
              <a:t>Relativistic</a:t>
            </a:r>
            <a:r>
              <a:rPr lang="it-IT" sz="4000" b="1" i="1" dirty="0">
                <a:solidFill>
                  <a:srgbClr val="FAF2D5"/>
                </a:solidFill>
              </a:rPr>
              <a:t> </a:t>
            </a:r>
            <a:r>
              <a:rPr lang="it-IT" sz="4000" b="1" i="1" dirty="0" err="1">
                <a:solidFill>
                  <a:srgbClr val="FAF2D5"/>
                </a:solidFill>
              </a:rPr>
              <a:t>tidal</a:t>
            </a:r>
            <a:r>
              <a:rPr lang="it-IT" sz="4000" b="1" i="1" dirty="0">
                <a:solidFill>
                  <a:srgbClr val="FAF2D5"/>
                </a:solidFill>
              </a:rPr>
              <a:t> </a:t>
            </a:r>
            <a:r>
              <a:rPr lang="it-IT" sz="4000" b="1" i="1" dirty="0" err="1">
                <a:solidFill>
                  <a:srgbClr val="FAF2D5"/>
                </a:solidFill>
              </a:rPr>
              <a:t>disruption</a:t>
            </a:r>
            <a:r>
              <a:rPr lang="it-IT" sz="4000" b="1" i="1" dirty="0">
                <a:solidFill>
                  <a:srgbClr val="FAF2D5"/>
                </a:solidFill>
              </a:rPr>
              <a:t> </a:t>
            </a:r>
            <a:r>
              <a:rPr lang="it-IT" sz="4000" b="1" i="1" dirty="0" err="1">
                <a:solidFill>
                  <a:srgbClr val="FAF2D5"/>
                </a:solidFill>
              </a:rPr>
              <a:t>events</a:t>
            </a:r>
            <a:r>
              <a:rPr lang="it-IT" sz="4000" b="1" i="1" dirty="0">
                <a:solidFill>
                  <a:srgbClr val="FAF2D5"/>
                </a:solidFill>
              </a:rPr>
              <a:t>: </a:t>
            </a:r>
            <a:r>
              <a:rPr lang="it-IT" sz="4000" b="1" i="1" dirty="0" err="1">
                <a:solidFill>
                  <a:srgbClr val="FAF2D5"/>
                </a:solidFill>
              </a:rPr>
              <a:t>what</a:t>
            </a:r>
            <a:r>
              <a:rPr lang="it-IT" sz="4000" b="1" i="1" dirty="0">
                <a:solidFill>
                  <a:srgbClr val="FAF2D5"/>
                </a:solidFill>
              </a:rPr>
              <a:t> do </a:t>
            </a:r>
            <a:r>
              <a:rPr lang="it-IT" sz="4000" b="1" i="1" dirty="0" err="1">
                <a:solidFill>
                  <a:srgbClr val="FAF2D5"/>
                </a:solidFill>
              </a:rPr>
              <a:t>we</a:t>
            </a:r>
            <a:r>
              <a:rPr lang="it-IT" sz="4000" b="1" i="1" dirty="0">
                <a:solidFill>
                  <a:srgbClr val="FAF2D5"/>
                </a:solidFill>
              </a:rPr>
              <a:t> </a:t>
            </a:r>
            <a:r>
              <a:rPr lang="it-IT" sz="4000" b="1" i="1" dirty="0" err="1">
                <a:solidFill>
                  <a:srgbClr val="FAF2D5"/>
                </a:solidFill>
              </a:rPr>
              <a:t>learn</a:t>
            </a:r>
            <a:r>
              <a:rPr lang="it-IT" sz="4000" b="1" i="1" dirty="0">
                <a:solidFill>
                  <a:srgbClr val="FAF2D5"/>
                </a:solidFill>
              </a:rPr>
              <a:t> from </a:t>
            </a:r>
            <a:r>
              <a:rPr lang="it-IT" sz="4000" b="1" i="1" dirty="0" err="1">
                <a:solidFill>
                  <a:srgbClr val="FAF2D5"/>
                </a:solidFill>
              </a:rPr>
              <a:t>their</a:t>
            </a:r>
            <a:r>
              <a:rPr lang="it-IT" sz="4000" b="1" i="1" dirty="0">
                <a:solidFill>
                  <a:srgbClr val="FAF2D5"/>
                </a:solidFill>
              </a:rPr>
              <a:t> rate </a:t>
            </a:r>
            <a:r>
              <a:rPr lang="it-IT" sz="4000" b="1" i="1" dirty="0" err="1">
                <a:solidFill>
                  <a:srgbClr val="FAF2D5"/>
                </a:solidFill>
              </a:rPr>
              <a:t>distribution</a:t>
            </a:r>
            <a:r>
              <a:rPr lang="it-IT" b="1" dirty="0">
                <a:solidFill>
                  <a:srgbClr val="FAF2D5"/>
                </a:solidFill>
              </a:rPr>
              <a:t>?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732" y="3392844"/>
            <a:ext cx="1395311" cy="1395311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06993" y="3026254"/>
            <a:ext cx="6400800" cy="1752600"/>
          </a:xfrm>
        </p:spPr>
        <p:txBody>
          <a:bodyPr/>
          <a:lstStyle/>
          <a:p>
            <a:r>
              <a:rPr lang="it-IT" dirty="0" smtClean="0">
                <a:solidFill>
                  <a:srgbClr val="CCFFCC"/>
                </a:solidFill>
              </a:rPr>
              <a:t>Imma </a:t>
            </a:r>
            <a:r>
              <a:rPr lang="it-IT" dirty="0" err="1" smtClean="0">
                <a:solidFill>
                  <a:srgbClr val="CCFFCC"/>
                </a:solidFill>
              </a:rPr>
              <a:t>Donnarumma</a:t>
            </a:r>
            <a:r>
              <a:rPr lang="it-IT" dirty="0" smtClean="0">
                <a:solidFill>
                  <a:srgbClr val="CCFFCC"/>
                </a:solidFill>
              </a:rPr>
              <a:t> </a:t>
            </a:r>
          </a:p>
          <a:p>
            <a:r>
              <a:rPr lang="it-IT" dirty="0" smtClean="0">
                <a:solidFill>
                  <a:srgbClr val="CCFFCC"/>
                </a:solidFill>
              </a:rPr>
              <a:t>INAF-IAPS</a:t>
            </a:r>
          </a:p>
          <a:p>
            <a:r>
              <a:rPr lang="it-IT" dirty="0" err="1" smtClean="0">
                <a:solidFill>
                  <a:srgbClr val="CCFFCC"/>
                </a:solidFill>
              </a:rPr>
              <a:t>Italy</a:t>
            </a:r>
            <a:r>
              <a:rPr lang="it-IT" dirty="0" smtClean="0">
                <a:solidFill>
                  <a:srgbClr val="CCFFCC"/>
                </a:solidFill>
              </a:rPr>
              <a:t> </a:t>
            </a:r>
          </a:p>
          <a:p>
            <a:endParaRPr lang="it-IT" dirty="0" smtClean="0">
              <a:solidFill>
                <a:srgbClr val="CCFFCC"/>
              </a:solidFill>
            </a:endParaRPr>
          </a:p>
          <a:p>
            <a:endParaRPr lang="it-IT" dirty="0" smtClean="0">
              <a:solidFill>
                <a:srgbClr val="CCFFCC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257364" y="5361707"/>
            <a:ext cx="3762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rgbClr val="FFFFFF"/>
                </a:solidFill>
              </a:rPr>
              <a:t>14th  AGILE </a:t>
            </a:r>
            <a:r>
              <a:rPr lang="it-IT" sz="1600" dirty="0" smtClean="0">
                <a:solidFill>
                  <a:srgbClr val="FFFFFF"/>
                </a:solidFill>
              </a:rPr>
              <a:t>Workshop </a:t>
            </a:r>
          </a:p>
          <a:p>
            <a:r>
              <a:rPr lang="it-IT" sz="1600" dirty="0" err="1" smtClean="0">
                <a:solidFill>
                  <a:srgbClr val="FFFFFF"/>
                </a:solidFill>
              </a:rPr>
              <a:t>June</a:t>
            </a:r>
            <a:r>
              <a:rPr lang="it-IT" sz="1600" dirty="0" smtClean="0">
                <a:solidFill>
                  <a:srgbClr val="FFFFFF"/>
                </a:solidFill>
              </a:rPr>
              <a:t> 20-21, 2016</a:t>
            </a:r>
          </a:p>
          <a:p>
            <a:r>
              <a:rPr lang="it-IT" sz="1600" dirty="0" smtClean="0">
                <a:solidFill>
                  <a:srgbClr val="FFFFFF"/>
                </a:solidFill>
              </a:rPr>
              <a:t>ASI - Rome</a:t>
            </a:r>
            <a:endParaRPr lang="it-IT" sz="1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47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33700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Three </a:t>
            </a:r>
            <a:r>
              <a:rPr lang="it-IT" dirty="0" err="1" smtClean="0"/>
              <a:t>jetted</a:t>
            </a:r>
            <a:r>
              <a:rPr lang="it-IT" dirty="0" smtClean="0"/>
              <a:t> </a:t>
            </a:r>
            <a:r>
              <a:rPr lang="it-IT" dirty="0" err="1" smtClean="0"/>
              <a:t>TDEs</a:t>
            </a:r>
            <a:r>
              <a:rPr lang="it-IT" dirty="0" smtClean="0"/>
              <a:t> </a:t>
            </a:r>
            <a:r>
              <a:rPr lang="it-IT" dirty="0" err="1" smtClean="0"/>
              <a:t>discovered</a:t>
            </a:r>
            <a:r>
              <a:rPr lang="it-IT" dirty="0" smtClean="0"/>
              <a:t> in hard X-</a:t>
            </a:r>
            <a:r>
              <a:rPr lang="it-IT" dirty="0" err="1" smtClean="0"/>
              <a:t>rays</a:t>
            </a:r>
            <a:r>
              <a:rPr lang="it-IT" dirty="0" smtClean="0"/>
              <a:t>, </a:t>
            </a:r>
            <a:r>
              <a:rPr lang="it-IT" dirty="0" err="1" smtClean="0"/>
              <a:t>inferring</a:t>
            </a:r>
            <a:r>
              <a:rPr lang="it-IT" dirty="0" smtClean="0"/>
              <a:t> a </a:t>
            </a:r>
            <a:r>
              <a:rPr lang="it-IT" dirty="0" err="1" smtClean="0"/>
              <a:t>very</a:t>
            </a:r>
            <a:r>
              <a:rPr lang="it-IT" dirty="0" smtClean="0"/>
              <a:t> </a:t>
            </a:r>
            <a:r>
              <a:rPr lang="it-IT" dirty="0" err="1" smtClean="0"/>
              <a:t>low</a:t>
            </a:r>
            <a:r>
              <a:rPr lang="it-IT" dirty="0" smtClean="0"/>
              <a:t> rate: </a:t>
            </a:r>
          </a:p>
          <a:p>
            <a:pPr marL="0" indent="0">
              <a:buNone/>
            </a:pPr>
            <a:endParaRPr lang="it-IT" dirty="0"/>
          </a:p>
        </p:txBody>
      </p:sp>
      <p:sp useBgFill="1">
        <p:nvSpPr>
          <p:cNvPr id="4" name="CasellaDiTesto 3"/>
          <p:cNvSpPr txBox="1"/>
          <p:nvPr/>
        </p:nvSpPr>
        <p:spPr>
          <a:xfrm>
            <a:off x="266520" y="3575009"/>
            <a:ext cx="8638396" cy="10772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it-IT" sz="3200" b="1" dirty="0" smtClean="0">
                <a:solidFill>
                  <a:srgbClr val="FFFF00"/>
                </a:solidFill>
              </a:rPr>
              <a:t>can </a:t>
            </a:r>
            <a:r>
              <a:rPr lang="it-IT" sz="3200" b="1" dirty="0" err="1">
                <a:solidFill>
                  <a:srgbClr val="FFFF00"/>
                </a:solidFill>
              </a:rPr>
              <a:t>we</a:t>
            </a:r>
            <a:r>
              <a:rPr lang="it-IT" sz="3200" b="1" dirty="0">
                <a:solidFill>
                  <a:srgbClr val="FFFF00"/>
                </a:solidFill>
              </a:rPr>
              <a:t> </a:t>
            </a:r>
            <a:r>
              <a:rPr lang="it-IT" sz="3200" b="1" dirty="0" err="1">
                <a:solidFill>
                  <a:srgbClr val="FFFF00"/>
                </a:solidFill>
              </a:rPr>
              <a:t>deliver</a:t>
            </a:r>
            <a:r>
              <a:rPr lang="it-IT" sz="3200" b="1" dirty="0">
                <a:solidFill>
                  <a:srgbClr val="FFFF00"/>
                </a:solidFill>
              </a:rPr>
              <a:t> information </a:t>
            </a:r>
            <a:r>
              <a:rPr lang="it-IT" sz="3200" b="1" dirty="0" err="1">
                <a:solidFill>
                  <a:srgbClr val="FFFF00"/>
                </a:solidFill>
              </a:rPr>
              <a:t>about</a:t>
            </a:r>
            <a:r>
              <a:rPr lang="it-IT" sz="3200" b="1" dirty="0">
                <a:solidFill>
                  <a:srgbClr val="FFFF00"/>
                </a:solidFill>
              </a:rPr>
              <a:t> jet production </a:t>
            </a:r>
            <a:r>
              <a:rPr lang="it-IT" sz="3200" b="1" dirty="0" err="1">
                <a:solidFill>
                  <a:srgbClr val="FFFF00"/>
                </a:solidFill>
              </a:rPr>
              <a:t>efficiency</a:t>
            </a:r>
            <a:r>
              <a:rPr lang="it-IT" sz="3200" b="1" dirty="0">
                <a:solidFill>
                  <a:srgbClr val="FFFF00"/>
                </a:solidFill>
              </a:rPr>
              <a:t> from the BAT rate?</a:t>
            </a:r>
          </a:p>
        </p:txBody>
      </p:sp>
    </p:spTree>
    <p:extLst>
      <p:ext uri="{BB962C8B-B14F-4D97-AF65-F5344CB8AC3E}">
        <p14:creationId xmlns:p14="http://schemas.microsoft.com/office/powerpoint/2010/main" val="2028644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How can </a:t>
            </a:r>
            <a:r>
              <a:rPr lang="it-IT" dirty="0" err="1" smtClean="0"/>
              <a:t>we</a:t>
            </a:r>
            <a:r>
              <a:rPr lang="it-IT" dirty="0" smtClean="0"/>
              <a:t> derive the rate of </a:t>
            </a:r>
            <a:r>
              <a:rPr lang="it-IT" dirty="0" err="1" smtClean="0"/>
              <a:t>jetted</a:t>
            </a:r>
            <a:r>
              <a:rPr lang="it-IT" dirty="0" smtClean="0"/>
              <a:t> </a:t>
            </a:r>
            <a:r>
              <a:rPr lang="it-IT" dirty="0" err="1" smtClean="0"/>
              <a:t>TDEs</a:t>
            </a:r>
            <a:r>
              <a:rPr lang="it-IT" dirty="0" smtClean="0"/>
              <a:t>?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493" t="12135" r="52024" b="39950"/>
          <a:stretch/>
        </p:blipFill>
        <p:spPr>
          <a:xfrm>
            <a:off x="275504" y="2320628"/>
            <a:ext cx="3944342" cy="2759668"/>
          </a:xfrm>
        </p:spPr>
      </p:pic>
      <p:sp>
        <p:nvSpPr>
          <p:cNvPr id="5" name="CasellaDiTesto 4"/>
          <p:cNvSpPr txBox="1"/>
          <p:nvPr/>
        </p:nvSpPr>
        <p:spPr>
          <a:xfrm>
            <a:off x="777199" y="1689977"/>
            <a:ext cx="7249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2"/>
                </a:solidFill>
              </a:rPr>
              <a:t>Using </a:t>
            </a:r>
            <a:r>
              <a:rPr lang="it-IT" dirty="0" err="1" smtClean="0">
                <a:solidFill>
                  <a:schemeClr val="bg2"/>
                </a:solidFill>
              </a:rPr>
              <a:t>Sw</a:t>
            </a:r>
            <a:r>
              <a:rPr lang="it-IT" dirty="0" smtClean="0">
                <a:solidFill>
                  <a:schemeClr val="bg2"/>
                </a:solidFill>
              </a:rPr>
              <a:t> J1644 </a:t>
            </a:r>
            <a:r>
              <a:rPr lang="it-IT" dirty="0" err="1" smtClean="0">
                <a:solidFill>
                  <a:schemeClr val="bg2"/>
                </a:solidFill>
              </a:rPr>
              <a:t>as</a:t>
            </a:r>
            <a:r>
              <a:rPr lang="it-IT" dirty="0" smtClean="0">
                <a:solidFill>
                  <a:schemeClr val="bg2"/>
                </a:solidFill>
              </a:rPr>
              <a:t> a </a:t>
            </a:r>
            <a:r>
              <a:rPr lang="it-IT" dirty="0" err="1" smtClean="0">
                <a:solidFill>
                  <a:schemeClr val="bg2"/>
                </a:solidFill>
              </a:rPr>
              <a:t>prototype</a:t>
            </a:r>
            <a:r>
              <a:rPr lang="it-IT" dirty="0" smtClean="0">
                <a:solidFill>
                  <a:schemeClr val="bg2"/>
                </a:solidFill>
              </a:rPr>
              <a:t> to </a:t>
            </a:r>
            <a:r>
              <a:rPr lang="it-IT" dirty="0" err="1" smtClean="0">
                <a:solidFill>
                  <a:schemeClr val="bg2"/>
                </a:solidFill>
              </a:rPr>
              <a:t>make</a:t>
            </a:r>
            <a:r>
              <a:rPr lang="it-IT" dirty="0" smtClean="0">
                <a:solidFill>
                  <a:schemeClr val="bg2"/>
                </a:solidFill>
              </a:rPr>
              <a:t> </a:t>
            </a:r>
            <a:r>
              <a:rPr lang="it-IT" dirty="0" err="1" smtClean="0">
                <a:solidFill>
                  <a:schemeClr val="bg2"/>
                </a:solidFill>
              </a:rPr>
              <a:t>predictions</a:t>
            </a:r>
            <a:r>
              <a:rPr lang="it-IT" dirty="0">
                <a:solidFill>
                  <a:schemeClr val="bg2"/>
                </a:solidFill>
              </a:rPr>
              <a:t> </a:t>
            </a:r>
            <a:r>
              <a:rPr lang="it-IT" dirty="0" smtClean="0">
                <a:solidFill>
                  <a:schemeClr val="bg2"/>
                </a:solidFill>
              </a:rPr>
              <a:t>in X-</a:t>
            </a:r>
            <a:r>
              <a:rPr lang="it-IT" dirty="0" err="1" smtClean="0">
                <a:solidFill>
                  <a:schemeClr val="bg2"/>
                </a:solidFill>
              </a:rPr>
              <a:t>rays</a:t>
            </a:r>
            <a:r>
              <a:rPr lang="it-IT" dirty="0">
                <a:solidFill>
                  <a:schemeClr val="bg2"/>
                </a:solidFill>
              </a:rPr>
              <a:t> </a:t>
            </a:r>
            <a:r>
              <a:rPr lang="it-IT" dirty="0" smtClean="0">
                <a:solidFill>
                  <a:schemeClr val="bg2"/>
                </a:solidFill>
              </a:rPr>
              <a:t>and radio </a:t>
            </a:r>
            <a:r>
              <a:rPr lang="it-IT" dirty="0" err="1" smtClean="0">
                <a:solidFill>
                  <a:schemeClr val="bg2"/>
                </a:solidFill>
              </a:rPr>
              <a:t>energy</a:t>
            </a:r>
            <a:r>
              <a:rPr lang="it-IT" dirty="0">
                <a:solidFill>
                  <a:schemeClr val="bg2"/>
                </a:solidFill>
              </a:rPr>
              <a:t> </a:t>
            </a:r>
            <a:r>
              <a:rPr lang="it-IT" dirty="0" err="1" smtClean="0">
                <a:solidFill>
                  <a:schemeClr val="bg2"/>
                </a:solidFill>
              </a:rPr>
              <a:t>bands</a:t>
            </a:r>
            <a:r>
              <a:rPr lang="it-IT" dirty="0" smtClean="0">
                <a:solidFill>
                  <a:schemeClr val="bg2"/>
                </a:solidFill>
              </a:rPr>
              <a:t> </a:t>
            </a:r>
            <a:endParaRPr lang="it-IT" dirty="0">
              <a:solidFill>
                <a:schemeClr val="bg2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04" y="5234885"/>
            <a:ext cx="3944342" cy="94176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/>
          <a:srcRect l="51237" t="11420" r="4999" b="36390"/>
          <a:stretch/>
        </p:blipFill>
        <p:spPr>
          <a:xfrm>
            <a:off x="4732109" y="2374117"/>
            <a:ext cx="4001725" cy="2706179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128783" y="3951337"/>
            <a:ext cx="164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0.3-10 </a:t>
            </a:r>
            <a:r>
              <a:rPr lang="it-IT" dirty="0" err="1" smtClean="0"/>
              <a:t>keV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219655" y="3951337"/>
            <a:ext cx="164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1.4 GHz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6"/>
          <a:srcRect b="14758"/>
          <a:stretch/>
        </p:blipFill>
        <p:spPr>
          <a:xfrm>
            <a:off x="4746034" y="5247992"/>
            <a:ext cx="3987800" cy="89853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4957155" y="5745833"/>
            <a:ext cx="62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6600"/>
                </a:solidFill>
              </a:rPr>
              <a:t>MDL</a:t>
            </a:r>
            <a:endParaRPr lang="it-IT" dirty="0">
              <a:solidFill>
                <a:srgbClr val="FF6600"/>
              </a:solidFill>
            </a:endParaRPr>
          </a:p>
        </p:txBody>
      </p:sp>
      <p:sp useBgFill="1">
        <p:nvSpPr>
          <p:cNvPr id="12" name="CasellaDiTesto 11"/>
          <p:cNvSpPr txBox="1"/>
          <p:nvPr/>
        </p:nvSpPr>
        <p:spPr>
          <a:xfrm>
            <a:off x="-18539" y="0"/>
            <a:ext cx="2793478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AF68A"/>
                </a:solidFill>
              </a:rPr>
              <a:t>Donnarumma</a:t>
            </a:r>
            <a:r>
              <a:rPr lang="it-IT" b="1" dirty="0" smtClean="0">
                <a:solidFill>
                  <a:srgbClr val="FAF68A"/>
                </a:solidFill>
              </a:rPr>
              <a:t> &amp; Rossi 2015</a:t>
            </a:r>
            <a:endParaRPr lang="it-IT" b="1" dirty="0">
              <a:solidFill>
                <a:srgbClr val="FAF6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321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068" y="-7602"/>
            <a:ext cx="8686800" cy="1356074"/>
          </a:xfrm>
        </p:spPr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intrinsic</a:t>
            </a:r>
            <a:r>
              <a:rPr lang="it-IT" dirty="0" smtClean="0"/>
              <a:t> rate </a:t>
            </a:r>
            <a:r>
              <a:rPr lang="it-IT" dirty="0" err="1" smtClean="0"/>
              <a:t>R</a:t>
            </a:r>
            <a:r>
              <a:rPr lang="it-IT" dirty="0" smtClean="0"/>
              <a:t>(</a:t>
            </a:r>
            <a:r>
              <a:rPr lang="it-IT" dirty="0" err="1" smtClean="0"/>
              <a:t>z</a:t>
            </a:r>
            <a:r>
              <a:rPr lang="it-IT" dirty="0" smtClean="0"/>
              <a:t>) and the </a:t>
            </a:r>
            <a:r>
              <a:rPr lang="it-IT" dirty="0" err="1" smtClean="0"/>
              <a:t>beaming</a:t>
            </a:r>
            <a:r>
              <a:rPr lang="it-IT" dirty="0" smtClean="0"/>
              <a:t> </a:t>
            </a:r>
            <a:r>
              <a:rPr lang="it-IT" dirty="0" err="1" smtClean="0"/>
              <a:t>reduction</a:t>
            </a:r>
            <a:r>
              <a:rPr lang="it-IT" dirty="0" smtClean="0"/>
              <a:t> </a:t>
            </a:r>
            <a:br>
              <a:rPr lang="it-IT" dirty="0" smtClean="0"/>
            </a:b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l="57012" t="58839" r="15684" b="33613"/>
          <a:stretch/>
        </p:blipFill>
        <p:spPr>
          <a:xfrm>
            <a:off x="4123189" y="2049916"/>
            <a:ext cx="3574546" cy="544038"/>
          </a:xfrm>
          <a:prstGeom prst="rect">
            <a:avLst/>
          </a:prstGeom>
        </p:spPr>
      </p:pic>
      <p:pic>
        <p:nvPicPr>
          <p:cNvPr id="16" name="Segnaposto contenuto 7"/>
          <p:cNvPicPr>
            <a:picLocks noChangeAspect="1"/>
          </p:cNvPicPr>
          <p:nvPr/>
        </p:nvPicPr>
        <p:blipFill rotWithShape="1">
          <a:blip r:embed="rId4"/>
          <a:srcRect l="52255" t="48757" r="4691" b="8392"/>
          <a:stretch/>
        </p:blipFill>
        <p:spPr>
          <a:xfrm>
            <a:off x="3275530" y="2775335"/>
            <a:ext cx="5104468" cy="3386861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5124466" y="3724276"/>
            <a:ext cx="2573269" cy="16312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FF6600"/>
                </a:solidFill>
              </a:rPr>
              <a:t>Intrinsic</a:t>
            </a:r>
            <a:r>
              <a:rPr lang="it-IT" b="1" dirty="0" smtClean="0">
                <a:solidFill>
                  <a:srgbClr val="FF6600"/>
                </a:solidFill>
              </a:rPr>
              <a:t> rate</a:t>
            </a:r>
          </a:p>
          <a:p>
            <a:r>
              <a:rPr lang="it-IT" sz="1600" b="1" dirty="0" smtClean="0">
                <a:solidFill>
                  <a:srgbClr val="FF6600"/>
                </a:solidFill>
              </a:rPr>
              <a:t>N</a:t>
            </a:r>
            <a:r>
              <a:rPr lang="it-IT" sz="1600" b="1" baseline="-25000" dirty="0" smtClean="0">
                <a:solidFill>
                  <a:srgbClr val="FF6600"/>
                </a:solidFill>
              </a:rPr>
              <a:t>TDE</a:t>
            </a:r>
            <a:r>
              <a:rPr lang="it-IT" sz="1600" b="1" dirty="0" smtClean="0">
                <a:solidFill>
                  <a:srgbClr val="FF6600"/>
                </a:solidFill>
              </a:rPr>
              <a:t>~ a </a:t>
            </a:r>
            <a:r>
              <a:rPr lang="it-IT" sz="1600" b="1" dirty="0" err="1" smtClean="0">
                <a:solidFill>
                  <a:srgbClr val="FF6600"/>
                </a:solidFill>
              </a:rPr>
              <a:t>few</a:t>
            </a:r>
            <a:r>
              <a:rPr lang="it-IT" sz="1600" b="1" dirty="0" smtClean="0">
                <a:solidFill>
                  <a:srgbClr val="FF6600"/>
                </a:solidFill>
              </a:rPr>
              <a:t> x10</a:t>
            </a:r>
            <a:r>
              <a:rPr lang="it-IT" sz="1600" b="1" baseline="30000" dirty="0" smtClean="0">
                <a:solidFill>
                  <a:srgbClr val="FF6600"/>
                </a:solidFill>
              </a:rPr>
              <a:t>-5</a:t>
            </a:r>
            <a:r>
              <a:rPr lang="it-IT" sz="1600" b="1" dirty="0" smtClean="0">
                <a:solidFill>
                  <a:srgbClr val="FF6600"/>
                </a:solidFill>
              </a:rPr>
              <a:t> per </a:t>
            </a:r>
            <a:r>
              <a:rPr lang="it-IT" sz="1600" b="1" dirty="0" err="1" smtClean="0">
                <a:solidFill>
                  <a:srgbClr val="FF6600"/>
                </a:solidFill>
              </a:rPr>
              <a:t>yr</a:t>
            </a:r>
            <a:r>
              <a:rPr lang="it-IT" sz="1600" b="1" dirty="0" smtClean="0">
                <a:solidFill>
                  <a:srgbClr val="FF6600"/>
                </a:solidFill>
              </a:rPr>
              <a:t> per </a:t>
            </a:r>
            <a:r>
              <a:rPr lang="it-IT" sz="1600" b="1" dirty="0" err="1" smtClean="0">
                <a:solidFill>
                  <a:srgbClr val="FF6600"/>
                </a:solidFill>
              </a:rPr>
              <a:t>galaxy</a:t>
            </a:r>
            <a:endParaRPr lang="it-IT" sz="1600" b="1" baseline="30000" dirty="0" smtClean="0">
              <a:solidFill>
                <a:srgbClr val="FF6600"/>
              </a:solidFill>
            </a:endParaRPr>
          </a:p>
          <a:p>
            <a:r>
              <a:rPr lang="it-IT" sz="1600" b="1" dirty="0" smtClean="0">
                <a:solidFill>
                  <a:srgbClr val="FF6600"/>
                </a:solidFill>
              </a:rPr>
              <a:t>M = [10</a:t>
            </a:r>
            <a:r>
              <a:rPr lang="it-IT" sz="1600" b="1" baseline="30000" dirty="0" smtClean="0">
                <a:solidFill>
                  <a:srgbClr val="FF6600"/>
                </a:solidFill>
              </a:rPr>
              <a:t>6  - </a:t>
            </a:r>
            <a:r>
              <a:rPr lang="it-IT" sz="1600" b="1" dirty="0" smtClean="0">
                <a:solidFill>
                  <a:srgbClr val="FF6600"/>
                </a:solidFill>
              </a:rPr>
              <a:t>10</a:t>
            </a:r>
            <a:r>
              <a:rPr lang="it-IT" sz="1600" b="1" baseline="30000" dirty="0" smtClean="0">
                <a:solidFill>
                  <a:srgbClr val="FF6600"/>
                </a:solidFill>
              </a:rPr>
              <a:t>8 </a:t>
            </a:r>
            <a:r>
              <a:rPr lang="it-IT" sz="1600" b="1" dirty="0" err="1" smtClean="0">
                <a:solidFill>
                  <a:srgbClr val="FF6600"/>
                </a:solidFill>
              </a:rPr>
              <a:t>Msun</a:t>
            </a:r>
            <a:r>
              <a:rPr lang="it-IT" sz="1600" b="1" dirty="0" smtClean="0">
                <a:solidFill>
                  <a:srgbClr val="FF6600"/>
                </a:solidFill>
              </a:rPr>
              <a:t> ]</a:t>
            </a:r>
          </a:p>
          <a:p>
            <a:endParaRPr lang="it-IT" sz="1600" dirty="0" smtClean="0">
              <a:solidFill>
                <a:srgbClr val="FF6600"/>
              </a:solidFill>
            </a:endParaRPr>
          </a:p>
          <a:p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5662" y="6177883"/>
            <a:ext cx="8393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From </a:t>
            </a:r>
            <a:r>
              <a:rPr lang="it-IT" sz="2400" b="1" dirty="0" err="1" smtClean="0">
                <a:solidFill>
                  <a:schemeClr val="bg1"/>
                </a:solidFill>
              </a:rPr>
              <a:t>intrinsic</a:t>
            </a:r>
            <a:r>
              <a:rPr lang="it-IT" sz="2400" b="1" dirty="0" smtClean="0">
                <a:solidFill>
                  <a:schemeClr val="bg1"/>
                </a:solidFill>
              </a:rPr>
              <a:t> to </a:t>
            </a:r>
            <a:r>
              <a:rPr lang="it-IT" sz="2400" b="1" dirty="0" err="1" smtClean="0">
                <a:solidFill>
                  <a:schemeClr val="bg1"/>
                </a:solidFill>
              </a:rPr>
              <a:t>jetted</a:t>
            </a:r>
            <a:r>
              <a:rPr lang="it-IT" sz="2400" b="1" dirty="0" smtClean="0">
                <a:solidFill>
                  <a:schemeClr val="bg1"/>
                </a:solidFill>
              </a:rPr>
              <a:t> TDE rate: </a:t>
            </a:r>
            <a:r>
              <a:rPr lang="it-IT" sz="2400" b="1" dirty="0" err="1" smtClean="0">
                <a:solidFill>
                  <a:schemeClr val="bg1"/>
                </a:solidFill>
              </a:rPr>
              <a:t>rescaling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R</a:t>
            </a:r>
            <a:r>
              <a:rPr lang="it-IT" sz="2400" b="1" dirty="0" smtClean="0">
                <a:solidFill>
                  <a:schemeClr val="bg1"/>
                </a:solidFill>
              </a:rPr>
              <a:t>(</a:t>
            </a:r>
            <a:r>
              <a:rPr lang="it-IT" sz="2400" b="1" dirty="0" err="1" smtClean="0">
                <a:solidFill>
                  <a:schemeClr val="bg1"/>
                </a:solidFill>
              </a:rPr>
              <a:t>z</a:t>
            </a:r>
            <a:r>
              <a:rPr lang="it-IT" sz="2400" b="1" dirty="0" smtClean="0">
                <a:solidFill>
                  <a:schemeClr val="bg1"/>
                </a:solidFill>
              </a:rPr>
              <a:t>) </a:t>
            </a:r>
            <a:r>
              <a:rPr lang="it-IT" sz="2400" b="1" dirty="0" smtClean="0">
                <a:solidFill>
                  <a:srgbClr val="FFFF00"/>
                </a:solidFill>
              </a:rPr>
              <a:t>by a </a:t>
            </a:r>
            <a:r>
              <a:rPr lang="it-IT" sz="2400" b="1" dirty="0" err="1" smtClean="0">
                <a:solidFill>
                  <a:srgbClr val="FFFF00"/>
                </a:solidFill>
              </a:rPr>
              <a:t>factor</a:t>
            </a:r>
            <a:r>
              <a:rPr lang="it-IT" sz="2400" b="1" dirty="0" smtClean="0">
                <a:solidFill>
                  <a:srgbClr val="FFFF00"/>
                </a:solidFill>
              </a:rPr>
              <a:t>  (2Γ)</a:t>
            </a:r>
            <a:r>
              <a:rPr lang="it-IT" sz="2400" b="1" baseline="30000" dirty="0" smtClean="0">
                <a:solidFill>
                  <a:srgbClr val="FFFF00"/>
                </a:solidFill>
              </a:rPr>
              <a:t>-2</a:t>
            </a:r>
            <a:endParaRPr lang="it-IT" sz="2400" b="1" baseline="30000" dirty="0">
              <a:solidFill>
                <a:srgbClr val="FFFF00"/>
              </a:solidFill>
            </a:endParaRP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52358" t="2449" r="4588" b="50226"/>
          <a:stretch/>
        </p:blipFill>
        <p:spPr>
          <a:xfrm>
            <a:off x="62716" y="1363247"/>
            <a:ext cx="3864613" cy="2831938"/>
          </a:xfrm>
        </p:spPr>
      </p:pic>
      <p:sp>
        <p:nvSpPr>
          <p:cNvPr id="17" name="CasellaDiTesto 16"/>
          <p:cNvSpPr txBox="1"/>
          <p:nvPr/>
        </p:nvSpPr>
        <p:spPr>
          <a:xfrm>
            <a:off x="689803" y="2690413"/>
            <a:ext cx="2132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Shankar</a:t>
            </a:r>
            <a:r>
              <a:rPr lang="it-IT" dirty="0" smtClean="0"/>
              <a:t> et al. 2013 mass </a:t>
            </a:r>
            <a:r>
              <a:rPr lang="it-IT" dirty="0" err="1" smtClean="0"/>
              <a:t>function</a:t>
            </a:r>
            <a:r>
              <a:rPr lang="it-IT" dirty="0" smtClean="0"/>
              <a:t> (G and </a:t>
            </a:r>
            <a:r>
              <a:rPr lang="it-IT" dirty="0" err="1" smtClean="0"/>
              <a:t>Gz</a:t>
            </a:r>
            <a:r>
              <a:rPr lang="it-IT" dirty="0" smtClean="0"/>
              <a:t> </a:t>
            </a:r>
            <a:r>
              <a:rPr lang="it-IT" dirty="0" err="1" smtClean="0"/>
              <a:t>models</a:t>
            </a:r>
            <a:r>
              <a:rPr lang="it-IT" dirty="0" smtClean="0"/>
              <a:t> </a:t>
            </a:r>
            <a:r>
              <a:rPr lang="it-IT" dirty="0" err="1" smtClean="0"/>
              <a:t>adopted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7132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7708" y="117837"/>
            <a:ext cx="8745596" cy="2061669"/>
          </a:xfrm>
        </p:spPr>
        <p:txBody>
          <a:bodyPr/>
          <a:lstStyle/>
          <a:p>
            <a:r>
              <a:rPr lang="it-IT" dirty="0" smtClean="0"/>
              <a:t>Rate </a:t>
            </a:r>
            <a:r>
              <a:rPr lang="it-IT" dirty="0" err="1" smtClean="0"/>
              <a:t>predictions</a:t>
            </a:r>
            <a:r>
              <a:rPr lang="it-IT" dirty="0" smtClean="0"/>
              <a:t>: </a:t>
            </a:r>
            <a:r>
              <a:rPr lang="it-IT" dirty="0" err="1" smtClean="0"/>
              <a:t>constraints</a:t>
            </a:r>
            <a:r>
              <a:rPr lang="it-IT" dirty="0" smtClean="0"/>
              <a:t> from </a:t>
            </a:r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observations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7708" y="17726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FAF2D5"/>
                </a:solidFill>
              </a:rPr>
              <a:t>A Monte Carlo </a:t>
            </a:r>
            <a:r>
              <a:rPr lang="it-IT" dirty="0" err="1" smtClean="0">
                <a:solidFill>
                  <a:srgbClr val="FAF2D5"/>
                </a:solidFill>
              </a:rPr>
              <a:t>approach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it-IT" dirty="0" err="1">
                <a:solidFill>
                  <a:srgbClr val="F79646"/>
                </a:solidFill>
              </a:rPr>
              <a:t>m</a:t>
            </a:r>
            <a:r>
              <a:rPr lang="it-IT" dirty="0" err="1" smtClean="0">
                <a:solidFill>
                  <a:srgbClr val="F79646"/>
                </a:solidFill>
              </a:rPr>
              <a:t>ain</a:t>
            </a:r>
            <a:r>
              <a:rPr lang="it-IT" dirty="0" smtClean="0">
                <a:solidFill>
                  <a:srgbClr val="F79646"/>
                </a:solidFill>
              </a:rPr>
              <a:t> </a:t>
            </a:r>
            <a:r>
              <a:rPr lang="it-IT" dirty="0" err="1" smtClean="0">
                <a:solidFill>
                  <a:srgbClr val="F79646"/>
                </a:solidFill>
              </a:rPr>
              <a:t>ingredients</a:t>
            </a:r>
            <a:r>
              <a:rPr lang="it-IT" dirty="0" smtClean="0">
                <a:solidFill>
                  <a:srgbClr val="F79646"/>
                </a:solidFill>
              </a:rPr>
              <a:t>, </a:t>
            </a:r>
            <a:r>
              <a:rPr lang="it-IT" dirty="0" err="1" smtClean="0"/>
              <a:t>τ</a:t>
            </a:r>
            <a:r>
              <a:rPr lang="it-IT" dirty="0" smtClean="0"/>
              <a:t> and m</a:t>
            </a:r>
            <a:r>
              <a:rPr lang="it-IT" baseline="-25000" dirty="0" smtClean="0"/>
              <a:t>*</a:t>
            </a:r>
            <a:r>
              <a:rPr lang="it-IT" dirty="0" smtClean="0"/>
              <a:t>  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400050" lvl="1" indent="0">
              <a:buNone/>
            </a:pPr>
            <a:r>
              <a:rPr lang="it-IT" dirty="0" err="1" smtClean="0">
                <a:solidFill>
                  <a:schemeClr val="accent6">
                    <a:lumMod val="75000"/>
                  </a:schemeClr>
                </a:solidFill>
              </a:rPr>
              <a:t>τ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it-IT" sz="2400" dirty="0" smtClean="0"/>
              <a:t>- </a:t>
            </a:r>
            <a:r>
              <a:rPr lang="it-IT" sz="2400" dirty="0" err="1" smtClean="0"/>
              <a:t>randomly</a:t>
            </a:r>
            <a:r>
              <a:rPr lang="it-IT" sz="2400" dirty="0" smtClean="0"/>
              <a:t> </a:t>
            </a:r>
            <a:r>
              <a:rPr lang="it-IT" sz="2400" dirty="0" err="1" smtClean="0"/>
              <a:t>extracted</a:t>
            </a:r>
            <a:r>
              <a:rPr lang="it-IT" sz="2400" dirty="0" smtClean="0"/>
              <a:t> from a </a:t>
            </a:r>
            <a:r>
              <a:rPr lang="it-IT" sz="2400" dirty="0" err="1" smtClean="0"/>
              <a:t>uniform</a:t>
            </a:r>
            <a:r>
              <a:rPr lang="it-IT" sz="2400" dirty="0" smtClean="0"/>
              <a:t> </a:t>
            </a:r>
            <a:r>
              <a:rPr lang="it-IT" sz="2400" dirty="0" err="1" smtClean="0"/>
              <a:t>distribution</a:t>
            </a:r>
            <a:r>
              <a:rPr lang="it-IT" sz="2400" dirty="0" smtClean="0"/>
              <a:t>        </a:t>
            </a:r>
            <a:r>
              <a:rPr lang="it-IT" sz="2400" dirty="0" err="1" smtClean="0"/>
              <a:t>between</a:t>
            </a:r>
            <a:r>
              <a:rPr lang="it-IT" sz="2400" dirty="0" smtClean="0"/>
              <a:t> 0 and 1 </a:t>
            </a:r>
            <a:r>
              <a:rPr lang="it-IT" sz="2400" dirty="0" err="1" smtClean="0"/>
              <a:t>yr</a:t>
            </a:r>
            <a:endParaRPr lang="it-IT" sz="2400" dirty="0"/>
          </a:p>
          <a:p>
            <a:pPr marL="400050" lvl="1" indent="0">
              <a:buNone/>
            </a:pPr>
            <a:r>
              <a:rPr lang="it-IT" dirty="0" smtClean="0">
                <a:solidFill>
                  <a:srgbClr val="E46C0A"/>
                </a:solidFill>
              </a:rPr>
              <a:t>m</a:t>
            </a:r>
            <a:r>
              <a:rPr lang="it-IT" sz="2400" baseline="-25000" dirty="0" smtClean="0">
                <a:solidFill>
                  <a:srgbClr val="E46C0A"/>
                </a:solidFill>
              </a:rPr>
              <a:t>* </a:t>
            </a:r>
            <a:r>
              <a:rPr lang="it-IT" sz="2400" dirty="0" smtClean="0"/>
              <a:t>-</a:t>
            </a:r>
            <a:r>
              <a:rPr lang="it-IT" sz="2400" dirty="0" err="1" smtClean="0"/>
              <a:t>extracted</a:t>
            </a:r>
            <a:r>
              <a:rPr lang="it-IT" sz="2400" dirty="0" smtClean="0"/>
              <a:t> from a </a:t>
            </a:r>
            <a:r>
              <a:rPr lang="it-IT" sz="2400" dirty="0" err="1" smtClean="0"/>
              <a:t>Kroupa</a:t>
            </a:r>
            <a:r>
              <a:rPr lang="it-IT" sz="2400" dirty="0" smtClean="0"/>
              <a:t> IMF</a:t>
            </a:r>
            <a:endParaRPr lang="it-IT" sz="2400" baseline="-25000" dirty="0" smtClean="0"/>
          </a:p>
          <a:p>
            <a:pPr marL="0" indent="0" algn="ctr">
              <a:buNone/>
            </a:pPr>
            <a:endParaRPr lang="it-IT" dirty="0" smtClean="0">
              <a:solidFill>
                <a:srgbClr val="F79646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pSp>
        <p:nvGrpSpPr>
          <p:cNvPr id="7" name="Gruppo 6"/>
          <p:cNvGrpSpPr/>
          <p:nvPr/>
        </p:nvGrpSpPr>
        <p:grpSpPr>
          <a:xfrm>
            <a:off x="331776" y="3044225"/>
            <a:ext cx="4858751" cy="1334997"/>
            <a:chOff x="755076" y="4470978"/>
            <a:chExt cx="4858751" cy="1334997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 rotWithShape="1">
            <a:blip r:embed="rId3"/>
            <a:srcRect l="13101"/>
            <a:stretch/>
          </p:blipFill>
          <p:spPr>
            <a:xfrm>
              <a:off x="755076" y="4470978"/>
              <a:ext cx="4858751" cy="1334997"/>
            </a:xfrm>
            <a:prstGeom prst="rect">
              <a:avLst/>
            </a:prstGeom>
          </p:spPr>
        </p:pic>
        <p:sp>
          <p:nvSpPr>
            <p:cNvPr id="5" name="Ovale 4"/>
            <p:cNvSpPr/>
            <p:nvPr/>
          </p:nvSpPr>
          <p:spPr>
            <a:xfrm flipV="1">
              <a:off x="2335974" y="5111645"/>
              <a:ext cx="266520" cy="313602"/>
            </a:xfrm>
            <a:prstGeom prst="ellipse">
              <a:avLst/>
            </a:prstGeom>
            <a:solidFill>
              <a:schemeClr val="accent6">
                <a:alpha val="37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 flipV="1">
              <a:off x="4197275" y="4486654"/>
              <a:ext cx="553058" cy="499556"/>
            </a:xfrm>
            <a:prstGeom prst="ellipse">
              <a:avLst/>
            </a:prstGeom>
            <a:solidFill>
              <a:schemeClr val="accent6">
                <a:alpha val="37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8983304" y="36848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221687" y="3019969"/>
            <a:ext cx="351655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>
                <a:solidFill>
                  <a:srgbClr val="FFFFFF"/>
                </a:solidFill>
              </a:rPr>
              <a:t>τ</a:t>
            </a:r>
            <a:r>
              <a:rPr lang="it-IT" sz="2400" b="1" dirty="0" smtClean="0">
                <a:solidFill>
                  <a:srgbClr val="FFFFFF"/>
                </a:solidFill>
              </a:rPr>
              <a:t> </a:t>
            </a:r>
            <a:r>
              <a:rPr lang="it-IT" sz="2400" b="1" dirty="0" smtClean="0">
                <a:solidFill>
                  <a:schemeClr val="bg1"/>
                </a:solidFill>
              </a:rPr>
              <a:t>= X-</a:t>
            </a:r>
            <a:r>
              <a:rPr lang="it-IT" sz="2400" b="1" dirty="0" err="1" smtClean="0">
                <a:solidFill>
                  <a:schemeClr val="bg1"/>
                </a:solidFill>
              </a:rPr>
              <a:t>ray</a:t>
            </a:r>
            <a:r>
              <a:rPr lang="it-IT" sz="2400" b="1" dirty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lag</a:t>
            </a:r>
            <a:r>
              <a:rPr lang="it-IT" sz="2400" b="1" dirty="0" smtClean="0">
                <a:solidFill>
                  <a:schemeClr val="bg1"/>
                </a:solidFill>
              </a:rPr>
              <a:t> time 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(the </a:t>
            </a:r>
            <a:r>
              <a:rPr lang="it-IT" sz="2400" b="1" dirty="0" err="1" smtClean="0">
                <a:solidFill>
                  <a:schemeClr val="bg1"/>
                </a:solidFill>
              </a:rPr>
              <a:t>same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applies</a:t>
            </a:r>
            <a:r>
              <a:rPr lang="it-IT" sz="2400" b="1" dirty="0" smtClean="0">
                <a:solidFill>
                  <a:schemeClr val="bg1"/>
                </a:solidFill>
              </a:rPr>
              <a:t> to radio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 light curve)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m</a:t>
            </a:r>
            <a:r>
              <a:rPr lang="it-IT" sz="2400" b="1" baseline="-25000" dirty="0" smtClean="0">
                <a:solidFill>
                  <a:schemeClr val="bg1"/>
                </a:solidFill>
              </a:rPr>
              <a:t>*</a:t>
            </a:r>
            <a:r>
              <a:rPr lang="it-IT" sz="2400" b="1" dirty="0" smtClean="0">
                <a:solidFill>
                  <a:schemeClr val="bg1"/>
                </a:solidFill>
              </a:rPr>
              <a:t> = star mass</a:t>
            </a:r>
            <a:endParaRPr lang="it-IT" sz="2400" b="1" baseline="-25000" dirty="0" smtClean="0">
              <a:solidFill>
                <a:schemeClr val="bg1"/>
              </a:solidFill>
            </a:endParaRPr>
          </a:p>
          <a:p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9" y="5356562"/>
            <a:ext cx="3450497" cy="105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61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798"/>
            <a:ext cx="8229600" cy="1143000"/>
          </a:xfrm>
        </p:spPr>
        <p:txBody>
          <a:bodyPr/>
          <a:lstStyle/>
          <a:p>
            <a:r>
              <a:rPr lang="it-IT" dirty="0" err="1" smtClean="0"/>
              <a:t>Looking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discovery</a:t>
            </a:r>
            <a:r>
              <a:rPr lang="it-IT" dirty="0" smtClean="0"/>
              <a:t> </a:t>
            </a:r>
            <a:r>
              <a:rPr lang="it-IT" dirty="0" err="1" smtClean="0"/>
              <a:t>potential</a:t>
            </a:r>
            <a:r>
              <a:rPr lang="it-IT" dirty="0" smtClean="0"/>
              <a:t> for </a:t>
            </a:r>
            <a:r>
              <a:rPr lang="it-IT" dirty="0" err="1" smtClean="0"/>
              <a:t>current</a:t>
            </a:r>
            <a:r>
              <a:rPr lang="it-IT" dirty="0" smtClean="0"/>
              <a:t> and future </a:t>
            </a:r>
            <a:r>
              <a:rPr lang="it-IT" dirty="0" err="1" smtClean="0"/>
              <a:t>missions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5590" y="1506120"/>
            <a:ext cx="8102807" cy="5257800"/>
          </a:xfrm>
          <a:solidFill>
            <a:schemeClr val="tx1">
              <a:alpha val="80000"/>
            </a:schemeClr>
          </a:solidFill>
        </p:spPr>
        <p:txBody>
          <a:bodyPr/>
          <a:lstStyle/>
          <a:p>
            <a:r>
              <a:rPr lang="it-IT" b="1" dirty="0" smtClean="0"/>
              <a:t>The </a:t>
            </a:r>
            <a:r>
              <a:rPr lang="it-IT" b="1" dirty="0" err="1" smtClean="0"/>
              <a:t>Square</a:t>
            </a:r>
            <a:r>
              <a:rPr lang="it-IT" b="1" dirty="0" smtClean="0"/>
              <a:t> </a:t>
            </a:r>
            <a:r>
              <a:rPr lang="it-IT" b="1" dirty="0" err="1" smtClean="0"/>
              <a:t>Kilometre</a:t>
            </a:r>
            <a:r>
              <a:rPr lang="it-IT" b="1" dirty="0" smtClean="0"/>
              <a:t> Array </a:t>
            </a:r>
            <a:r>
              <a:rPr lang="it-IT" b="1" dirty="0" err="1" smtClean="0"/>
              <a:t>survey</a:t>
            </a:r>
            <a:r>
              <a:rPr lang="it-IT" b="1" dirty="0" smtClean="0"/>
              <a:t>: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AF68A"/>
                </a:solidFill>
              </a:rPr>
              <a:t>large </a:t>
            </a:r>
            <a:r>
              <a:rPr lang="it-IT" dirty="0" err="1" smtClean="0">
                <a:solidFill>
                  <a:srgbClr val="FAF68A"/>
                </a:solidFill>
              </a:rPr>
              <a:t>sky</a:t>
            </a:r>
            <a:r>
              <a:rPr lang="it-IT" dirty="0" smtClean="0">
                <a:solidFill>
                  <a:srgbClr val="FAF68A"/>
                </a:solidFill>
              </a:rPr>
              <a:t> </a:t>
            </a:r>
            <a:r>
              <a:rPr lang="it-IT" dirty="0" err="1" smtClean="0">
                <a:solidFill>
                  <a:srgbClr val="FAF68A"/>
                </a:solidFill>
              </a:rPr>
              <a:t>coverage</a:t>
            </a:r>
            <a:r>
              <a:rPr lang="it-IT" dirty="0" smtClean="0">
                <a:solidFill>
                  <a:srgbClr val="FAF68A"/>
                </a:solidFill>
              </a:rPr>
              <a:t> (~ 20,000 deg</a:t>
            </a:r>
            <a:r>
              <a:rPr lang="it-IT" baseline="30000" dirty="0" smtClean="0">
                <a:solidFill>
                  <a:srgbClr val="FAF68A"/>
                </a:solidFill>
              </a:rPr>
              <a:t>2</a:t>
            </a:r>
            <a:r>
              <a:rPr lang="it-IT" dirty="0" smtClean="0">
                <a:solidFill>
                  <a:srgbClr val="FAF68A"/>
                </a:solidFill>
              </a:rPr>
              <a:t>) </a:t>
            </a:r>
            <a:r>
              <a:rPr lang="it-IT" dirty="0" err="1" smtClean="0">
                <a:solidFill>
                  <a:srgbClr val="FAF68A"/>
                </a:solidFill>
              </a:rPr>
              <a:t>performed</a:t>
            </a:r>
            <a:r>
              <a:rPr lang="it-IT" dirty="0" smtClean="0">
                <a:solidFill>
                  <a:srgbClr val="FAF68A"/>
                </a:solidFill>
              </a:rPr>
              <a:t> with multiple </a:t>
            </a:r>
            <a:r>
              <a:rPr lang="it-IT" dirty="0" err="1" smtClean="0">
                <a:solidFill>
                  <a:srgbClr val="FAF68A"/>
                </a:solidFill>
              </a:rPr>
              <a:t>cadence</a:t>
            </a:r>
            <a:r>
              <a:rPr lang="it-IT" dirty="0" smtClean="0">
                <a:solidFill>
                  <a:srgbClr val="FAF68A"/>
                </a:solidFill>
              </a:rPr>
              <a:t> (</a:t>
            </a:r>
            <a:r>
              <a:rPr lang="it-IT" dirty="0" err="1" smtClean="0">
                <a:solidFill>
                  <a:srgbClr val="FAF68A"/>
                </a:solidFill>
              </a:rPr>
              <a:t>daily</a:t>
            </a:r>
            <a:r>
              <a:rPr lang="it-IT" dirty="0" smtClean="0">
                <a:solidFill>
                  <a:srgbClr val="FAF68A"/>
                </a:solidFill>
              </a:rPr>
              <a:t>/</a:t>
            </a:r>
            <a:r>
              <a:rPr lang="it-IT" dirty="0" err="1" smtClean="0">
                <a:solidFill>
                  <a:srgbClr val="FAF68A"/>
                </a:solidFill>
              </a:rPr>
              <a:t>weekly</a:t>
            </a:r>
            <a:r>
              <a:rPr lang="it-IT" dirty="0" smtClean="0">
                <a:solidFill>
                  <a:srgbClr val="FAF68A"/>
                </a:solidFill>
              </a:rPr>
              <a:t>) </a:t>
            </a:r>
            <a:r>
              <a:rPr lang="it-IT" dirty="0" err="1" smtClean="0">
                <a:solidFill>
                  <a:srgbClr val="FAF68A"/>
                </a:solidFill>
              </a:rPr>
              <a:t>at</a:t>
            </a:r>
            <a:r>
              <a:rPr lang="it-IT" dirty="0" smtClean="0">
                <a:solidFill>
                  <a:srgbClr val="FAF68A"/>
                </a:solidFill>
              </a:rPr>
              <a:t> 1.4 GHz with a </a:t>
            </a:r>
            <a:r>
              <a:rPr lang="it-IT" dirty="0" err="1" smtClean="0">
                <a:solidFill>
                  <a:srgbClr val="FAF68A"/>
                </a:solidFill>
              </a:rPr>
              <a:t>flux</a:t>
            </a:r>
            <a:r>
              <a:rPr lang="it-IT" dirty="0" smtClean="0">
                <a:solidFill>
                  <a:srgbClr val="FAF68A"/>
                </a:solidFill>
              </a:rPr>
              <a:t> </a:t>
            </a:r>
            <a:r>
              <a:rPr lang="it-IT" dirty="0" err="1" smtClean="0">
                <a:solidFill>
                  <a:srgbClr val="FAF68A"/>
                </a:solidFill>
              </a:rPr>
              <a:t>limit</a:t>
            </a:r>
            <a:r>
              <a:rPr lang="it-IT" dirty="0" smtClean="0">
                <a:solidFill>
                  <a:srgbClr val="FAF68A"/>
                </a:solidFill>
              </a:rPr>
              <a:t> of 90 </a:t>
            </a:r>
            <a:r>
              <a:rPr lang="it-IT" dirty="0" err="1" smtClean="0">
                <a:solidFill>
                  <a:srgbClr val="FAF68A"/>
                </a:solidFill>
              </a:rPr>
              <a:t>uJy</a:t>
            </a:r>
            <a:endParaRPr lang="it-IT" dirty="0" smtClean="0">
              <a:solidFill>
                <a:srgbClr val="FAF68A"/>
              </a:solidFill>
            </a:endParaRPr>
          </a:p>
          <a:p>
            <a:pPr marL="0" indent="0">
              <a:buNone/>
            </a:pPr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Donnarumma</a:t>
            </a:r>
            <a:r>
              <a:rPr lang="it-IT" sz="2000" dirty="0" smtClean="0">
                <a:solidFill>
                  <a:schemeClr val="bg1"/>
                </a:solidFill>
              </a:rPr>
              <a:t> et al. 2015, Fender et al. 2015, </a:t>
            </a:r>
            <a:r>
              <a:rPr lang="it-IT" sz="2000" dirty="0" err="1" smtClean="0">
                <a:solidFill>
                  <a:schemeClr val="bg1"/>
                </a:solidFill>
              </a:rPr>
              <a:t>Donnarumma</a:t>
            </a:r>
            <a:r>
              <a:rPr lang="it-IT" sz="2000" dirty="0" smtClean="0">
                <a:solidFill>
                  <a:schemeClr val="bg1"/>
                </a:solidFill>
              </a:rPr>
              <a:t> &amp; Rossi 2015)</a:t>
            </a:r>
          </a:p>
          <a:p>
            <a:r>
              <a:rPr lang="it-IT" dirty="0" err="1" smtClean="0"/>
              <a:t>Current</a:t>
            </a:r>
            <a:r>
              <a:rPr lang="it-IT" dirty="0" smtClean="0"/>
              <a:t> Hard X-</a:t>
            </a:r>
            <a:r>
              <a:rPr lang="it-IT" dirty="0" err="1" smtClean="0"/>
              <a:t>ray</a:t>
            </a:r>
            <a:r>
              <a:rPr lang="it-IT" dirty="0" smtClean="0"/>
              <a:t> </a:t>
            </a:r>
            <a:r>
              <a:rPr lang="it-IT" dirty="0" err="1" smtClean="0"/>
              <a:t>survey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AF68A"/>
                </a:solidFill>
              </a:rPr>
              <a:t>BAT</a:t>
            </a:r>
            <a:endParaRPr lang="it-IT" dirty="0">
              <a:solidFill>
                <a:srgbClr val="FAF68A"/>
              </a:solidFill>
            </a:endParaRPr>
          </a:p>
          <a:p>
            <a:r>
              <a:rPr lang="it-IT" dirty="0" smtClean="0"/>
              <a:t>Future X-</a:t>
            </a:r>
            <a:r>
              <a:rPr lang="it-IT" dirty="0" err="1" smtClean="0"/>
              <a:t>ray</a:t>
            </a:r>
            <a:r>
              <a:rPr lang="it-IT" dirty="0" smtClean="0"/>
              <a:t> </a:t>
            </a:r>
            <a:r>
              <a:rPr lang="it-IT" dirty="0" err="1" smtClean="0"/>
              <a:t>surveys</a:t>
            </a:r>
            <a:r>
              <a:rPr lang="it-IT" dirty="0" smtClean="0"/>
              <a:t>: </a:t>
            </a:r>
          </a:p>
          <a:p>
            <a:pPr marL="0" indent="0">
              <a:buNone/>
            </a:pPr>
            <a:r>
              <a:rPr lang="it-IT" dirty="0" err="1" smtClean="0">
                <a:solidFill>
                  <a:srgbClr val="FAF68A"/>
                </a:solidFill>
              </a:rPr>
              <a:t>eRosita</a:t>
            </a:r>
            <a:r>
              <a:rPr lang="it-IT" dirty="0" smtClean="0">
                <a:solidFill>
                  <a:srgbClr val="FAF68A"/>
                </a:solidFill>
              </a:rPr>
              <a:t>, Einstein-Probe, LOFT-</a:t>
            </a:r>
            <a:r>
              <a:rPr lang="it-IT" dirty="0" err="1" smtClean="0">
                <a:solidFill>
                  <a:srgbClr val="FAF68A"/>
                </a:solidFill>
              </a:rPr>
              <a:t>like</a:t>
            </a:r>
            <a:r>
              <a:rPr lang="it-IT" dirty="0" smtClean="0">
                <a:solidFill>
                  <a:srgbClr val="FAF68A"/>
                </a:solidFill>
              </a:rPr>
              <a:t> Wide Field Monitor</a:t>
            </a:r>
          </a:p>
          <a:p>
            <a:pPr marL="0" indent="0">
              <a:buNone/>
            </a:pPr>
            <a:r>
              <a:rPr lang="it-IT" dirty="0" smtClean="0"/>
              <a:t>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2703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Radio and X-</a:t>
            </a:r>
            <a:r>
              <a:rPr lang="it-IT" dirty="0" err="1" smtClean="0"/>
              <a:t>ray</a:t>
            </a:r>
            <a:r>
              <a:rPr lang="it-IT" dirty="0" smtClean="0"/>
              <a:t> </a:t>
            </a:r>
            <a:r>
              <a:rPr lang="it-IT" dirty="0" err="1" smtClean="0"/>
              <a:t>surveys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err="1" smtClean="0"/>
              <a:t>predictions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29" t="12495" r="3255" b="23996"/>
          <a:stretch/>
        </p:blipFill>
        <p:spPr>
          <a:xfrm>
            <a:off x="236295" y="1865908"/>
            <a:ext cx="8684310" cy="4139497"/>
          </a:xfrm>
        </p:spPr>
      </p:pic>
      <p:sp>
        <p:nvSpPr>
          <p:cNvPr id="5" name="Rettangolo 4"/>
          <p:cNvSpPr/>
          <p:nvPr/>
        </p:nvSpPr>
        <p:spPr>
          <a:xfrm>
            <a:off x="457200" y="2994863"/>
            <a:ext cx="8229600" cy="344958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solidFill>
              <a:srgbClr val="FF0000">
                <a:alpha val="57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  <p:sp useBgFill="1">
        <p:nvSpPr>
          <p:cNvPr id="6" name="CasellaDiTesto 5"/>
          <p:cNvSpPr txBox="1"/>
          <p:nvPr/>
        </p:nvSpPr>
        <p:spPr>
          <a:xfrm>
            <a:off x="236295" y="1881588"/>
            <a:ext cx="2793478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chemeClr val="accent6"/>
                </a:solidFill>
              </a:rPr>
              <a:t>Donnarumma</a:t>
            </a:r>
            <a:r>
              <a:rPr lang="it-IT" b="1" dirty="0" smtClean="0">
                <a:solidFill>
                  <a:schemeClr val="accent6"/>
                </a:solidFill>
              </a:rPr>
              <a:t> &amp; Rossi 2015</a:t>
            </a:r>
            <a:endParaRPr lang="it-IT" b="1" dirty="0">
              <a:solidFill>
                <a:schemeClr val="accent6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6295" y="2967337"/>
            <a:ext cx="8684310" cy="2585323"/>
          </a:xfrm>
          <a:prstGeom prst="rect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These</a:t>
            </a:r>
            <a:r>
              <a:rPr lang="it-IT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it-IT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rates</a:t>
            </a:r>
            <a:r>
              <a:rPr lang="it-IT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assume a </a:t>
            </a:r>
          </a:p>
          <a:p>
            <a:pPr algn="ctr"/>
            <a:r>
              <a:rPr lang="it-IT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 jet production </a:t>
            </a:r>
            <a:r>
              <a:rPr lang="it-IT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efficiency</a:t>
            </a:r>
            <a:r>
              <a:rPr lang="it-IT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of 100% </a:t>
            </a:r>
            <a:endParaRPr lang="it-IT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04620" y="4264937"/>
            <a:ext cx="1834287" cy="391998"/>
          </a:xfrm>
          <a:prstGeom prst="rect">
            <a:avLst/>
          </a:prstGeom>
          <a:solidFill>
            <a:schemeClr val="accent6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68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Jet production </a:t>
            </a:r>
            <a:r>
              <a:rPr lang="it-IT" b="1" dirty="0" err="1" smtClean="0"/>
              <a:t>efficiency</a:t>
            </a:r>
            <a:r>
              <a:rPr lang="it-IT" b="1" dirty="0" smtClean="0"/>
              <a:t>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97203"/>
          </a:xfrm>
          <a:solidFill>
            <a:schemeClr val="tx1">
              <a:alpha val="72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it-IT" dirty="0" err="1" smtClean="0">
                <a:solidFill>
                  <a:srgbClr val="FFFF00"/>
                </a:solidFill>
              </a:rPr>
              <a:t>It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not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possible</a:t>
            </a:r>
            <a:r>
              <a:rPr lang="it-IT" dirty="0" smtClean="0">
                <a:solidFill>
                  <a:srgbClr val="FFFF00"/>
                </a:solidFill>
              </a:rPr>
              <a:t> to </a:t>
            </a:r>
            <a:r>
              <a:rPr lang="it-IT" dirty="0" err="1" smtClean="0">
                <a:solidFill>
                  <a:srgbClr val="FFFF00"/>
                </a:solidFill>
              </a:rPr>
              <a:t>infer</a:t>
            </a:r>
            <a:r>
              <a:rPr lang="it-IT" dirty="0" smtClean="0">
                <a:solidFill>
                  <a:srgbClr val="FFFF00"/>
                </a:solidFill>
              </a:rPr>
              <a:t> jet production </a:t>
            </a:r>
            <a:r>
              <a:rPr lang="it-IT" dirty="0" err="1" smtClean="0">
                <a:solidFill>
                  <a:srgbClr val="FFFF00"/>
                </a:solidFill>
              </a:rPr>
              <a:t>efficiency</a:t>
            </a:r>
            <a:r>
              <a:rPr lang="it-IT" dirty="0" smtClean="0">
                <a:solidFill>
                  <a:srgbClr val="FFFF00"/>
                </a:solidFill>
              </a:rPr>
              <a:t> from the BAT rate</a:t>
            </a:r>
          </a:p>
          <a:p>
            <a:pPr algn="just"/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due to the </a:t>
            </a:r>
            <a:r>
              <a:rPr lang="it-IT" dirty="0" err="1" smtClean="0"/>
              <a:t>degeneracy</a:t>
            </a:r>
            <a:r>
              <a:rPr lang="it-IT" dirty="0" smtClean="0"/>
              <a:t> </a:t>
            </a:r>
            <a:r>
              <a:rPr lang="it-IT" dirty="0" err="1" smtClean="0"/>
              <a:t>between</a:t>
            </a:r>
            <a:r>
              <a:rPr lang="it-IT" dirty="0" smtClean="0"/>
              <a:t> </a:t>
            </a:r>
            <a:r>
              <a:rPr lang="it-IT" i="1" dirty="0" err="1" smtClean="0"/>
              <a:t>observing</a:t>
            </a:r>
            <a:r>
              <a:rPr lang="it-IT" dirty="0" smtClean="0"/>
              <a:t> </a:t>
            </a:r>
            <a:r>
              <a:rPr lang="it-IT" dirty="0" err="1" smtClean="0"/>
              <a:t>efficiency</a:t>
            </a:r>
            <a:r>
              <a:rPr lang="it-IT" dirty="0" smtClean="0"/>
              <a:t> (</a:t>
            </a:r>
            <a:r>
              <a:rPr lang="it-IT" dirty="0" err="1" smtClean="0"/>
              <a:t>sky</a:t>
            </a:r>
            <a:r>
              <a:rPr lang="it-IT" dirty="0" smtClean="0"/>
              <a:t> </a:t>
            </a:r>
            <a:r>
              <a:rPr lang="it-IT" dirty="0" err="1" smtClean="0"/>
              <a:t>coverage</a:t>
            </a:r>
            <a:r>
              <a:rPr lang="it-IT" dirty="0"/>
              <a:t> </a:t>
            </a:r>
            <a:r>
              <a:rPr lang="it-IT" dirty="0" smtClean="0"/>
              <a:t>vs </a:t>
            </a:r>
            <a:r>
              <a:rPr lang="it-IT" dirty="0" err="1" smtClean="0"/>
              <a:t>flux</a:t>
            </a:r>
            <a:r>
              <a:rPr lang="it-IT" dirty="0" smtClean="0"/>
              <a:t> </a:t>
            </a:r>
            <a:r>
              <a:rPr lang="it-IT" dirty="0" err="1" smtClean="0"/>
              <a:t>limit</a:t>
            </a:r>
            <a:r>
              <a:rPr lang="it-IT" dirty="0" smtClean="0"/>
              <a:t>)  and the </a:t>
            </a:r>
            <a:r>
              <a:rPr lang="it-IT" dirty="0" err="1" smtClean="0"/>
              <a:t>value</a:t>
            </a:r>
            <a:r>
              <a:rPr lang="it-IT" dirty="0" smtClean="0"/>
              <a:t> of the bulk </a:t>
            </a:r>
            <a:r>
              <a:rPr lang="it-IT" dirty="0" err="1" smtClean="0"/>
              <a:t>Lorentz</a:t>
            </a:r>
            <a:r>
              <a:rPr lang="it-IT" dirty="0" smtClean="0"/>
              <a:t> </a:t>
            </a:r>
            <a:r>
              <a:rPr lang="it-IT" dirty="0" err="1" smtClean="0"/>
              <a:t>factor</a:t>
            </a:r>
            <a:r>
              <a:rPr lang="it-IT" dirty="0" smtClean="0"/>
              <a:t> </a:t>
            </a:r>
            <a:r>
              <a:rPr lang="it-IT" dirty="0" err="1" smtClean="0"/>
              <a:t>Γ</a:t>
            </a:r>
            <a:r>
              <a:rPr lang="it-IT" dirty="0" smtClean="0"/>
              <a:t> </a:t>
            </a:r>
          </a:p>
          <a:p>
            <a:endParaRPr lang="it-IT" dirty="0" smtClean="0"/>
          </a:p>
          <a:p>
            <a:r>
              <a:rPr lang="it-IT" dirty="0" smtClean="0"/>
              <a:t>Note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even</a:t>
            </a:r>
            <a:r>
              <a:rPr lang="it-IT" dirty="0" smtClean="0"/>
              <a:t> </a:t>
            </a:r>
            <a:r>
              <a:rPr lang="it-IT" dirty="0" err="1" smtClean="0"/>
              <a:t>assuming</a:t>
            </a:r>
            <a:r>
              <a:rPr lang="it-IT" dirty="0" smtClean="0"/>
              <a:t> a jet production </a:t>
            </a:r>
            <a:r>
              <a:rPr lang="it-IT" dirty="0" err="1" smtClean="0"/>
              <a:t>efficiency</a:t>
            </a:r>
            <a:r>
              <a:rPr lang="it-IT" dirty="0" smtClean="0"/>
              <a:t> of 100%, </a:t>
            </a:r>
            <a:r>
              <a:rPr lang="it-IT" dirty="0" err="1" smtClean="0"/>
              <a:t>Γ</a:t>
            </a:r>
            <a:r>
              <a:rPr lang="it-IT" dirty="0" smtClean="0"/>
              <a:t>  in the </a:t>
            </a:r>
            <a:r>
              <a:rPr lang="it-IT" dirty="0" err="1" smtClean="0"/>
              <a:t>range</a:t>
            </a:r>
            <a:r>
              <a:rPr lang="it-IT" dirty="0" smtClean="0"/>
              <a:t> 10 – 20 can </a:t>
            </a:r>
            <a:r>
              <a:rPr lang="it-IT" dirty="0" err="1" smtClean="0"/>
              <a:t>reconcile</a:t>
            </a:r>
            <a:r>
              <a:rPr lang="it-IT" dirty="0" smtClean="0"/>
              <a:t> </a:t>
            </a:r>
            <a:r>
              <a:rPr lang="it-IT" dirty="0" err="1" smtClean="0"/>
              <a:t>observations</a:t>
            </a:r>
            <a:r>
              <a:rPr lang="it-IT" dirty="0" smtClean="0"/>
              <a:t> with </a:t>
            </a:r>
            <a:r>
              <a:rPr lang="it-IT" dirty="0" err="1" smtClean="0"/>
              <a:t>predictions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dirty="0" smtClean="0"/>
              <a:t> 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0517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3282"/>
            <a:ext cx="8229600" cy="2406626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The trigger time:</a:t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b="1" dirty="0" smtClean="0">
                <a:solidFill>
                  <a:srgbClr val="FFFF00"/>
                </a:solidFill>
              </a:rPr>
              <a:t>the </a:t>
            </a:r>
            <a:r>
              <a:rPr lang="it-IT" b="1" dirty="0" err="1" smtClean="0">
                <a:solidFill>
                  <a:srgbClr val="FFFF00"/>
                </a:solidFill>
              </a:rPr>
              <a:t>complementary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roles</a:t>
            </a:r>
            <a:r>
              <a:rPr lang="it-IT" b="1" dirty="0" smtClean="0">
                <a:solidFill>
                  <a:srgbClr val="FFFF00"/>
                </a:solidFill>
              </a:rPr>
              <a:t> of radio and X-</a:t>
            </a:r>
            <a:r>
              <a:rPr lang="it-IT" b="1" dirty="0" err="1" smtClean="0">
                <a:solidFill>
                  <a:srgbClr val="FFFF00"/>
                </a:solidFill>
              </a:rPr>
              <a:t>ray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surveys</a:t>
            </a:r>
            <a:r>
              <a:rPr lang="it-IT" b="1" dirty="0" smtClean="0">
                <a:solidFill>
                  <a:srgbClr val="FFFF00"/>
                </a:solidFill>
              </a:rPr>
              <a:t>  </a:t>
            </a:r>
            <a:endParaRPr lang="it-IT" b="1" dirty="0">
              <a:solidFill>
                <a:srgbClr val="FFFF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064" t="-979" r="49928" b="55359"/>
          <a:stretch/>
        </p:blipFill>
        <p:spPr>
          <a:xfrm>
            <a:off x="4668838" y="2875304"/>
            <a:ext cx="4483704" cy="3098741"/>
          </a:xfr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 rotWithShape="1">
          <a:blip r:embed="rId2"/>
          <a:srcRect l="6546" t="43319" r="49876" b="11918"/>
          <a:stretch/>
        </p:blipFill>
        <p:spPr>
          <a:xfrm>
            <a:off x="21052" y="2922344"/>
            <a:ext cx="4456359" cy="305170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287280" y="3446382"/>
            <a:ext cx="2116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/>
              <a:t>z</a:t>
            </a:r>
            <a:r>
              <a:rPr lang="it-IT" sz="1600" b="1" dirty="0"/>
              <a:t> = 0.1, 0.2, </a:t>
            </a:r>
            <a:r>
              <a:rPr lang="it-IT" sz="1600" b="1" dirty="0" smtClean="0"/>
              <a:t>0.37,0.8</a:t>
            </a:r>
            <a:endParaRPr lang="it-IT" sz="16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95276" y="3383662"/>
            <a:ext cx="2681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/>
              <a:t>z</a:t>
            </a:r>
            <a:r>
              <a:rPr lang="it-IT" sz="1600" b="1" dirty="0"/>
              <a:t> = 0.1, 0.2, </a:t>
            </a:r>
            <a:r>
              <a:rPr lang="it-IT" sz="1600" b="1" dirty="0" smtClean="0"/>
              <a:t>0.37,0.8, 1.5, 3</a:t>
            </a:r>
            <a:endParaRPr lang="it-IT" sz="1600" b="1" dirty="0"/>
          </a:p>
        </p:txBody>
      </p:sp>
      <p:sp>
        <p:nvSpPr>
          <p:cNvPr id="7" name="Freccia destra 6"/>
          <p:cNvSpPr/>
          <p:nvPr/>
        </p:nvSpPr>
        <p:spPr>
          <a:xfrm>
            <a:off x="1034726" y="4280615"/>
            <a:ext cx="580074" cy="141119"/>
          </a:xfrm>
          <a:prstGeom prst="rightArrow">
            <a:avLst/>
          </a:prstGeom>
          <a:solidFill>
            <a:schemeClr val="tx1">
              <a:alpha val="4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40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Main</a:t>
            </a:r>
            <a:r>
              <a:rPr lang="it-IT" dirty="0"/>
              <a:t> </a:t>
            </a:r>
            <a:r>
              <a:rPr lang="it-IT" dirty="0" err="1" smtClean="0"/>
              <a:t>findings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2447" y="1267160"/>
            <a:ext cx="8920592" cy="5126481"/>
          </a:xfrm>
          <a:solidFill>
            <a:schemeClr val="tx1">
              <a:alpha val="74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rgbClr val="FAF68A"/>
                </a:solidFill>
              </a:rPr>
              <a:t>SKA </a:t>
            </a:r>
            <a:r>
              <a:rPr lang="it-IT" b="1" dirty="0" err="1" smtClean="0">
                <a:solidFill>
                  <a:srgbClr val="FAF68A"/>
                </a:solidFill>
              </a:rPr>
              <a:t>survey</a:t>
            </a:r>
            <a:endParaRPr lang="it-IT" b="1" dirty="0" smtClean="0">
              <a:solidFill>
                <a:srgbClr val="FAF68A"/>
              </a:solidFill>
            </a:endParaRPr>
          </a:p>
          <a:p>
            <a:pPr marL="0" indent="0">
              <a:buNone/>
            </a:pPr>
            <a:r>
              <a:rPr lang="it-IT" sz="2800" dirty="0" smtClean="0"/>
              <a:t>a </a:t>
            </a:r>
            <a:r>
              <a:rPr lang="it-IT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great</a:t>
            </a:r>
            <a:r>
              <a:rPr lang="it-IT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discovery</a:t>
            </a:r>
            <a:r>
              <a:rPr lang="it-IT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potential</a:t>
            </a:r>
            <a:r>
              <a:rPr lang="it-IT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2800" dirty="0" smtClean="0"/>
              <a:t>of </a:t>
            </a:r>
            <a:r>
              <a:rPr lang="it-IT" sz="2800" dirty="0" err="1" smtClean="0">
                <a:solidFill>
                  <a:srgbClr val="FAC090"/>
                </a:solidFill>
              </a:rPr>
              <a:t>relativistic</a:t>
            </a:r>
            <a:r>
              <a:rPr lang="it-IT" sz="2800" dirty="0" smtClean="0">
                <a:solidFill>
                  <a:srgbClr val="FAC090"/>
                </a:solidFill>
              </a:rPr>
              <a:t> </a:t>
            </a:r>
            <a:r>
              <a:rPr lang="it-IT" sz="2800" dirty="0" err="1" smtClean="0">
                <a:solidFill>
                  <a:srgbClr val="FAC090"/>
                </a:solidFill>
              </a:rPr>
              <a:t>TDEs</a:t>
            </a:r>
            <a:r>
              <a:rPr lang="it-IT" sz="2800" dirty="0" smtClean="0">
                <a:solidFill>
                  <a:srgbClr val="FAC090"/>
                </a:solidFill>
              </a:rPr>
              <a:t> </a:t>
            </a:r>
            <a:r>
              <a:rPr lang="it-IT" sz="2800" dirty="0" smtClean="0"/>
              <a:t>in </a:t>
            </a:r>
            <a:r>
              <a:rPr lang="it-IT" sz="2800" dirty="0" err="1" smtClean="0"/>
              <a:t>combination</a:t>
            </a:r>
            <a:r>
              <a:rPr lang="it-IT" sz="2800" dirty="0" smtClean="0"/>
              <a:t> with a </a:t>
            </a:r>
            <a:r>
              <a:rPr lang="it-IT" sz="2800" dirty="0" err="1" smtClean="0"/>
              <a:t>prompt</a:t>
            </a:r>
            <a:r>
              <a:rPr lang="it-IT" sz="2800" dirty="0" smtClean="0"/>
              <a:t> follow-up </a:t>
            </a:r>
            <a:r>
              <a:rPr lang="it-IT" sz="2800" dirty="0" err="1" smtClean="0"/>
              <a:t>at</a:t>
            </a:r>
            <a:r>
              <a:rPr lang="it-IT" sz="2800" dirty="0" smtClean="0"/>
              <a:t> </a:t>
            </a:r>
            <a:r>
              <a:rPr lang="it-IT" sz="2800" dirty="0" err="1" smtClean="0"/>
              <a:t>higher</a:t>
            </a:r>
            <a:r>
              <a:rPr lang="it-IT" sz="2800" dirty="0" smtClean="0"/>
              <a:t> </a:t>
            </a:r>
            <a:r>
              <a:rPr lang="it-IT" sz="2800" dirty="0" err="1" smtClean="0"/>
              <a:t>energies</a:t>
            </a:r>
            <a:r>
              <a:rPr lang="it-IT" sz="2800" dirty="0" smtClean="0"/>
              <a:t>. </a:t>
            </a:r>
            <a:r>
              <a:rPr lang="it-IT" sz="2800" dirty="0" err="1" smtClean="0">
                <a:solidFill>
                  <a:srgbClr val="FFFF00"/>
                </a:solidFill>
              </a:rPr>
              <a:t>Hundreds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smtClean="0"/>
              <a:t>of </a:t>
            </a:r>
            <a:r>
              <a:rPr lang="it-IT" sz="2800" dirty="0" err="1" smtClean="0"/>
              <a:t>TDEs</a:t>
            </a:r>
            <a:r>
              <a:rPr lang="it-IT" sz="2800" dirty="0" smtClean="0"/>
              <a:t> </a:t>
            </a:r>
            <a:r>
              <a:rPr lang="it-IT" sz="2800" dirty="0" err="1" smtClean="0"/>
              <a:t>expected</a:t>
            </a:r>
            <a:r>
              <a:rPr lang="it-IT" sz="2800" dirty="0" smtClean="0"/>
              <a:t> to be </a:t>
            </a:r>
            <a:r>
              <a:rPr lang="it-IT" sz="2800" dirty="0" err="1" smtClean="0"/>
              <a:t>detected</a:t>
            </a:r>
            <a:r>
              <a:rPr lang="it-IT" sz="2800" dirty="0" smtClean="0"/>
              <a:t> up to </a:t>
            </a:r>
            <a:r>
              <a:rPr lang="it-IT" sz="2800" dirty="0" err="1" smtClean="0">
                <a:solidFill>
                  <a:srgbClr val="FFFF00"/>
                </a:solidFill>
              </a:rPr>
              <a:t>z</a:t>
            </a:r>
            <a:r>
              <a:rPr lang="it-IT" sz="2800" dirty="0" smtClean="0">
                <a:solidFill>
                  <a:srgbClr val="FFFF00"/>
                </a:solidFill>
              </a:rPr>
              <a:t> ~ 2.5 </a:t>
            </a:r>
            <a:endParaRPr lang="it-IT" sz="2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smtClean="0"/>
              <a:t>(</a:t>
            </a:r>
            <a:r>
              <a:rPr lang="it-IT" sz="2800" dirty="0" err="1" smtClean="0"/>
              <a:t>if</a:t>
            </a:r>
            <a:r>
              <a:rPr lang="it-IT" sz="2800" dirty="0" smtClean="0"/>
              <a:t> a jet </a:t>
            </a:r>
            <a:r>
              <a:rPr lang="it-IT" sz="2800" dirty="0" err="1" smtClean="0"/>
              <a:t>efficiency</a:t>
            </a:r>
            <a:r>
              <a:rPr lang="it-IT" sz="2800" dirty="0" smtClean="0"/>
              <a:t> of 100%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assumed</a:t>
            </a:r>
            <a:r>
              <a:rPr lang="it-IT" sz="2800" dirty="0" smtClean="0"/>
              <a:t>) </a:t>
            </a:r>
            <a:endParaRPr lang="it-IT" sz="2800" dirty="0" smtClean="0"/>
          </a:p>
          <a:p>
            <a:pPr marL="0" indent="0">
              <a:buNone/>
            </a:pPr>
            <a:endParaRPr lang="it-IT" sz="2800" dirty="0" smtClean="0"/>
          </a:p>
          <a:p>
            <a:r>
              <a:rPr lang="it-IT" b="1" dirty="0" smtClean="0">
                <a:solidFill>
                  <a:srgbClr val="FAF68A"/>
                </a:solidFill>
              </a:rPr>
              <a:t>Future X-</a:t>
            </a:r>
            <a:r>
              <a:rPr lang="it-IT" b="1" dirty="0" err="1" smtClean="0">
                <a:solidFill>
                  <a:srgbClr val="FAF68A"/>
                </a:solidFill>
              </a:rPr>
              <a:t>ray</a:t>
            </a:r>
            <a:r>
              <a:rPr lang="it-IT" b="1" dirty="0" smtClean="0">
                <a:solidFill>
                  <a:srgbClr val="FAF68A"/>
                </a:solidFill>
              </a:rPr>
              <a:t> </a:t>
            </a:r>
            <a:r>
              <a:rPr lang="it-IT" b="1" dirty="0" err="1" smtClean="0">
                <a:solidFill>
                  <a:srgbClr val="FAF68A"/>
                </a:solidFill>
              </a:rPr>
              <a:t>surveys</a:t>
            </a: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endParaRPr lang="it-IT" b="1" dirty="0"/>
          </a:p>
          <a:p>
            <a:pPr marL="0" indent="0">
              <a:buNone/>
            </a:pPr>
            <a:r>
              <a:rPr lang="it-IT" sz="2800" dirty="0" err="1" smtClean="0"/>
              <a:t>complementary</a:t>
            </a:r>
            <a:r>
              <a:rPr lang="it-IT" sz="2800" dirty="0" smtClean="0"/>
              <a:t> </a:t>
            </a:r>
            <a:r>
              <a:rPr lang="it-IT" sz="2800" dirty="0" smtClean="0"/>
              <a:t>to the SKA </a:t>
            </a:r>
            <a:r>
              <a:rPr lang="it-IT" sz="2800" dirty="0" err="1" smtClean="0"/>
              <a:t>detections</a:t>
            </a:r>
            <a:r>
              <a:rPr lang="it-IT" sz="2800" dirty="0" smtClean="0"/>
              <a:t>, </a:t>
            </a:r>
            <a:r>
              <a:rPr lang="it-IT" sz="2800" dirty="0" err="1" smtClean="0"/>
              <a:t>because</a:t>
            </a:r>
            <a:r>
              <a:rPr lang="it-IT" sz="2800" dirty="0" smtClean="0"/>
              <a:t> of the chance to </a:t>
            </a:r>
            <a:r>
              <a:rPr lang="it-IT" sz="2800" dirty="0" err="1" smtClean="0"/>
              <a:t>detect</a:t>
            </a:r>
            <a:r>
              <a:rPr lang="it-IT" sz="2800" dirty="0" smtClean="0"/>
              <a:t> the TDE </a:t>
            </a:r>
            <a:r>
              <a:rPr lang="it-IT" sz="2800" dirty="0" err="1" smtClean="0">
                <a:solidFill>
                  <a:srgbClr val="FFFF00"/>
                </a:solidFill>
              </a:rPr>
              <a:t>earlier</a:t>
            </a:r>
            <a:r>
              <a:rPr lang="it-IT" sz="2800" dirty="0" smtClean="0"/>
              <a:t> </a:t>
            </a:r>
            <a:r>
              <a:rPr lang="it-IT" sz="2800" dirty="0" err="1" smtClean="0"/>
              <a:t>than</a:t>
            </a:r>
            <a:r>
              <a:rPr lang="it-IT" sz="2800" dirty="0" smtClean="0"/>
              <a:t> in radio, </a:t>
            </a:r>
            <a:r>
              <a:rPr lang="it-IT" sz="2800" dirty="0" err="1" smtClean="0"/>
              <a:t>enabling</a:t>
            </a:r>
            <a:r>
              <a:rPr lang="it-IT" sz="2800" dirty="0" smtClean="0"/>
              <a:t> the </a:t>
            </a:r>
            <a:r>
              <a:rPr lang="it-IT" sz="2800" dirty="0" err="1" smtClean="0"/>
              <a:t>study</a:t>
            </a:r>
            <a:r>
              <a:rPr lang="it-IT" sz="2800" dirty="0" smtClean="0"/>
              <a:t> of </a:t>
            </a:r>
            <a:r>
              <a:rPr lang="it-IT" sz="2800" dirty="0" smtClean="0"/>
              <a:t>the first </a:t>
            </a:r>
            <a:r>
              <a:rPr lang="it-IT" sz="2800" dirty="0" err="1" smtClean="0"/>
              <a:t>phases</a:t>
            </a:r>
            <a:r>
              <a:rPr lang="it-IT" sz="2800" dirty="0" smtClean="0"/>
              <a:t> of disc/jet </a:t>
            </a:r>
            <a:r>
              <a:rPr lang="it-IT" sz="2800" dirty="0" err="1" smtClean="0"/>
              <a:t>formation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33439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7602"/>
            <a:ext cx="8229600" cy="1143000"/>
          </a:xfrm>
        </p:spPr>
        <p:txBody>
          <a:bodyPr lIns="64291" tIns="32146" rIns="64291" bIns="32146"/>
          <a:lstStyle/>
          <a:p>
            <a:r>
              <a:rPr lang="it-IT" dirty="0" err="1" smtClean="0"/>
              <a:t>Summary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3454" y="884518"/>
            <a:ext cx="8106548" cy="5795682"/>
          </a:xfrm>
          <a:solidFill>
            <a:schemeClr val="tx1">
              <a:alpha val="70000"/>
            </a:schemeClr>
          </a:solidFill>
        </p:spPr>
        <p:txBody>
          <a:bodyPr lIns="64291" tIns="32146" rIns="64291" bIns="32146"/>
          <a:lstStyle/>
          <a:p>
            <a:pPr algn="just"/>
            <a:r>
              <a:rPr lang="it-IT" sz="2400" b="1" dirty="0" smtClean="0">
                <a:solidFill>
                  <a:srgbClr val="FAF68A"/>
                </a:solidFill>
              </a:rPr>
              <a:t>The rate of </a:t>
            </a:r>
            <a:r>
              <a:rPr lang="it-IT" sz="2400" b="1" dirty="0" err="1" smtClean="0">
                <a:solidFill>
                  <a:srgbClr val="FAF68A"/>
                </a:solidFill>
              </a:rPr>
              <a:t>TDEs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will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strongly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depend</a:t>
            </a:r>
            <a:r>
              <a:rPr lang="it-IT" sz="2400" b="1" dirty="0" smtClean="0">
                <a:solidFill>
                  <a:srgbClr val="FAF68A"/>
                </a:solidFill>
              </a:rPr>
              <a:t> on the </a:t>
            </a:r>
            <a:r>
              <a:rPr lang="it-IT" sz="2400" b="1" dirty="0" err="1" smtClean="0">
                <a:solidFill>
                  <a:srgbClr val="FAF68A"/>
                </a:solidFill>
              </a:rPr>
              <a:t>observing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strategy</a:t>
            </a:r>
            <a:r>
              <a:rPr lang="it-IT" sz="2400" b="1" dirty="0" smtClean="0">
                <a:solidFill>
                  <a:srgbClr val="FAF68A"/>
                </a:solidFill>
              </a:rPr>
              <a:t> (20000 deg</a:t>
            </a:r>
            <a:r>
              <a:rPr lang="it-IT" sz="2400" b="1" baseline="30000" dirty="0" smtClean="0">
                <a:solidFill>
                  <a:srgbClr val="FAF68A"/>
                </a:solidFill>
              </a:rPr>
              <a:t>2</a:t>
            </a:r>
            <a:r>
              <a:rPr lang="it-IT" sz="2400" b="1" dirty="0" smtClean="0">
                <a:solidFill>
                  <a:srgbClr val="FAF68A"/>
                </a:solidFill>
              </a:rPr>
              <a:t> of the </a:t>
            </a:r>
            <a:r>
              <a:rPr lang="it-IT" sz="2400" b="1" dirty="0" err="1" smtClean="0">
                <a:solidFill>
                  <a:srgbClr val="FAF68A"/>
                </a:solidFill>
              </a:rPr>
              <a:t>sky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covered</a:t>
            </a:r>
            <a:r>
              <a:rPr lang="it-IT" sz="2400" b="1" dirty="0" smtClean="0">
                <a:solidFill>
                  <a:srgbClr val="FAF68A"/>
                </a:solidFill>
              </a:rPr>
              <a:t> in </a:t>
            </a:r>
            <a:r>
              <a:rPr lang="it-IT" sz="2400" b="1" dirty="0" err="1" smtClean="0">
                <a:solidFill>
                  <a:srgbClr val="FAF68A"/>
                </a:solidFill>
              </a:rPr>
              <a:t>daily</a:t>
            </a:r>
            <a:r>
              <a:rPr lang="it-IT" sz="2400" b="1" dirty="0" smtClean="0">
                <a:solidFill>
                  <a:srgbClr val="FAF68A"/>
                </a:solidFill>
              </a:rPr>
              <a:t>/</a:t>
            </a:r>
            <a:r>
              <a:rPr lang="it-IT" sz="2400" b="1" dirty="0" err="1" smtClean="0">
                <a:solidFill>
                  <a:srgbClr val="FAF68A"/>
                </a:solidFill>
              </a:rPr>
              <a:t>even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weekly</a:t>
            </a:r>
            <a:r>
              <a:rPr lang="it-IT" sz="2400" b="1" dirty="0" smtClean="0">
                <a:solidFill>
                  <a:srgbClr val="FAF68A"/>
                </a:solidFill>
              </a:rPr>
              <a:t>  </a:t>
            </a:r>
            <a:r>
              <a:rPr lang="it-IT" sz="2400" b="1" dirty="0" err="1" smtClean="0">
                <a:solidFill>
                  <a:srgbClr val="FAF68A"/>
                </a:solidFill>
              </a:rPr>
              <a:t>passes</a:t>
            </a:r>
            <a:r>
              <a:rPr lang="it-IT" sz="2400" b="1" dirty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at</a:t>
            </a:r>
            <a:r>
              <a:rPr lang="it-IT" sz="2400" b="1" dirty="0" smtClean="0">
                <a:solidFill>
                  <a:srgbClr val="FAF68A"/>
                </a:solidFill>
              </a:rPr>
              <a:t> 90 </a:t>
            </a:r>
            <a:r>
              <a:rPr lang="it-IT" sz="2400" b="1" dirty="0" err="1" smtClean="0">
                <a:solidFill>
                  <a:srgbClr val="FAF68A"/>
                </a:solidFill>
              </a:rPr>
              <a:t>uJy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looks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as</a:t>
            </a:r>
            <a:r>
              <a:rPr lang="it-IT" sz="2400" b="1" dirty="0" smtClean="0">
                <a:solidFill>
                  <a:srgbClr val="FAF68A"/>
                </a:solidFill>
              </a:rPr>
              <a:t> an </a:t>
            </a:r>
            <a:r>
              <a:rPr lang="it-IT" sz="2400" b="1" dirty="0" err="1" smtClean="0">
                <a:solidFill>
                  <a:srgbClr val="FAF68A"/>
                </a:solidFill>
              </a:rPr>
              <a:t>effective</a:t>
            </a:r>
            <a:r>
              <a:rPr lang="it-IT" sz="2400" b="1" dirty="0" smtClean="0">
                <a:solidFill>
                  <a:srgbClr val="FAF68A"/>
                </a:solidFill>
              </a:rPr>
              <a:t> </a:t>
            </a:r>
            <a:r>
              <a:rPr lang="it-IT" sz="2400" b="1" dirty="0" err="1" smtClean="0">
                <a:solidFill>
                  <a:srgbClr val="FAF68A"/>
                </a:solidFill>
              </a:rPr>
              <a:t>strategy</a:t>
            </a:r>
            <a:r>
              <a:rPr lang="it-IT" sz="2400" b="1" dirty="0" smtClean="0">
                <a:solidFill>
                  <a:srgbClr val="FAF68A"/>
                </a:solidFill>
              </a:rPr>
              <a:t>) </a:t>
            </a:r>
          </a:p>
          <a:p>
            <a:pPr algn="just"/>
            <a:endParaRPr lang="it-IT" sz="2400" b="1" dirty="0" smtClean="0">
              <a:solidFill>
                <a:srgbClr val="FAF68A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CCFFCC"/>
                </a:solidFill>
              </a:rPr>
              <a:t>A </a:t>
            </a:r>
            <a:r>
              <a:rPr lang="it-IT" sz="2400" b="1" dirty="0" err="1" smtClean="0">
                <a:solidFill>
                  <a:srgbClr val="CCFFCC"/>
                </a:solidFill>
              </a:rPr>
              <a:t>rapid</a:t>
            </a:r>
            <a:r>
              <a:rPr lang="it-IT" sz="2400" b="1" dirty="0" smtClean="0">
                <a:solidFill>
                  <a:srgbClr val="CCFFCC"/>
                </a:solidFill>
              </a:rPr>
              <a:t> </a:t>
            </a:r>
            <a:r>
              <a:rPr lang="it-IT" sz="2400" b="1" dirty="0" err="1" smtClean="0">
                <a:solidFill>
                  <a:srgbClr val="CCFFCC"/>
                </a:solidFill>
              </a:rPr>
              <a:t>quick</a:t>
            </a:r>
            <a:r>
              <a:rPr lang="it-IT" sz="2400" b="1" dirty="0" smtClean="0">
                <a:solidFill>
                  <a:srgbClr val="CCFFCC"/>
                </a:solidFill>
              </a:rPr>
              <a:t> look </a:t>
            </a:r>
            <a:r>
              <a:rPr lang="it-IT" sz="2400" b="1" dirty="0" err="1" smtClean="0">
                <a:solidFill>
                  <a:srgbClr val="CCFFCC"/>
                </a:solidFill>
              </a:rPr>
              <a:t>alert</a:t>
            </a:r>
            <a:r>
              <a:rPr lang="it-IT" sz="2400" b="1" dirty="0" smtClean="0">
                <a:solidFill>
                  <a:srgbClr val="CCFFCC"/>
                </a:solidFill>
              </a:rPr>
              <a:t> system </a:t>
            </a:r>
            <a:r>
              <a:rPr lang="it-IT" sz="2400" b="1" dirty="0" err="1" smtClean="0">
                <a:solidFill>
                  <a:srgbClr val="CCFFCC"/>
                </a:solidFill>
              </a:rPr>
              <a:t>needed</a:t>
            </a:r>
            <a:r>
              <a:rPr lang="it-IT" sz="2400" b="1" dirty="0" smtClean="0">
                <a:solidFill>
                  <a:srgbClr val="CCFFCC"/>
                </a:solidFill>
              </a:rPr>
              <a:t> for a fast </a:t>
            </a:r>
            <a:r>
              <a:rPr lang="it-IT" sz="2400" b="1" dirty="0" err="1" smtClean="0">
                <a:solidFill>
                  <a:srgbClr val="CCFFCC"/>
                </a:solidFill>
              </a:rPr>
              <a:t>repointing</a:t>
            </a:r>
            <a:r>
              <a:rPr lang="it-IT" sz="2400" b="1" dirty="0" smtClean="0">
                <a:solidFill>
                  <a:srgbClr val="CCFFCC"/>
                </a:solidFill>
              </a:rPr>
              <a:t> at </a:t>
            </a:r>
            <a:r>
              <a:rPr lang="it-IT" sz="2400" b="1" dirty="0" err="1" smtClean="0">
                <a:solidFill>
                  <a:srgbClr val="CCFFCC"/>
                </a:solidFill>
              </a:rPr>
              <a:t>higher</a:t>
            </a:r>
            <a:r>
              <a:rPr lang="it-IT" sz="2400" b="1" dirty="0" smtClean="0">
                <a:solidFill>
                  <a:srgbClr val="CCFFCC"/>
                </a:solidFill>
              </a:rPr>
              <a:t> </a:t>
            </a:r>
            <a:r>
              <a:rPr lang="it-IT" sz="2400" b="1" dirty="0" err="1" smtClean="0">
                <a:solidFill>
                  <a:srgbClr val="CCFFCC"/>
                </a:solidFill>
              </a:rPr>
              <a:t>energies</a:t>
            </a:r>
            <a:endParaRPr lang="it-IT" sz="2400" b="1" dirty="0" smtClean="0">
              <a:solidFill>
                <a:srgbClr val="CCFFCC"/>
              </a:solidFill>
            </a:endParaRPr>
          </a:p>
          <a:p>
            <a:pPr algn="just"/>
            <a:endParaRPr lang="it-IT" sz="2400" b="1" dirty="0" smtClean="0">
              <a:solidFill>
                <a:srgbClr val="CCFFCC"/>
              </a:solidFill>
            </a:endParaRPr>
          </a:p>
          <a:p>
            <a:pPr algn="just"/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Great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perspectives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in the future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thanks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to the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synergy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among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radio (SKA),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optical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(LSST) and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possibly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X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-gamma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ray</a:t>
            </a:r>
            <a:r>
              <a:rPr lang="it-IT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surveys</a:t>
            </a:r>
            <a:endParaRPr lang="it-IT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24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it-IT" sz="2400" b="1" dirty="0" err="1">
                <a:solidFill>
                  <a:srgbClr val="4BF6FF"/>
                </a:solidFill>
              </a:rPr>
              <a:t>Jetted</a:t>
            </a:r>
            <a:r>
              <a:rPr lang="it-IT" sz="2400" b="1" dirty="0">
                <a:solidFill>
                  <a:srgbClr val="4BF6FF"/>
                </a:solidFill>
              </a:rPr>
              <a:t> </a:t>
            </a:r>
            <a:r>
              <a:rPr lang="it-IT" sz="2400" b="1" dirty="0" err="1">
                <a:solidFill>
                  <a:srgbClr val="4BF6FF"/>
                </a:solidFill>
              </a:rPr>
              <a:t>TDEs</a:t>
            </a:r>
            <a:r>
              <a:rPr lang="it-IT" sz="2400" b="1" dirty="0">
                <a:solidFill>
                  <a:srgbClr val="4BF6FF"/>
                </a:solidFill>
              </a:rPr>
              <a:t> </a:t>
            </a:r>
            <a:r>
              <a:rPr lang="it-IT" sz="2400" b="1" dirty="0" err="1">
                <a:solidFill>
                  <a:srgbClr val="4BF6FF"/>
                </a:solidFill>
              </a:rPr>
              <a:t>will</a:t>
            </a:r>
            <a:r>
              <a:rPr lang="it-IT" sz="2400" b="1" dirty="0">
                <a:solidFill>
                  <a:srgbClr val="4BF6FF"/>
                </a:solidFill>
              </a:rPr>
              <a:t> </a:t>
            </a:r>
            <a:r>
              <a:rPr lang="it-IT" sz="2400" b="1" dirty="0" err="1">
                <a:solidFill>
                  <a:srgbClr val="4BF6FF"/>
                </a:solidFill>
              </a:rPr>
              <a:t>provide</a:t>
            </a:r>
            <a:r>
              <a:rPr lang="it-IT" sz="2400" b="1" dirty="0">
                <a:solidFill>
                  <a:srgbClr val="4BF6FF"/>
                </a:solidFill>
              </a:rPr>
              <a:t> a </a:t>
            </a:r>
            <a:r>
              <a:rPr lang="it-IT" sz="2400" b="1" dirty="0" err="1">
                <a:solidFill>
                  <a:srgbClr val="4BF6FF"/>
                </a:solidFill>
              </a:rPr>
              <a:t>unique</a:t>
            </a:r>
            <a:r>
              <a:rPr lang="it-IT" sz="2400" b="1" dirty="0">
                <a:solidFill>
                  <a:srgbClr val="4BF6FF"/>
                </a:solidFill>
              </a:rPr>
              <a:t> </a:t>
            </a:r>
            <a:r>
              <a:rPr lang="it-IT" sz="2400" b="1" dirty="0" err="1">
                <a:solidFill>
                  <a:srgbClr val="4BF6FF"/>
                </a:solidFill>
              </a:rPr>
              <a:t>tool</a:t>
            </a:r>
            <a:r>
              <a:rPr lang="it-IT" sz="2400" b="1" dirty="0">
                <a:solidFill>
                  <a:srgbClr val="4BF6FF"/>
                </a:solidFill>
              </a:rPr>
              <a:t> to </a:t>
            </a:r>
            <a:r>
              <a:rPr lang="it-IT" sz="2400" b="1" dirty="0" err="1">
                <a:solidFill>
                  <a:srgbClr val="4BF6FF"/>
                </a:solidFill>
              </a:rPr>
              <a:t>detect</a:t>
            </a:r>
            <a:r>
              <a:rPr lang="it-IT" sz="2400" b="1" dirty="0">
                <a:solidFill>
                  <a:srgbClr val="4BF6FF"/>
                </a:solidFill>
              </a:rPr>
              <a:t> </a:t>
            </a:r>
            <a:r>
              <a:rPr lang="it-IT" sz="2400" b="1" dirty="0" err="1">
                <a:solidFill>
                  <a:srgbClr val="4BF6FF"/>
                </a:solidFill>
              </a:rPr>
              <a:t>quiescent</a:t>
            </a:r>
            <a:r>
              <a:rPr lang="it-IT" sz="2400" b="1" dirty="0">
                <a:solidFill>
                  <a:srgbClr val="4BF6FF"/>
                </a:solidFill>
              </a:rPr>
              <a:t> </a:t>
            </a:r>
            <a:r>
              <a:rPr lang="it-IT" sz="2400" b="1" dirty="0" err="1">
                <a:solidFill>
                  <a:srgbClr val="4BF6FF"/>
                </a:solidFill>
              </a:rPr>
              <a:t>SMBHs</a:t>
            </a:r>
            <a:r>
              <a:rPr lang="it-IT" sz="2400" b="1" dirty="0">
                <a:solidFill>
                  <a:srgbClr val="4BF6FF"/>
                </a:solidFill>
              </a:rPr>
              <a:t> in the far </a:t>
            </a:r>
            <a:r>
              <a:rPr lang="it-IT" sz="2400" b="1" dirty="0" err="1">
                <a:solidFill>
                  <a:srgbClr val="4BF6FF"/>
                </a:solidFill>
              </a:rPr>
              <a:t>Universe</a:t>
            </a:r>
            <a:r>
              <a:rPr lang="it-IT" sz="2400" b="1" dirty="0">
                <a:solidFill>
                  <a:srgbClr val="4BF6FF"/>
                </a:solidFill>
              </a:rPr>
              <a:t>  </a:t>
            </a:r>
            <a:r>
              <a:rPr lang="it-IT" sz="2400" b="1" dirty="0" err="1">
                <a:solidFill>
                  <a:srgbClr val="4BF6FF"/>
                </a:solidFill>
              </a:rPr>
              <a:t>z</a:t>
            </a:r>
            <a:r>
              <a:rPr lang="it-IT" sz="2400" b="1" dirty="0">
                <a:solidFill>
                  <a:srgbClr val="4BF6FF"/>
                </a:solidFill>
              </a:rPr>
              <a:t> ~2 -3, </a:t>
            </a:r>
            <a:r>
              <a:rPr lang="it-IT" sz="2400" b="1" dirty="0" err="1">
                <a:solidFill>
                  <a:srgbClr val="4BF6FF"/>
                </a:solidFill>
              </a:rPr>
              <a:t>mainly</a:t>
            </a:r>
            <a:r>
              <a:rPr lang="it-IT" sz="2400" b="1" dirty="0">
                <a:solidFill>
                  <a:srgbClr val="4BF6FF"/>
                </a:solidFill>
              </a:rPr>
              <a:t> in the </a:t>
            </a:r>
            <a:r>
              <a:rPr lang="it-IT" sz="2400" b="1" dirty="0" err="1">
                <a:solidFill>
                  <a:srgbClr val="4BF6FF"/>
                </a:solidFill>
              </a:rPr>
              <a:t>low</a:t>
            </a:r>
            <a:r>
              <a:rPr lang="it-IT" sz="2400" b="1" dirty="0">
                <a:solidFill>
                  <a:srgbClr val="4BF6FF"/>
                </a:solidFill>
              </a:rPr>
              <a:t>-mass </a:t>
            </a:r>
            <a:r>
              <a:rPr lang="it-IT" sz="2400" b="1" dirty="0" err="1">
                <a:solidFill>
                  <a:srgbClr val="4BF6FF"/>
                </a:solidFill>
              </a:rPr>
              <a:t>tail</a:t>
            </a:r>
            <a:r>
              <a:rPr lang="it-IT" sz="2400" b="1" dirty="0">
                <a:solidFill>
                  <a:srgbClr val="4BF6FF"/>
                </a:solidFill>
              </a:rPr>
              <a:t> of the SMBH mass </a:t>
            </a:r>
            <a:r>
              <a:rPr lang="it-IT" sz="2400" b="1" dirty="0" err="1" smtClean="0">
                <a:solidFill>
                  <a:srgbClr val="4BF6FF"/>
                </a:solidFill>
              </a:rPr>
              <a:t>function</a:t>
            </a:r>
            <a:r>
              <a:rPr lang="it-IT" sz="2400" b="1" dirty="0" smtClean="0">
                <a:solidFill>
                  <a:srgbClr val="4BF6FF"/>
                </a:solidFill>
              </a:rPr>
              <a:t> (L</a:t>
            </a:r>
            <a:r>
              <a:rPr lang="it-IT" sz="2400" b="1" baseline="-25000" dirty="0" smtClean="0">
                <a:solidFill>
                  <a:srgbClr val="4BF6FF"/>
                </a:solidFill>
              </a:rPr>
              <a:t>TDE </a:t>
            </a:r>
            <a:r>
              <a:rPr lang="en-US" sz="2400" b="1" dirty="0" smtClean="0">
                <a:solidFill>
                  <a:srgbClr val="4BF6FF"/>
                </a:solidFill>
                <a:sym typeface="Symbol"/>
              </a:rPr>
              <a:t> M</a:t>
            </a:r>
            <a:r>
              <a:rPr lang="en-US" sz="2400" b="1" baseline="-25000" dirty="0" smtClean="0">
                <a:solidFill>
                  <a:srgbClr val="4BF6FF"/>
                </a:solidFill>
                <a:sym typeface="Symbol"/>
              </a:rPr>
              <a:t>BH</a:t>
            </a:r>
            <a:r>
              <a:rPr lang="en-US" sz="2400" b="1" baseline="30000" dirty="0" smtClean="0">
                <a:solidFill>
                  <a:srgbClr val="4BF6FF"/>
                </a:solidFill>
                <a:sym typeface="Symbol"/>
              </a:rPr>
              <a:t>-1</a:t>
            </a:r>
            <a:r>
              <a:rPr lang="en-US" sz="2400" baseline="30000" dirty="0" smtClean="0">
                <a:solidFill>
                  <a:srgbClr val="4BF6FF"/>
                </a:solidFill>
                <a:sym typeface="Symbol"/>
              </a:rPr>
              <a:t>/2</a:t>
            </a:r>
            <a:r>
              <a:rPr lang="en-US" sz="2400" dirty="0" smtClean="0">
                <a:solidFill>
                  <a:srgbClr val="4BF6FF"/>
                </a:solidFill>
                <a:sym typeface="Symbol"/>
              </a:rPr>
              <a:t>)</a:t>
            </a:r>
            <a:endParaRPr lang="en-US" sz="2400" baseline="30000" dirty="0">
              <a:solidFill>
                <a:srgbClr val="4BF6FF"/>
              </a:solidFill>
            </a:endParaRPr>
          </a:p>
          <a:p>
            <a:endParaRPr lang="it-IT" sz="2400" dirty="0"/>
          </a:p>
          <a:p>
            <a:pPr marL="0" indent="0">
              <a:buNone/>
            </a:pPr>
            <a:endParaRPr lang="it-IT" sz="2400" dirty="0" smtClean="0">
              <a:latin typeface="+mj-lt"/>
              <a:cs typeface="Times New Roman"/>
            </a:endParaRPr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207707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 dirty="0">
                <a:latin typeface="Gill Sans" charset="0"/>
                <a:ea typeface="Gill Sans" charset="0"/>
                <a:cs typeface="Gill Sans" charset="0"/>
                <a:sym typeface="Gill Sans" charset="0"/>
              </a:rPr>
              <a:t>T</a:t>
            </a:r>
            <a:r>
              <a:rPr lang="en-US" dirty="0" smtClean="0">
                <a:latin typeface="Gill Sans" charset="0"/>
                <a:ea typeface="Gill Sans" charset="0"/>
                <a:cs typeface="Gill Sans" charset="0"/>
                <a:sym typeface="Gill Sans" charset="0"/>
              </a:rPr>
              <a:t>idal </a:t>
            </a:r>
            <a:r>
              <a:rPr lang="en-US" dirty="0">
                <a:latin typeface="Gill Sans" charset="0"/>
                <a:ea typeface="Gill Sans" charset="0"/>
                <a:cs typeface="Gill Sans" charset="0"/>
                <a:sym typeface="Gill Sans" charset="0"/>
              </a:rPr>
              <a:t>disruption events</a:t>
            </a:r>
            <a:endParaRPr lang="en-US" dirty="0">
              <a:latin typeface="Gill Sans" charset="0"/>
              <a:sym typeface="Gill Sans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9424" y="2747897"/>
            <a:ext cx="5798716" cy="3865438"/>
          </a:xfrm>
          <a:prstGeom prst="rect">
            <a:avLst/>
          </a:prstGeom>
          <a:noFill/>
          <a:ln w="53975" cap="flat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16387" name="Rectangle 3"/>
          <p:cNvSpPr>
            <a:spLocks/>
          </p:cNvSpPr>
          <p:nvPr/>
        </p:nvSpPr>
        <p:spPr bwMode="auto">
          <a:xfrm>
            <a:off x="119632" y="3830953"/>
            <a:ext cx="1388752" cy="116955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+mj-lt"/>
                <a:ea typeface="Chalkboard" charset="0"/>
                <a:cs typeface="Chalkboard" charset="0"/>
                <a:sym typeface="Chalkboard" charset="0"/>
              </a:rPr>
              <a:t>Rees 88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+mj-lt"/>
                <a:ea typeface="Chalkboard" charset="0"/>
                <a:cs typeface="Chalkboard" charset="0"/>
                <a:sym typeface="Chalkboard" charset="0"/>
              </a:rPr>
              <a:t>Phinney</a:t>
            </a:r>
            <a:r>
              <a:rPr lang="en-US" sz="2400" dirty="0">
                <a:solidFill>
                  <a:srgbClr val="FFFFFF"/>
                </a:solidFill>
                <a:latin typeface="+mj-lt"/>
                <a:ea typeface="Chalkboard" charset="0"/>
                <a:cs typeface="Chalkboard" charset="0"/>
                <a:sym typeface="Chalkboard" charset="0"/>
              </a:rPr>
              <a:t> 89 </a:t>
            </a:r>
          </a:p>
          <a:p>
            <a:endParaRPr lang="en-US" sz="2800" dirty="0">
              <a:solidFill>
                <a:srgbClr val="FFFFFF"/>
              </a:solidFill>
              <a:latin typeface="+mj-lt"/>
              <a:ea typeface="Chalkboard" charset="0"/>
              <a:cs typeface="Chalkboard" charset="0"/>
              <a:sym typeface="Chalkboard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4473" y="2267208"/>
            <a:ext cx="1473702" cy="31643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/>
          </p:cNvSpPr>
          <p:nvPr/>
        </p:nvSpPr>
        <p:spPr bwMode="auto">
          <a:xfrm>
            <a:off x="1856259" y="2171399"/>
            <a:ext cx="4830961" cy="401836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100" dirty="0">
                <a:solidFill>
                  <a:srgbClr val="FFFFFF"/>
                </a:solidFill>
                <a:latin typeface="+mj-lt"/>
                <a:ea typeface="Chalkboard" charset="0"/>
                <a:cs typeface="Chalkboard" charset="0"/>
                <a:sym typeface="Chalkboard" charset="0"/>
              </a:rPr>
              <a:t>MASS FALLS BACK AT A RATE:</a:t>
            </a:r>
          </a:p>
        </p:txBody>
      </p:sp>
      <p:sp>
        <p:nvSpPr>
          <p:cNvPr id="2" name="Rettangolo 1"/>
          <p:cNvSpPr/>
          <p:nvPr/>
        </p:nvSpPr>
        <p:spPr>
          <a:xfrm>
            <a:off x="119632" y="980906"/>
            <a:ext cx="88461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a star </a:t>
            </a:r>
            <a:r>
              <a:rPr lang="it-IT" i="1" dirty="0" err="1">
                <a:solidFill>
                  <a:schemeClr val="bg1"/>
                </a:solidFill>
              </a:rPr>
              <a:t>orbits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close</a:t>
            </a:r>
            <a:r>
              <a:rPr lang="it-IT" i="1" dirty="0">
                <a:solidFill>
                  <a:schemeClr val="bg1"/>
                </a:solidFill>
              </a:rPr>
              <a:t> to a massive </a:t>
            </a:r>
            <a:r>
              <a:rPr lang="it-IT" i="1" dirty="0" err="1">
                <a:solidFill>
                  <a:schemeClr val="bg1"/>
                </a:solidFill>
              </a:rPr>
              <a:t>black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hole</a:t>
            </a:r>
            <a:r>
              <a:rPr lang="it-IT" i="1" dirty="0">
                <a:solidFill>
                  <a:schemeClr val="bg1"/>
                </a:solidFill>
              </a:rPr>
              <a:t>  </a:t>
            </a:r>
            <a:r>
              <a:rPr lang="it-IT" i="1" dirty="0" smtClean="0">
                <a:solidFill>
                  <a:schemeClr val="bg1"/>
                </a:solidFill>
              </a:rPr>
              <a:t>and </a:t>
            </a:r>
            <a:r>
              <a:rPr lang="it-IT" i="1" dirty="0" err="1" smtClean="0">
                <a:solidFill>
                  <a:schemeClr val="bg1"/>
                </a:solidFill>
              </a:rPr>
              <a:t>its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periastron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distance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reaches</a:t>
            </a:r>
            <a:endParaRPr lang="it-IT" i="1" dirty="0" smtClean="0">
              <a:solidFill>
                <a:schemeClr val="bg1"/>
              </a:solidFill>
            </a:endParaRPr>
          </a:p>
          <a:p>
            <a:pPr algn="ctr"/>
            <a:r>
              <a:rPr lang="it-IT" b="1" i="1" dirty="0" err="1" smtClean="0">
                <a:solidFill>
                  <a:schemeClr val="bg1"/>
                </a:solidFill>
              </a:rPr>
              <a:t>R</a:t>
            </a:r>
            <a:r>
              <a:rPr lang="it-IT" b="1" i="1" dirty="0" smtClean="0">
                <a:solidFill>
                  <a:schemeClr val="bg1"/>
                </a:solidFill>
              </a:rPr>
              <a:t>~ </a:t>
            </a:r>
            <a:r>
              <a:rPr lang="it-IT" b="1" i="1" dirty="0" err="1" smtClean="0">
                <a:solidFill>
                  <a:schemeClr val="bg1"/>
                </a:solidFill>
              </a:rPr>
              <a:t>R</a:t>
            </a:r>
            <a:r>
              <a:rPr lang="it-IT" b="1" i="1" baseline="-25000" dirty="0">
                <a:solidFill>
                  <a:schemeClr val="bg1"/>
                </a:solidFill>
              </a:rPr>
              <a:t>∗</a:t>
            </a:r>
            <a:r>
              <a:rPr lang="it-IT" i="1" dirty="0">
                <a:solidFill>
                  <a:schemeClr val="bg1"/>
                </a:solidFill>
              </a:rPr>
              <a:t>(</a:t>
            </a:r>
            <a:r>
              <a:rPr lang="it-IT" b="1" i="1" dirty="0" smtClean="0">
                <a:solidFill>
                  <a:schemeClr val="bg1"/>
                </a:solidFill>
              </a:rPr>
              <a:t>M</a:t>
            </a:r>
            <a:r>
              <a:rPr lang="it-IT" i="1" baseline="-25000" dirty="0" smtClean="0">
                <a:solidFill>
                  <a:schemeClr val="bg1"/>
                </a:solidFill>
              </a:rPr>
              <a:t>BH </a:t>
            </a:r>
            <a:r>
              <a:rPr lang="it-IT" b="1" i="1" dirty="0" smtClean="0">
                <a:solidFill>
                  <a:schemeClr val="bg1"/>
                </a:solidFill>
              </a:rPr>
              <a:t>/ m</a:t>
            </a:r>
            <a:r>
              <a:rPr lang="it-IT" b="1" i="1" baseline="-25000" dirty="0">
                <a:solidFill>
                  <a:schemeClr val="bg1"/>
                </a:solidFill>
              </a:rPr>
              <a:t>∗</a:t>
            </a:r>
            <a:r>
              <a:rPr lang="it-IT" i="1" dirty="0">
                <a:solidFill>
                  <a:schemeClr val="bg1"/>
                </a:solidFill>
              </a:rPr>
              <a:t>)</a:t>
            </a:r>
            <a:r>
              <a:rPr lang="it-IT" i="1" baseline="30000" dirty="0">
                <a:solidFill>
                  <a:schemeClr val="bg1"/>
                </a:solidFill>
              </a:rPr>
              <a:t>1</a:t>
            </a:r>
            <a:r>
              <a:rPr lang="it-IT" b="1" i="1" baseline="30000" dirty="0" smtClean="0">
                <a:solidFill>
                  <a:schemeClr val="bg1"/>
                </a:solidFill>
              </a:rPr>
              <a:t>/3</a:t>
            </a:r>
            <a:r>
              <a:rPr lang="it-IT" i="1" dirty="0" smtClean="0">
                <a:solidFill>
                  <a:schemeClr val="bg1"/>
                </a:solidFill>
              </a:rPr>
              <a:t>, </a:t>
            </a:r>
            <a:r>
              <a:rPr lang="it-IT" i="1" dirty="0" err="1">
                <a:solidFill>
                  <a:schemeClr val="bg1"/>
                </a:solidFill>
              </a:rPr>
              <a:t>it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will</a:t>
            </a:r>
            <a:r>
              <a:rPr lang="it-IT" i="1" dirty="0">
                <a:solidFill>
                  <a:schemeClr val="bg1"/>
                </a:solidFill>
              </a:rPr>
              <a:t> be </a:t>
            </a:r>
            <a:r>
              <a:rPr lang="it-IT" i="1" dirty="0" err="1">
                <a:solidFill>
                  <a:schemeClr val="bg1"/>
                </a:solidFill>
              </a:rPr>
              <a:t>disrupted</a:t>
            </a:r>
            <a:r>
              <a:rPr lang="it-IT" i="1" dirty="0">
                <a:solidFill>
                  <a:schemeClr val="bg1"/>
                </a:solidFill>
              </a:rPr>
              <a:t> and cause </a:t>
            </a:r>
            <a:r>
              <a:rPr lang="it-IT" i="1" dirty="0" err="1">
                <a:solidFill>
                  <a:schemeClr val="bg1"/>
                </a:solidFill>
              </a:rPr>
              <a:t>what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commonly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referred</a:t>
            </a:r>
            <a:r>
              <a:rPr lang="it-IT" i="1" dirty="0">
                <a:solidFill>
                  <a:schemeClr val="bg1"/>
                </a:solidFill>
              </a:rPr>
              <a:t> to </a:t>
            </a:r>
            <a:r>
              <a:rPr lang="it-IT" i="1" dirty="0" err="1">
                <a:solidFill>
                  <a:schemeClr val="bg1"/>
                </a:solidFill>
              </a:rPr>
              <a:t>as</a:t>
            </a:r>
            <a:r>
              <a:rPr lang="it-IT" i="1" dirty="0">
                <a:solidFill>
                  <a:schemeClr val="bg1"/>
                </a:solidFill>
              </a:rPr>
              <a:t> a </a:t>
            </a:r>
            <a:r>
              <a:rPr lang="it-IT" i="1" dirty="0" err="1">
                <a:solidFill>
                  <a:schemeClr val="bg1"/>
                </a:solidFill>
              </a:rPr>
              <a:t>tidal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disruption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flare.</a:t>
            </a:r>
            <a:endParaRPr lang="it-IT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21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SKA-</a:t>
            </a:r>
            <a:r>
              <a:rPr lang="it-IT" dirty="0" err="1" smtClean="0"/>
              <a:t>Rebaseline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tx1">
              <a:alpha val="48000"/>
            </a:schemeClr>
          </a:solidFill>
        </p:spPr>
        <p:txBody>
          <a:bodyPr/>
          <a:lstStyle/>
          <a:p>
            <a:r>
              <a:rPr lang="it-IT" sz="2800" dirty="0" smtClean="0"/>
              <a:t>SKA1</a:t>
            </a:r>
            <a:r>
              <a:rPr lang="it-IT" sz="2800" dirty="0"/>
              <a:t>-</a:t>
            </a:r>
            <a:r>
              <a:rPr lang="it-IT" sz="2800" dirty="0" smtClean="0"/>
              <a:t>SUR no more </a:t>
            </a:r>
            <a:r>
              <a:rPr lang="it-IT" sz="2800" dirty="0" err="1" smtClean="0"/>
              <a:t>applicable</a:t>
            </a:r>
            <a:r>
              <a:rPr lang="it-IT" sz="2800" dirty="0" smtClean="0"/>
              <a:t> (</a:t>
            </a:r>
            <a:r>
              <a:rPr lang="it-IT" sz="2800" dirty="0"/>
              <a:t>90 </a:t>
            </a:r>
            <a:r>
              <a:rPr lang="it-IT" sz="2800" dirty="0" err="1"/>
              <a:t>uJy</a:t>
            </a:r>
            <a:r>
              <a:rPr lang="it-IT" sz="2800" dirty="0"/>
              <a:t> e </a:t>
            </a:r>
            <a:r>
              <a:rPr lang="it-IT" sz="2800" dirty="0" smtClean="0"/>
              <a:t>20000deg</a:t>
            </a:r>
            <a:r>
              <a:rPr lang="it-IT" sz="2800" baseline="30000" dirty="0" smtClean="0"/>
              <a:t>2</a:t>
            </a:r>
            <a:r>
              <a:rPr lang="it-IT" sz="2800" dirty="0"/>
              <a:t>) </a:t>
            </a:r>
          </a:p>
          <a:p>
            <a:endParaRPr lang="it-IT" sz="2800" dirty="0"/>
          </a:p>
          <a:p>
            <a:r>
              <a:rPr lang="it-IT" sz="2800" dirty="0" err="1" smtClean="0"/>
              <a:t>Monthly</a:t>
            </a:r>
            <a:r>
              <a:rPr lang="it-IT" sz="2800" dirty="0" smtClean="0"/>
              <a:t> </a:t>
            </a:r>
            <a:r>
              <a:rPr lang="it-IT" sz="2800" dirty="0" err="1" smtClean="0"/>
              <a:t>cadence</a:t>
            </a:r>
            <a:r>
              <a:rPr lang="it-IT" sz="2800" dirty="0" smtClean="0"/>
              <a:t> to </a:t>
            </a:r>
            <a:r>
              <a:rPr lang="it-IT" sz="2800" dirty="0" err="1" smtClean="0"/>
              <a:t>achieve</a:t>
            </a:r>
            <a:r>
              <a:rPr lang="it-IT" sz="2800" dirty="0" smtClean="0"/>
              <a:t> 90 </a:t>
            </a:r>
            <a:r>
              <a:rPr lang="it-IT" sz="2800" dirty="0" err="1" smtClean="0"/>
              <a:t>uJy</a:t>
            </a:r>
            <a:r>
              <a:rPr lang="it-IT" sz="2800" dirty="0" smtClean="0"/>
              <a:t> </a:t>
            </a:r>
            <a:r>
              <a:rPr lang="it-IT" sz="2800" dirty="0" err="1" smtClean="0"/>
              <a:t>sensitivity</a:t>
            </a:r>
            <a:r>
              <a:rPr lang="it-IT" sz="2800" dirty="0" smtClean="0"/>
              <a:t> per </a:t>
            </a:r>
            <a:r>
              <a:rPr lang="it-IT" sz="2800" dirty="0" err="1" smtClean="0"/>
              <a:t>half-sky</a:t>
            </a:r>
            <a:r>
              <a:rPr lang="it-IT" sz="2800" dirty="0" smtClean="0"/>
              <a:t> </a:t>
            </a:r>
            <a:r>
              <a:rPr lang="it-IT" sz="2800" dirty="0" err="1" smtClean="0"/>
              <a:t>scan</a:t>
            </a:r>
            <a:endParaRPr lang="it-IT" sz="2800" dirty="0"/>
          </a:p>
          <a:p>
            <a:endParaRPr lang="it-IT" sz="2800" dirty="0" smtClean="0"/>
          </a:p>
          <a:p>
            <a:r>
              <a:rPr lang="it-IT" sz="2800" dirty="0" err="1" smtClean="0"/>
              <a:t>Alternatively</a:t>
            </a:r>
            <a:r>
              <a:rPr lang="it-IT" sz="2800" dirty="0" smtClean="0"/>
              <a:t>, 10-day </a:t>
            </a:r>
            <a:r>
              <a:rPr lang="it-IT" sz="2800" dirty="0" err="1" smtClean="0"/>
              <a:t>cadence</a:t>
            </a:r>
            <a:r>
              <a:rPr lang="it-IT" sz="2800" dirty="0" smtClean="0"/>
              <a:t> with </a:t>
            </a:r>
            <a:r>
              <a:rPr lang="it-IT" sz="2800" dirty="0" smtClean="0"/>
              <a:t>160 </a:t>
            </a:r>
            <a:r>
              <a:rPr lang="it-IT" sz="2800" dirty="0" err="1" smtClean="0"/>
              <a:t>uJy</a:t>
            </a:r>
            <a:r>
              <a:rPr lang="it-IT" sz="2800" dirty="0" smtClean="0"/>
              <a:t> </a:t>
            </a:r>
            <a:r>
              <a:rPr lang="it-IT" sz="2800" dirty="0" err="1" smtClean="0"/>
              <a:t>flux</a:t>
            </a:r>
            <a:r>
              <a:rPr lang="it-IT" sz="2800" dirty="0" smtClean="0"/>
              <a:t>  </a:t>
            </a:r>
            <a:r>
              <a:rPr lang="it-IT" sz="2800" dirty="0" err="1" smtClean="0"/>
              <a:t>limit</a:t>
            </a:r>
            <a:r>
              <a:rPr lang="it-IT" sz="2800" dirty="0" smtClean="0"/>
              <a:t>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still</a:t>
            </a:r>
            <a:r>
              <a:rPr lang="it-IT" sz="2800" dirty="0" smtClean="0"/>
              <a:t> a </a:t>
            </a:r>
            <a:r>
              <a:rPr lang="it-IT" sz="2800" dirty="0" err="1" smtClean="0"/>
              <a:t>viable</a:t>
            </a:r>
            <a:r>
              <a:rPr lang="it-IT" sz="2800" dirty="0" smtClean="0"/>
              <a:t> option</a:t>
            </a:r>
          </a:p>
          <a:p>
            <a:endParaRPr lang="it-IT" sz="2800" dirty="0" smtClean="0"/>
          </a:p>
          <a:p>
            <a:r>
              <a:rPr lang="it-IT" sz="2800" dirty="0" smtClean="0"/>
              <a:t>…. </a:t>
            </a:r>
            <a:r>
              <a:rPr lang="it-IT" sz="2800" dirty="0" err="1" smtClean="0"/>
              <a:t>Still</a:t>
            </a:r>
            <a:r>
              <a:rPr lang="it-IT" sz="2800" dirty="0" smtClean="0"/>
              <a:t> to </a:t>
            </a:r>
            <a:r>
              <a:rPr lang="it-IT" sz="2800" dirty="0" err="1" smtClean="0"/>
              <a:t>discuss</a:t>
            </a:r>
            <a:endParaRPr lang="it-IT" sz="2800" dirty="0"/>
          </a:p>
          <a:p>
            <a:endParaRPr lang="it-IT" sz="1800" dirty="0"/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616290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Future </a:t>
            </a:r>
            <a:r>
              <a:rPr lang="it-IT" dirty="0" err="1" smtClean="0"/>
              <a:t>perspectives</a:t>
            </a:r>
            <a:r>
              <a:rPr lang="it-IT" dirty="0" smtClean="0"/>
              <a:t>:</a:t>
            </a:r>
            <a:br>
              <a:rPr lang="it-IT" dirty="0" smtClean="0"/>
            </a:br>
            <a:r>
              <a:rPr lang="it-IT" dirty="0" smtClean="0"/>
              <a:t>new code for the rate </a:t>
            </a:r>
            <a:r>
              <a:rPr lang="it-IT" dirty="0" err="1" smtClean="0"/>
              <a:t>distribution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2936" y="1860160"/>
            <a:ext cx="8219521" cy="4700494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just"/>
            <a:r>
              <a:rPr lang="it-IT" dirty="0" smtClean="0">
                <a:solidFill>
                  <a:srgbClr val="FFFF00"/>
                </a:solidFill>
              </a:rPr>
              <a:t>Accounting for the spin </a:t>
            </a:r>
            <a:r>
              <a:rPr lang="it-IT" dirty="0" err="1" smtClean="0">
                <a:solidFill>
                  <a:srgbClr val="FFFF00"/>
                </a:solidFill>
              </a:rPr>
              <a:t>distributions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for </a:t>
            </a:r>
            <a:r>
              <a:rPr lang="it-IT" dirty="0" err="1" smtClean="0">
                <a:solidFill>
                  <a:srgbClr val="FFFF00"/>
                </a:solidFill>
              </a:rPr>
              <a:t>different</a:t>
            </a:r>
            <a:r>
              <a:rPr lang="it-IT" dirty="0" smtClean="0">
                <a:solidFill>
                  <a:srgbClr val="FFFF00"/>
                </a:solidFill>
              </a:rPr>
              <a:t> BH </a:t>
            </a:r>
            <a:r>
              <a:rPr lang="it-IT" dirty="0" err="1" smtClean="0">
                <a:solidFill>
                  <a:srgbClr val="FFFF00"/>
                </a:solidFill>
              </a:rPr>
              <a:t>seed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models</a:t>
            </a:r>
            <a:r>
              <a:rPr lang="it-IT" dirty="0" smtClean="0">
                <a:solidFill>
                  <a:srgbClr val="FFFF00"/>
                </a:solidFill>
              </a:rPr>
              <a:t> (</a:t>
            </a:r>
            <a:r>
              <a:rPr lang="it-IT" dirty="0" err="1" smtClean="0">
                <a:solidFill>
                  <a:srgbClr val="FFFF00"/>
                </a:solidFill>
              </a:rPr>
              <a:t>low</a:t>
            </a:r>
            <a:r>
              <a:rPr lang="it-IT" dirty="0" smtClean="0">
                <a:solidFill>
                  <a:srgbClr val="FFFF00"/>
                </a:solidFill>
              </a:rPr>
              <a:t> vs high mass </a:t>
            </a:r>
            <a:r>
              <a:rPr lang="it-IT" dirty="0" err="1" smtClean="0">
                <a:solidFill>
                  <a:srgbClr val="FFFF00"/>
                </a:solidFill>
              </a:rPr>
              <a:t>seeds</a:t>
            </a:r>
            <a:r>
              <a:rPr lang="it-IT" dirty="0" smtClean="0">
                <a:solidFill>
                  <a:srgbClr val="FFFF00"/>
                </a:solidFill>
              </a:rPr>
              <a:t>)</a:t>
            </a:r>
            <a:endParaRPr lang="it-IT" dirty="0">
              <a:solidFill>
                <a:srgbClr val="FFFF00"/>
              </a:solidFill>
            </a:endParaRPr>
          </a:p>
          <a:p>
            <a:pPr algn="just"/>
            <a:r>
              <a:rPr lang="it-IT" dirty="0" smtClean="0">
                <a:solidFill>
                  <a:srgbClr val="CCFFCC"/>
                </a:solidFill>
              </a:rPr>
              <a:t>TDE rate </a:t>
            </a:r>
            <a:r>
              <a:rPr lang="it-IT" dirty="0" err="1" smtClean="0">
                <a:solidFill>
                  <a:srgbClr val="CCFFCC"/>
                </a:solidFill>
              </a:rPr>
              <a:t>dependence</a:t>
            </a:r>
            <a:r>
              <a:rPr lang="it-IT" dirty="0" smtClean="0">
                <a:solidFill>
                  <a:srgbClr val="CCFFCC"/>
                </a:solidFill>
              </a:rPr>
              <a:t> on BH mass</a:t>
            </a:r>
            <a:endParaRPr lang="it-IT" dirty="0">
              <a:solidFill>
                <a:srgbClr val="CCFFCC"/>
              </a:solidFill>
            </a:endParaRPr>
          </a:p>
          <a:p>
            <a:pPr algn="just"/>
            <a:r>
              <a:rPr lang="it-IT" dirty="0" smtClean="0">
                <a:solidFill>
                  <a:srgbClr val="4BF6FF"/>
                </a:solidFill>
              </a:rPr>
              <a:t>SPIN </a:t>
            </a:r>
            <a:r>
              <a:rPr lang="it-IT" dirty="0" err="1" smtClean="0">
                <a:solidFill>
                  <a:srgbClr val="4BF6FF"/>
                </a:solidFill>
              </a:rPr>
              <a:t>dependence</a:t>
            </a:r>
            <a:r>
              <a:rPr lang="it-IT" dirty="0" smtClean="0">
                <a:solidFill>
                  <a:srgbClr val="4BF6FF"/>
                </a:solidFill>
              </a:rPr>
              <a:t> </a:t>
            </a:r>
            <a:r>
              <a:rPr lang="it-IT" dirty="0" err="1" smtClean="0">
                <a:solidFill>
                  <a:srgbClr val="4BF6FF"/>
                </a:solidFill>
              </a:rPr>
              <a:t>included</a:t>
            </a:r>
            <a:r>
              <a:rPr lang="it-IT" dirty="0" smtClean="0">
                <a:solidFill>
                  <a:srgbClr val="4BF6FF"/>
                </a:solidFill>
              </a:rPr>
              <a:t> in the </a:t>
            </a:r>
            <a:r>
              <a:rPr lang="it-IT" dirty="0" err="1" smtClean="0">
                <a:solidFill>
                  <a:srgbClr val="4BF6FF"/>
                </a:solidFill>
              </a:rPr>
              <a:t>calculation</a:t>
            </a:r>
            <a:r>
              <a:rPr lang="it-IT" dirty="0" smtClean="0">
                <a:solidFill>
                  <a:srgbClr val="4BF6FF"/>
                </a:solidFill>
              </a:rPr>
              <a:t> of the </a:t>
            </a:r>
            <a:r>
              <a:rPr lang="it-IT" dirty="0" err="1" smtClean="0">
                <a:solidFill>
                  <a:srgbClr val="4BF6FF"/>
                </a:solidFill>
              </a:rPr>
              <a:t>peak</a:t>
            </a:r>
            <a:r>
              <a:rPr lang="it-IT" dirty="0" smtClean="0">
                <a:solidFill>
                  <a:srgbClr val="4BF6FF"/>
                </a:solidFill>
              </a:rPr>
              <a:t> </a:t>
            </a:r>
            <a:r>
              <a:rPr lang="it-IT" dirty="0" err="1" smtClean="0">
                <a:solidFill>
                  <a:srgbClr val="4BF6FF"/>
                </a:solidFill>
              </a:rPr>
              <a:t>luminosity</a:t>
            </a:r>
            <a:r>
              <a:rPr lang="it-IT" dirty="0" smtClean="0">
                <a:solidFill>
                  <a:srgbClr val="4BF6FF"/>
                </a:solidFill>
              </a:rPr>
              <a:t> in </a:t>
            </a:r>
            <a:r>
              <a:rPr lang="it-IT" dirty="0" err="1" smtClean="0">
                <a:solidFill>
                  <a:srgbClr val="4BF6FF"/>
                </a:solidFill>
              </a:rPr>
              <a:t>TDEs</a:t>
            </a:r>
            <a:endParaRPr lang="it-IT" dirty="0" smtClean="0">
              <a:solidFill>
                <a:srgbClr val="4BF6FF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FAF68A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 rot="20788389">
            <a:off x="788059" y="3999821"/>
            <a:ext cx="7975035" cy="523220"/>
          </a:xfrm>
          <a:prstGeom prst="rect">
            <a:avLst/>
          </a:prstGeom>
          <a:solidFill>
            <a:schemeClr val="tx1"/>
          </a:solidFill>
          <a:ln w="254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Work in progress with E. Rossi, A. Sesana, E. </a:t>
            </a:r>
            <a:r>
              <a:rPr lang="it-IT" sz="2800" dirty="0" err="1" smtClean="0">
                <a:solidFill>
                  <a:schemeClr val="bg1"/>
                </a:solidFill>
              </a:rPr>
              <a:t>Barausse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8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50152"/>
          </a:xfrm>
        </p:spPr>
        <p:txBody>
          <a:bodyPr/>
          <a:lstStyle/>
          <a:p>
            <a:r>
              <a:rPr lang="it-IT" dirty="0"/>
              <a:t>P</a:t>
            </a:r>
            <a:r>
              <a:rPr lang="it-IT" dirty="0" smtClean="0"/>
              <a:t>reliminary </a:t>
            </a:r>
            <a:r>
              <a:rPr lang="it-IT" dirty="0" smtClean="0"/>
              <a:t>TDE </a:t>
            </a:r>
            <a:r>
              <a:rPr lang="it-IT" dirty="0" err="1" smtClean="0"/>
              <a:t>luminosity</a:t>
            </a:r>
            <a:r>
              <a:rPr lang="it-IT" dirty="0" smtClean="0"/>
              <a:t> </a:t>
            </a:r>
            <a:r>
              <a:rPr lang="it-IT" dirty="0" err="1" smtClean="0"/>
              <a:t>Functions</a:t>
            </a:r>
            <a:endParaRPr lang="it-IT" dirty="0"/>
          </a:p>
        </p:txBody>
      </p:sp>
      <p:pic>
        <p:nvPicPr>
          <p:cNvPr id="4" name="Segnaposto contenuto 3" descr="lf_MOD_103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9601" r="6261" b="44167"/>
          <a:stretch/>
        </p:blipFill>
        <p:spPr>
          <a:xfrm>
            <a:off x="106848" y="1724790"/>
            <a:ext cx="4439679" cy="3240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magine 4" descr="lf_MOD_104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9376" r="7099" b="45127"/>
          <a:stretch/>
        </p:blipFill>
        <p:spPr>
          <a:xfrm>
            <a:off x="4588384" y="3183025"/>
            <a:ext cx="4442117" cy="3120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/>
          <p:cNvSpPr txBox="1"/>
          <p:nvPr/>
        </p:nvSpPr>
        <p:spPr>
          <a:xfrm>
            <a:off x="2037801" y="1947804"/>
            <a:ext cx="2237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Low</a:t>
            </a:r>
            <a:r>
              <a:rPr lang="it-IT" dirty="0" smtClean="0"/>
              <a:t> mass </a:t>
            </a:r>
            <a:r>
              <a:rPr lang="it-IT" dirty="0" err="1" smtClean="0"/>
              <a:t>seed</a:t>
            </a:r>
            <a:r>
              <a:rPr lang="it-IT" dirty="0" smtClean="0"/>
              <a:t> model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371387" y="3715233"/>
            <a:ext cx="227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High mass </a:t>
            </a:r>
            <a:r>
              <a:rPr lang="it-IT" dirty="0" err="1" smtClean="0"/>
              <a:t>seed</a:t>
            </a:r>
            <a:r>
              <a:rPr lang="it-IT" dirty="0" smtClean="0"/>
              <a:t> model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 rot="19651160">
            <a:off x="611420" y="236766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Preliminary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 rot="19651160">
            <a:off x="5109031" y="367047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Preliminary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26681" y="5123954"/>
            <a:ext cx="4148143" cy="1569660"/>
          </a:xfrm>
          <a:prstGeom prst="rect">
            <a:avLst/>
          </a:prstGeom>
          <a:solidFill>
            <a:schemeClr val="tx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A033"/>
                </a:solidFill>
              </a:rPr>
              <a:t>The </a:t>
            </a:r>
            <a:r>
              <a:rPr lang="it-IT" sz="2400" b="1" dirty="0" err="1" smtClean="0">
                <a:solidFill>
                  <a:srgbClr val="FFA033"/>
                </a:solidFill>
              </a:rPr>
              <a:t>derived</a:t>
            </a:r>
            <a:r>
              <a:rPr lang="it-IT" sz="2400" b="1" dirty="0" smtClean="0">
                <a:solidFill>
                  <a:srgbClr val="FFA033"/>
                </a:solidFill>
              </a:rPr>
              <a:t> </a:t>
            </a:r>
            <a:r>
              <a:rPr lang="it-IT" sz="2400" b="1" dirty="0" err="1" smtClean="0">
                <a:solidFill>
                  <a:srgbClr val="FFA033"/>
                </a:solidFill>
              </a:rPr>
              <a:t>LFs</a:t>
            </a:r>
            <a:r>
              <a:rPr lang="it-IT" sz="2400" b="1" dirty="0" smtClean="0">
                <a:solidFill>
                  <a:srgbClr val="FFA033"/>
                </a:solidFill>
              </a:rPr>
              <a:t> are </a:t>
            </a:r>
            <a:r>
              <a:rPr lang="it-IT" sz="2400" b="1" dirty="0" err="1" smtClean="0">
                <a:solidFill>
                  <a:srgbClr val="FFA033"/>
                </a:solidFill>
              </a:rPr>
              <a:t>expected</a:t>
            </a:r>
            <a:r>
              <a:rPr lang="it-IT" sz="2400" b="1" dirty="0" smtClean="0">
                <a:solidFill>
                  <a:srgbClr val="FFA033"/>
                </a:solidFill>
              </a:rPr>
              <a:t> to be </a:t>
            </a:r>
            <a:r>
              <a:rPr lang="it-IT" sz="2400" b="1" dirty="0" err="1" smtClean="0">
                <a:solidFill>
                  <a:srgbClr val="FFA033"/>
                </a:solidFill>
              </a:rPr>
              <a:t>substantially</a:t>
            </a:r>
            <a:r>
              <a:rPr lang="it-IT" sz="2400" b="1" dirty="0" smtClean="0">
                <a:solidFill>
                  <a:srgbClr val="FFA033"/>
                </a:solidFill>
              </a:rPr>
              <a:t> </a:t>
            </a:r>
            <a:r>
              <a:rPr lang="it-IT" sz="2400" b="1" dirty="0" err="1" smtClean="0">
                <a:solidFill>
                  <a:srgbClr val="FFA033"/>
                </a:solidFill>
              </a:rPr>
              <a:t>different</a:t>
            </a:r>
            <a:r>
              <a:rPr lang="it-IT" sz="2400" b="1" dirty="0" smtClean="0">
                <a:solidFill>
                  <a:srgbClr val="FFA033"/>
                </a:solidFill>
              </a:rPr>
              <a:t>: </a:t>
            </a:r>
            <a:r>
              <a:rPr lang="it-IT" sz="2400" b="1" dirty="0" err="1" smtClean="0">
                <a:solidFill>
                  <a:srgbClr val="FFA033"/>
                </a:solidFill>
              </a:rPr>
              <a:t>they</a:t>
            </a:r>
            <a:r>
              <a:rPr lang="it-IT" sz="2400" b="1" dirty="0" smtClean="0">
                <a:solidFill>
                  <a:srgbClr val="FFA033"/>
                </a:solidFill>
              </a:rPr>
              <a:t> </a:t>
            </a:r>
            <a:r>
              <a:rPr lang="it-IT" sz="2400" b="1" dirty="0" err="1" smtClean="0">
                <a:solidFill>
                  <a:srgbClr val="FFA033"/>
                </a:solidFill>
              </a:rPr>
              <a:t>mainly</a:t>
            </a:r>
            <a:r>
              <a:rPr lang="it-IT" sz="2400" b="1" dirty="0" smtClean="0">
                <a:solidFill>
                  <a:srgbClr val="FFA033"/>
                </a:solidFill>
              </a:rPr>
              <a:t> </a:t>
            </a:r>
            <a:r>
              <a:rPr lang="it-IT" sz="2400" b="1" dirty="0" err="1" smtClean="0">
                <a:solidFill>
                  <a:srgbClr val="FFA033"/>
                </a:solidFill>
              </a:rPr>
              <a:t>reflect</a:t>
            </a:r>
            <a:r>
              <a:rPr lang="it-IT" sz="2400" b="1" dirty="0" smtClean="0">
                <a:solidFill>
                  <a:srgbClr val="FFA033"/>
                </a:solidFill>
              </a:rPr>
              <a:t>  the BH  mass </a:t>
            </a:r>
            <a:r>
              <a:rPr lang="it-IT" sz="2400" b="1" dirty="0" err="1" smtClean="0">
                <a:solidFill>
                  <a:srgbClr val="FFA033"/>
                </a:solidFill>
              </a:rPr>
              <a:t>distribution</a:t>
            </a:r>
            <a:endParaRPr lang="it-IT" sz="2400" b="1" dirty="0">
              <a:solidFill>
                <a:srgbClr val="FFA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493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Conclusion</a:t>
            </a:r>
            <a:r>
              <a:rPr lang="it-IT" dirty="0" err="1"/>
              <a:t>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tx1">
              <a:alpha val="67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it-IT" sz="2400" dirty="0">
                <a:solidFill>
                  <a:srgbClr val="FFFF00"/>
                </a:solidFill>
              </a:rPr>
              <a:t>T</a:t>
            </a:r>
            <a:r>
              <a:rPr lang="it-IT" sz="2400" dirty="0" smtClean="0">
                <a:solidFill>
                  <a:srgbClr val="FFFF00"/>
                </a:solidFill>
              </a:rPr>
              <a:t>he </a:t>
            </a:r>
            <a:r>
              <a:rPr lang="it-IT" sz="2400" dirty="0">
                <a:solidFill>
                  <a:srgbClr val="FFFF00"/>
                </a:solidFill>
              </a:rPr>
              <a:t>jet </a:t>
            </a:r>
            <a:r>
              <a:rPr lang="it-IT" sz="2400" dirty="0" err="1">
                <a:solidFill>
                  <a:srgbClr val="FFFF00"/>
                </a:solidFill>
              </a:rPr>
              <a:t>power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distribution</a:t>
            </a:r>
            <a:r>
              <a:rPr lang="it-IT" sz="2400" dirty="0">
                <a:solidFill>
                  <a:srgbClr val="FFFF00"/>
                </a:solidFill>
              </a:rPr>
              <a:t> can be </a:t>
            </a:r>
            <a:r>
              <a:rPr lang="it-IT" sz="2400" dirty="0" err="1">
                <a:solidFill>
                  <a:srgbClr val="FFFF00"/>
                </a:solidFill>
              </a:rPr>
              <a:t>quite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different</a:t>
            </a:r>
            <a:r>
              <a:rPr lang="it-IT" sz="2400" dirty="0">
                <a:solidFill>
                  <a:srgbClr val="FFFF00"/>
                </a:solidFill>
              </a:rPr>
              <a:t> in the </a:t>
            </a:r>
            <a:r>
              <a:rPr lang="it-IT" sz="2400" dirty="0" err="1">
                <a:solidFill>
                  <a:srgbClr val="FFFF00"/>
                </a:solidFill>
              </a:rPr>
              <a:t>two</a:t>
            </a:r>
            <a:endParaRPr lang="it-IT" sz="24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2400" dirty="0" err="1">
                <a:solidFill>
                  <a:srgbClr val="FFFF00"/>
                </a:solidFill>
              </a:rPr>
              <a:t>seed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models</a:t>
            </a:r>
            <a:r>
              <a:rPr lang="it-IT" sz="2400" dirty="0" smtClean="0">
                <a:solidFill>
                  <a:srgbClr val="FFFF00"/>
                </a:solidFill>
              </a:rPr>
              <a:t>:</a:t>
            </a:r>
          </a:p>
          <a:p>
            <a:pPr marL="0" indent="0">
              <a:buNone/>
            </a:pPr>
            <a:r>
              <a:rPr lang="it-IT" sz="2400" dirty="0" smtClean="0"/>
              <a:t>for </a:t>
            </a:r>
            <a:r>
              <a:rPr lang="it-IT" sz="2400" dirty="0">
                <a:solidFill>
                  <a:srgbClr val="FFA033"/>
                </a:solidFill>
              </a:rPr>
              <a:t>a </a:t>
            </a:r>
            <a:r>
              <a:rPr lang="it-IT" sz="2400" dirty="0" err="1">
                <a:solidFill>
                  <a:srgbClr val="FFA033"/>
                </a:solidFill>
              </a:rPr>
              <a:t>low</a:t>
            </a:r>
            <a:r>
              <a:rPr lang="it-IT" sz="2400" dirty="0">
                <a:solidFill>
                  <a:srgbClr val="FFA033"/>
                </a:solidFill>
              </a:rPr>
              <a:t> mass </a:t>
            </a:r>
            <a:r>
              <a:rPr lang="it-IT" sz="2400" dirty="0" err="1">
                <a:solidFill>
                  <a:srgbClr val="FFA033"/>
                </a:solidFill>
              </a:rPr>
              <a:t>seed</a:t>
            </a:r>
            <a:r>
              <a:rPr lang="it-IT" sz="2400" dirty="0">
                <a:solidFill>
                  <a:srgbClr val="FFA033"/>
                </a:solidFill>
              </a:rPr>
              <a:t> </a:t>
            </a:r>
            <a:r>
              <a:rPr lang="it-IT" sz="2400" dirty="0" err="1">
                <a:solidFill>
                  <a:srgbClr val="FFA033"/>
                </a:solidFill>
              </a:rPr>
              <a:t>distribution</a:t>
            </a:r>
            <a:r>
              <a:rPr lang="it-IT" sz="2400" dirty="0"/>
              <a:t>, jet </a:t>
            </a:r>
            <a:r>
              <a:rPr lang="it-IT" sz="2400" dirty="0" err="1"/>
              <a:t>power</a:t>
            </a:r>
            <a:r>
              <a:rPr lang="it-IT" sz="2400" dirty="0"/>
              <a:t> </a:t>
            </a:r>
            <a:r>
              <a:rPr lang="it-IT" sz="2400" dirty="0" err="1" smtClean="0"/>
              <a:t>does</a:t>
            </a:r>
            <a:r>
              <a:rPr lang="it-IT" sz="2400" dirty="0" smtClean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 smtClean="0"/>
              <a:t>appreciably</a:t>
            </a:r>
            <a:r>
              <a:rPr lang="it-IT" sz="2400" dirty="0" smtClean="0"/>
              <a:t> </a:t>
            </a:r>
            <a:r>
              <a:rPr lang="it-IT" sz="2400" dirty="0" err="1" smtClean="0"/>
              <a:t>extend</a:t>
            </a:r>
            <a:r>
              <a:rPr lang="it-IT" sz="2400" dirty="0" smtClean="0"/>
              <a:t> </a:t>
            </a:r>
            <a:r>
              <a:rPr lang="it-IT" sz="2400" dirty="0" err="1"/>
              <a:t>above</a:t>
            </a:r>
            <a:r>
              <a:rPr lang="it-IT" sz="2400" dirty="0"/>
              <a:t> </a:t>
            </a:r>
            <a:r>
              <a:rPr lang="it-IT" sz="2400" dirty="0" smtClean="0">
                <a:solidFill>
                  <a:srgbClr val="FFA033"/>
                </a:solidFill>
              </a:rPr>
              <a:t>10</a:t>
            </a:r>
            <a:r>
              <a:rPr lang="it-IT" sz="2400" baseline="30000" dirty="0" smtClean="0">
                <a:solidFill>
                  <a:srgbClr val="FFA033"/>
                </a:solidFill>
              </a:rPr>
              <a:t>48</a:t>
            </a:r>
            <a:r>
              <a:rPr lang="it-IT" sz="2400" dirty="0" smtClean="0">
                <a:solidFill>
                  <a:srgbClr val="FFA033"/>
                </a:solidFill>
              </a:rPr>
              <a:t>  </a:t>
            </a:r>
            <a:r>
              <a:rPr lang="it-IT" sz="2400" dirty="0">
                <a:solidFill>
                  <a:srgbClr val="FFA033"/>
                </a:solidFill>
              </a:rPr>
              <a:t>erg/</a:t>
            </a:r>
            <a:r>
              <a:rPr lang="it-IT" sz="2400" dirty="0" err="1">
                <a:solidFill>
                  <a:srgbClr val="FFA033"/>
                </a:solidFill>
              </a:rPr>
              <a:t>s</a:t>
            </a:r>
            <a:r>
              <a:rPr lang="it-IT" sz="2400" dirty="0">
                <a:solidFill>
                  <a:srgbClr val="FF6600"/>
                </a:solidFill>
              </a:rPr>
              <a:t>,</a:t>
            </a:r>
            <a:r>
              <a:rPr lang="it-IT" sz="2400" dirty="0"/>
              <a:t> </a:t>
            </a:r>
            <a:r>
              <a:rPr lang="it-IT" sz="2400" dirty="0" err="1"/>
              <a:t>while</a:t>
            </a:r>
            <a:r>
              <a:rPr lang="it-IT" sz="2400" dirty="0"/>
              <a:t> for a </a:t>
            </a:r>
            <a:r>
              <a:rPr lang="it-IT" sz="2400" dirty="0">
                <a:solidFill>
                  <a:srgbClr val="28FF1A"/>
                </a:solidFill>
              </a:rPr>
              <a:t>high mass </a:t>
            </a:r>
            <a:r>
              <a:rPr lang="it-IT" sz="2400" dirty="0" err="1">
                <a:solidFill>
                  <a:srgbClr val="28FF1A"/>
                </a:solidFill>
              </a:rPr>
              <a:t>seed</a:t>
            </a:r>
            <a:r>
              <a:rPr lang="it-IT" sz="2400" dirty="0">
                <a:solidFill>
                  <a:srgbClr val="28FF1A"/>
                </a:solidFill>
              </a:rPr>
              <a:t> </a:t>
            </a:r>
            <a:r>
              <a:rPr lang="it-IT" sz="2400" dirty="0" err="1">
                <a:solidFill>
                  <a:srgbClr val="28FF1A"/>
                </a:solidFill>
              </a:rPr>
              <a:t>population</a:t>
            </a:r>
            <a:r>
              <a:rPr lang="it-IT" sz="2400" dirty="0">
                <a:solidFill>
                  <a:srgbClr val="28FF1A"/>
                </a:solidFill>
              </a:rPr>
              <a:t> </a:t>
            </a:r>
            <a:r>
              <a:rPr lang="it-IT" sz="2400" dirty="0">
                <a:solidFill>
                  <a:srgbClr val="FAF68A"/>
                </a:solidFill>
              </a:rPr>
              <a:t>a </a:t>
            </a:r>
            <a:r>
              <a:rPr lang="it-IT" sz="2400" dirty="0" err="1">
                <a:solidFill>
                  <a:srgbClr val="FAF68A"/>
                </a:solidFill>
              </a:rPr>
              <a:t>larger</a:t>
            </a:r>
            <a:r>
              <a:rPr lang="it-IT" sz="2400" dirty="0">
                <a:solidFill>
                  <a:srgbClr val="FAF68A"/>
                </a:solidFill>
              </a:rPr>
              <a:t> </a:t>
            </a:r>
            <a:r>
              <a:rPr lang="it-IT" sz="2400" dirty="0" err="1" smtClean="0">
                <a:solidFill>
                  <a:srgbClr val="FAF68A"/>
                </a:solidFill>
              </a:rPr>
              <a:t>energy</a:t>
            </a:r>
            <a:r>
              <a:rPr lang="it-IT" sz="2400" dirty="0">
                <a:solidFill>
                  <a:srgbClr val="FAF68A"/>
                </a:solidFill>
              </a:rPr>
              <a:t> </a:t>
            </a:r>
            <a:r>
              <a:rPr lang="it-IT" sz="2400" dirty="0" err="1" smtClean="0">
                <a:solidFill>
                  <a:srgbClr val="FAF68A"/>
                </a:solidFill>
              </a:rPr>
              <a:t>tail</a:t>
            </a:r>
            <a:r>
              <a:rPr lang="it-IT" sz="2400" dirty="0" smtClean="0">
                <a:solidFill>
                  <a:srgbClr val="FAF68A"/>
                </a:solidFill>
              </a:rPr>
              <a:t> </a:t>
            </a:r>
            <a:r>
              <a:rPr lang="it-IT" sz="2400" dirty="0" err="1">
                <a:solidFill>
                  <a:srgbClr val="FAF68A"/>
                </a:solidFill>
              </a:rPr>
              <a:t>is</a:t>
            </a:r>
            <a:r>
              <a:rPr lang="it-IT" sz="2400" dirty="0">
                <a:solidFill>
                  <a:srgbClr val="FAF68A"/>
                </a:solidFill>
              </a:rPr>
              <a:t> </a:t>
            </a:r>
            <a:r>
              <a:rPr lang="it-IT" sz="2400" dirty="0" err="1">
                <a:solidFill>
                  <a:srgbClr val="FAF68A"/>
                </a:solidFill>
              </a:rPr>
              <a:t>present</a:t>
            </a:r>
            <a:r>
              <a:rPr lang="it-IT" sz="2400" dirty="0">
                <a:solidFill>
                  <a:srgbClr val="FAF68A"/>
                </a:solidFill>
              </a:rPr>
              <a:t>. </a:t>
            </a:r>
            <a:endParaRPr lang="it-IT" sz="2400" dirty="0" smtClean="0">
              <a:solidFill>
                <a:srgbClr val="FAF68A"/>
              </a:solidFill>
            </a:endParaRP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/>
              <a:t>F</a:t>
            </a:r>
            <a:r>
              <a:rPr lang="it-IT" sz="2400" dirty="0" smtClean="0"/>
              <a:t>or </a:t>
            </a:r>
            <a:r>
              <a:rPr lang="it-IT" sz="2400" dirty="0" smtClean="0">
                <a:solidFill>
                  <a:srgbClr val="28FF1A"/>
                </a:solidFill>
              </a:rPr>
              <a:t>high mass </a:t>
            </a:r>
            <a:r>
              <a:rPr lang="it-IT" sz="2400" dirty="0" err="1">
                <a:solidFill>
                  <a:srgbClr val="28FF1A"/>
                </a:solidFill>
              </a:rPr>
              <a:t>seeds</a:t>
            </a:r>
            <a:r>
              <a:rPr lang="it-IT" sz="2400" dirty="0">
                <a:solidFill>
                  <a:srgbClr val="28FF1A"/>
                </a:solidFill>
              </a:rPr>
              <a:t>, </a:t>
            </a:r>
            <a:r>
              <a:rPr lang="it-IT" sz="2400" dirty="0" err="1"/>
              <a:t>TDEs</a:t>
            </a:r>
            <a:r>
              <a:rPr lang="it-IT" sz="2400" dirty="0"/>
              <a:t> </a:t>
            </a:r>
            <a:r>
              <a:rPr lang="it-IT" sz="2400" dirty="0" err="1"/>
              <a:t>preferentially</a:t>
            </a:r>
            <a:r>
              <a:rPr lang="it-IT" sz="2400" dirty="0"/>
              <a:t> </a:t>
            </a:r>
            <a:r>
              <a:rPr lang="it-IT" sz="2400" dirty="0" err="1"/>
              <a:t>happen</a:t>
            </a:r>
            <a:r>
              <a:rPr lang="it-IT" sz="2400" dirty="0"/>
              <a:t> in </a:t>
            </a:r>
            <a:r>
              <a:rPr lang="it-IT" sz="2400" dirty="0" err="1"/>
              <a:t>galaxies</a:t>
            </a:r>
            <a:r>
              <a:rPr lang="it-IT" sz="2400" dirty="0"/>
              <a:t> with </a:t>
            </a:r>
            <a:r>
              <a:rPr lang="it-IT" sz="2400" dirty="0" smtClean="0"/>
              <a:t>mass &lt;  </a:t>
            </a:r>
            <a:r>
              <a:rPr lang="it-IT" sz="2400" dirty="0"/>
              <a:t>10</a:t>
            </a:r>
            <a:r>
              <a:rPr lang="it-IT" sz="2400" baseline="30000" dirty="0"/>
              <a:t>6</a:t>
            </a:r>
            <a:r>
              <a:rPr lang="it-IT" sz="2400" dirty="0"/>
              <a:t>M</a:t>
            </a:r>
            <a:r>
              <a:rPr lang="it-IT" sz="2400" baseline="-25000" dirty="0"/>
              <a:t>⊙</a:t>
            </a:r>
            <a:r>
              <a:rPr lang="it-IT" sz="2400" dirty="0"/>
              <a:t> , and </a:t>
            </a:r>
            <a:r>
              <a:rPr lang="it-IT" sz="2400" dirty="0" err="1" smtClean="0"/>
              <a:t>since</a:t>
            </a:r>
            <a:r>
              <a:rPr lang="it-IT" sz="2400" dirty="0"/>
              <a:t> </a:t>
            </a:r>
            <a:r>
              <a:rPr lang="it-IT" sz="2400" dirty="0" smtClean="0"/>
              <a:t>the </a:t>
            </a:r>
            <a:r>
              <a:rPr lang="it-IT" sz="2400" dirty="0"/>
              <a:t>jet </a:t>
            </a:r>
            <a:r>
              <a:rPr lang="it-IT" sz="2400" dirty="0" err="1"/>
              <a:t>power</a:t>
            </a:r>
            <a:r>
              <a:rPr lang="it-IT" sz="2400" dirty="0"/>
              <a:t> </a:t>
            </a:r>
            <a:r>
              <a:rPr lang="it-IT" sz="2400" dirty="0" err="1"/>
              <a:t>scales</a:t>
            </a:r>
            <a:r>
              <a:rPr lang="it-IT" sz="2400" dirty="0"/>
              <a:t> </a:t>
            </a:r>
            <a:r>
              <a:rPr lang="it-IT" sz="2400" dirty="0" err="1"/>
              <a:t>inversely</a:t>
            </a:r>
            <a:r>
              <a:rPr lang="it-IT" sz="2400" dirty="0"/>
              <a:t> with the </a:t>
            </a:r>
            <a:r>
              <a:rPr lang="it-IT" sz="2400" dirty="0" err="1"/>
              <a:t>black</a:t>
            </a:r>
            <a:r>
              <a:rPr lang="it-IT" sz="2400" dirty="0"/>
              <a:t> </a:t>
            </a:r>
            <a:r>
              <a:rPr lang="it-IT" sz="2400" dirty="0" err="1"/>
              <a:t>hole</a:t>
            </a:r>
            <a:r>
              <a:rPr lang="it-IT" sz="2400" dirty="0"/>
              <a:t> mass, </a:t>
            </a:r>
            <a:r>
              <a:rPr lang="it-IT" sz="2400" dirty="0" err="1"/>
              <a:t>jets</a:t>
            </a:r>
            <a:r>
              <a:rPr lang="it-IT" sz="2400" dirty="0"/>
              <a:t> are in </a:t>
            </a:r>
            <a:r>
              <a:rPr lang="it-IT" sz="2400" dirty="0" err="1"/>
              <a:t>average</a:t>
            </a:r>
            <a:r>
              <a:rPr lang="it-IT" sz="2400" dirty="0"/>
              <a:t> </a:t>
            </a:r>
            <a:r>
              <a:rPr lang="it-IT" sz="2400" dirty="0" smtClean="0"/>
              <a:t> more </a:t>
            </a:r>
            <a:r>
              <a:rPr lang="it-IT" sz="2400" dirty="0" err="1"/>
              <a:t>luminous</a:t>
            </a:r>
            <a:r>
              <a:rPr lang="it-IT" sz="2400" dirty="0"/>
              <a:t> </a:t>
            </a:r>
            <a:r>
              <a:rPr lang="it-IT" sz="2400" dirty="0" err="1"/>
              <a:t>than</a:t>
            </a:r>
            <a:r>
              <a:rPr lang="it-IT" sz="2400" dirty="0"/>
              <a:t> in the </a:t>
            </a:r>
            <a:r>
              <a:rPr lang="it-IT" sz="2400" dirty="0" err="1"/>
              <a:t>other</a:t>
            </a:r>
            <a:r>
              <a:rPr lang="it-IT" sz="2400" dirty="0"/>
              <a:t> </a:t>
            </a:r>
            <a:r>
              <a:rPr lang="it-IT" sz="2400" dirty="0" err="1"/>
              <a:t>seed</a:t>
            </a:r>
            <a:r>
              <a:rPr lang="it-IT" sz="2400" dirty="0"/>
              <a:t> model, </a:t>
            </a:r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TDEs</a:t>
            </a:r>
            <a:r>
              <a:rPr lang="it-IT" sz="2400" dirty="0"/>
              <a:t> </a:t>
            </a:r>
            <a:r>
              <a:rPr lang="it-IT" sz="2400" dirty="0" err="1"/>
              <a:t>happen</a:t>
            </a:r>
            <a:r>
              <a:rPr lang="it-IT" sz="2400" dirty="0"/>
              <a:t> for a </a:t>
            </a:r>
            <a:r>
              <a:rPr lang="it-IT" sz="2400" dirty="0" err="1"/>
              <a:t>wider</a:t>
            </a:r>
            <a:r>
              <a:rPr lang="it-IT" sz="2400" dirty="0"/>
              <a:t> </a:t>
            </a:r>
            <a:r>
              <a:rPr lang="it-IT" sz="2400" dirty="0" err="1" smtClean="0"/>
              <a:t>black</a:t>
            </a:r>
            <a:r>
              <a:rPr lang="it-IT" sz="2400" dirty="0"/>
              <a:t> </a:t>
            </a:r>
            <a:r>
              <a:rPr lang="it-IT" sz="2400" dirty="0" err="1" smtClean="0"/>
              <a:t>hole</a:t>
            </a:r>
            <a:r>
              <a:rPr lang="it-IT" sz="2400" dirty="0" smtClean="0"/>
              <a:t> </a:t>
            </a:r>
            <a:r>
              <a:rPr lang="it-IT" sz="2400" dirty="0"/>
              <a:t>mass </a:t>
            </a:r>
            <a:r>
              <a:rPr lang="it-IT" sz="2400" dirty="0" err="1"/>
              <a:t>range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842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77963"/>
          </a:xfrm>
        </p:spPr>
        <p:txBody>
          <a:bodyPr/>
          <a:lstStyle/>
          <a:p>
            <a:r>
              <a:rPr lang="it-IT" dirty="0" smtClean="0"/>
              <a:t>Future HE </a:t>
            </a:r>
            <a:r>
              <a:rPr lang="it-IT" dirty="0" err="1" smtClean="0"/>
              <a:t>Missions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dirty="0" smtClean="0"/>
              <a:t>new </a:t>
            </a:r>
            <a:r>
              <a:rPr lang="it-IT" dirty="0" err="1" smtClean="0"/>
              <a:t>diagnostics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06601"/>
            <a:ext cx="8229600" cy="685799"/>
          </a:xfrm>
          <a:solidFill>
            <a:schemeClr val="tx1">
              <a:alpha val="62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chemeClr val="bg2"/>
                </a:solidFill>
              </a:rPr>
              <a:t>X-</a:t>
            </a:r>
            <a:r>
              <a:rPr lang="it-IT" b="1" dirty="0" err="1" smtClean="0">
                <a:solidFill>
                  <a:schemeClr val="bg2"/>
                </a:solidFill>
              </a:rPr>
              <a:t>ray</a:t>
            </a:r>
            <a:r>
              <a:rPr lang="it-IT" b="1" dirty="0" smtClean="0">
                <a:solidFill>
                  <a:schemeClr val="bg2"/>
                </a:solidFill>
              </a:rPr>
              <a:t> light </a:t>
            </a:r>
            <a:r>
              <a:rPr lang="it-IT" b="1" dirty="0" err="1" smtClean="0">
                <a:solidFill>
                  <a:schemeClr val="bg2"/>
                </a:solidFill>
              </a:rPr>
              <a:t>curves</a:t>
            </a:r>
            <a:endParaRPr lang="it-IT" b="1" dirty="0" smtClean="0">
              <a:solidFill>
                <a:schemeClr val="bg2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82600" y="4584701"/>
            <a:ext cx="8229600" cy="622299"/>
          </a:xfrm>
          <a:prstGeom prst="rect">
            <a:avLst/>
          </a:prstGeom>
          <a:solidFill>
            <a:schemeClr val="tx1">
              <a:alpha val="62000"/>
            </a:schemeClr>
          </a:solidFill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 smtClean="0">
                <a:solidFill>
                  <a:srgbClr val="FAF68A"/>
                </a:solidFill>
              </a:rPr>
              <a:t>Wide Field </a:t>
            </a:r>
            <a:r>
              <a:rPr lang="it-IT" b="1" dirty="0" err="1" smtClean="0">
                <a:solidFill>
                  <a:srgbClr val="FAF68A"/>
                </a:solidFill>
              </a:rPr>
              <a:t>Survey</a:t>
            </a:r>
            <a:r>
              <a:rPr lang="it-IT" b="1" dirty="0" smtClean="0">
                <a:solidFill>
                  <a:srgbClr val="FAF68A"/>
                </a:solidFill>
              </a:rPr>
              <a:t> in </a:t>
            </a:r>
            <a:r>
              <a:rPr lang="it-IT" b="1" dirty="0" err="1" smtClean="0">
                <a:solidFill>
                  <a:srgbClr val="FAF68A"/>
                </a:solidFill>
              </a:rPr>
              <a:t>low</a:t>
            </a:r>
            <a:r>
              <a:rPr lang="it-IT" b="1" dirty="0" smtClean="0">
                <a:solidFill>
                  <a:srgbClr val="FAF68A"/>
                </a:solidFill>
              </a:rPr>
              <a:t> </a:t>
            </a:r>
            <a:r>
              <a:rPr lang="it-IT" b="1" dirty="0" err="1" smtClean="0">
                <a:solidFill>
                  <a:srgbClr val="FAF68A"/>
                </a:solidFill>
              </a:rPr>
              <a:t>energy</a:t>
            </a:r>
            <a:r>
              <a:rPr lang="it-IT" b="1" dirty="0" smtClean="0">
                <a:solidFill>
                  <a:srgbClr val="FAF68A"/>
                </a:solidFill>
              </a:rPr>
              <a:t> gamma-</a:t>
            </a:r>
            <a:r>
              <a:rPr lang="it-IT" b="1" dirty="0" err="1" smtClean="0">
                <a:solidFill>
                  <a:srgbClr val="FAF68A"/>
                </a:solidFill>
              </a:rPr>
              <a:t>rays</a:t>
            </a:r>
            <a:endParaRPr lang="it-IT" b="1" dirty="0">
              <a:solidFill>
                <a:srgbClr val="FAF68A"/>
              </a:solidFill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457200" y="3390901"/>
            <a:ext cx="8229600" cy="622299"/>
          </a:xfrm>
          <a:prstGeom prst="rect">
            <a:avLst/>
          </a:prstGeom>
          <a:solidFill>
            <a:schemeClr val="tx1">
              <a:alpha val="62000"/>
            </a:schemeClr>
          </a:solidFill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 err="1" smtClean="0">
                <a:solidFill>
                  <a:srgbClr val="FAF68A"/>
                </a:solidFill>
              </a:rPr>
              <a:t>Polarimetry</a:t>
            </a:r>
            <a:endParaRPr lang="it-IT" b="1" dirty="0">
              <a:solidFill>
                <a:srgbClr val="FAF6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97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81930"/>
          </a:xfrm>
        </p:spPr>
        <p:txBody>
          <a:bodyPr/>
          <a:lstStyle/>
          <a:p>
            <a:r>
              <a:rPr lang="it-IT" dirty="0" smtClean="0"/>
              <a:t>The jet </a:t>
            </a:r>
            <a:r>
              <a:rPr lang="it-IT" dirty="0" err="1" smtClean="0"/>
              <a:t>precession</a:t>
            </a:r>
            <a:r>
              <a:rPr lang="it-IT" dirty="0" smtClean="0"/>
              <a:t>/</a:t>
            </a:r>
            <a:r>
              <a:rPr lang="it-IT" dirty="0" err="1" smtClean="0"/>
              <a:t>wobbling</a:t>
            </a:r>
            <a:r>
              <a:rPr lang="it-IT" dirty="0" smtClean="0"/>
              <a:t> in </a:t>
            </a:r>
            <a:r>
              <a:rPr lang="it-IT" dirty="0" err="1" smtClean="0"/>
              <a:t>relativistic</a:t>
            </a:r>
            <a:r>
              <a:rPr lang="it-IT" dirty="0" smtClean="0"/>
              <a:t> </a:t>
            </a:r>
            <a:r>
              <a:rPr lang="it-IT" dirty="0" err="1" smtClean="0"/>
              <a:t>TDEs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03968" y="1615031"/>
            <a:ext cx="6040032" cy="5258649"/>
          </a:xfrm>
          <a:solidFill>
            <a:schemeClr val="tx1">
              <a:alpha val="63000"/>
            </a:schemeClr>
          </a:solidFill>
        </p:spPr>
        <p:txBody>
          <a:bodyPr>
            <a:normAutofit fontScale="85000" lnSpcReduction="20000"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900" b="1" dirty="0" smtClean="0">
                <a:solidFill>
                  <a:srgbClr val="FAF68A"/>
                </a:solidFill>
              </a:rPr>
              <a:t>HE </a:t>
            </a:r>
            <a:r>
              <a:rPr lang="it-IT" sz="2900" b="1" dirty="0" err="1" smtClean="0">
                <a:solidFill>
                  <a:srgbClr val="FAF68A"/>
                </a:solidFill>
              </a:rPr>
              <a:t>Polarimetry</a:t>
            </a:r>
            <a:r>
              <a:rPr lang="it-IT" sz="2900" b="1" dirty="0" smtClean="0">
                <a:solidFill>
                  <a:srgbClr val="FAF68A"/>
                </a:solidFill>
              </a:rPr>
              <a:t> </a:t>
            </a:r>
            <a:r>
              <a:rPr lang="it-IT" sz="2900" b="1" dirty="0" err="1" smtClean="0">
                <a:solidFill>
                  <a:srgbClr val="FAF68A"/>
                </a:solidFill>
              </a:rPr>
              <a:t>will</a:t>
            </a:r>
            <a:r>
              <a:rPr lang="it-IT" sz="2900" b="1" dirty="0" smtClean="0">
                <a:solidFill>
                  <a:srgbClr val="FAF68A"/>
                </a:solidFill>
              </a:rPr>
              <a:t> play a </a:t>
            </a:r>
            <a:r>
              <a:rPr lang="it-IT" sz="2900" b="1" dirty="0" err="1" smtClean="0">
                <a:solidFill>
                  <a:srgbClr val="FAF68A"/>
                </a:solidFill>
              </a:rPr>
              <a:t>crucial</a:t>
            </a:r>
            <a:r>
              <a:rPr lang="it-IT" sz="2900" b="1" dirty="0" smtClean="0">
                <a:solidFill>
                  <a:srgbClr val="FAF68A"/>
                </a:solidFill>
              </a:rPr>
              <a:t> </a:t>
            </a:r>
            <a:r>
              <a:rPr lang="it-IT" sz="2900" b="1" dirty="0" err="1" smtClean="0">
                <a:solidFill>
                  <a:srgbClr val="FAF68A"/>
                </a:solidFill>
              </a:rPr>
              <a:t>role</a:t>
            </a:r>
            <a:r>
              <a:rPr lang="it-IT" sz="2900" b="1" dirty="0" smtClean="0">
                <a:solidFill>
                  <a:srgbClr val="FAF68A"/>
                </a:solidFill>
              </a:rPr>
              <a:t> in </a:t>
            </a:r>
            <a:r>
              <a:rPr lang="it-IT" sz="2900" b="1" dirty="0" err="1" smtClean="0">
                <a:solidFill>
                  <a:srgbClr val="FAF68A"/>
                </a:solidFill>
              </a:rPr>
              <a:t>assessing</a:t>
            </a:r>
            <a:r>
              <a:rPr lang="it-IT" sz="2900" b="1" dirty="0" smtClean="0">
                <a:solidFill>
                  <a:srgbClr val="FAF68A"/>
                </a:solidFill>
              </a:rPr>
              <a:t> the </a:t>
            </a:r>
            <a:r>
              <a:rPr lang="it-IT" sz="2900" b="1" dirty="0" err="1" smtClean="0">
                <a:solidFill>
                  <a:srgbClr val="FAF68A"/>
                </a:solidFill>
              </a:rPr>
              <a:t>role</a:t>
            </a:r>
            <a:r>
              <a:rPr lang="it-IT" sz="2900" b="1" dirty="0" smtClean="0">
                <a:solidFill>
                  <a:srgbClr val="FAF68A"/>
                </a:solidFill>
              </a:rPr>
              <a:t> of </a:t>
            </a:r>
            <a:r>
              <a:rPr lang="it-IT" sz="2900" b="1" dirty="0" err="1" smtClean="0">
                <a:solidFill>
                  <a:srgbClr val="FAF68A"/>
                </a:solidFill>
              </a:rPr>
              <a:t>precession</a:t>
            </a:r>
            <a:r>
              <a:rPr lang="it-IT" sz="2900" b="1" dirty="0" smtClean="0">
                <a:solidFill>
                  <a:srgbClr val="FAF68A"/>
                </a:solidFill>
              </a:rPr>
              <a:t> </a:t>
            </a:r>
            <a:r>
              <a:rPr lang="it-IT" sz="2900" b="1" dirty="0" err="1" smtClean="0">
                <a:solidFill>
                  <a:srgbClr val="FAF68A"/>
                </a:solidFill>
              </a:rPr>
              <a:t>at</a:t>
            </a:r>
            <a:r>
              <a:rPr lang="it-IT" sz="2900" b="1" dirty="0" smtClean="0">
                <a:solidFill>
                  <a:srgbClr val="FAF68A"/>
                </a:solidFill>
              </a:rPr>
              <a:t> the </a:t>
            </a:r>
            <a:r>
              <a:rPr lang="it-IT" sz="2900" b="1" dirty="0" err="1" smtClean="0">
                <a:solidFill>
                  <a:srgbClr val="FAF68A"/>
                </a:solidFill>
              </a:rPr>
              <a:t>beginning</a:t>
            </a:r>
            <a:r>
              <a:rPr lang="it-IT" sz="2900" b="1" dirty="0" smtClean="0">
                <a:solidFill>
                  <a:srgbClr val="FAF68A"/>
                </a:solidFill>
              </a:rPr>
              <a:t> of the </a:t>
            </a:r>
            <a:r>
              <a:rPr lang="it-IT" sz="2900" b="1" dirty="0" err="1" smtClean="0">
                <a:solidFill>
                  <a:srgbClr val="FAF68A"/>
                </a:solidFill>
              </a:rPr>
              <a:t>event</a:t>
            </a:r>
            <a:r>
              <a:rPr lang="it-IT" sz="2900" b="1" dirty="0">
                <a:solidFill>
                  <a:srgbClr val="FAF68A"/>
                </a:solidFill>
              </a:rPr>
              <a:t> </a:t>
            </a:r>
            <a:r>
              <a:rPr lang="it-IT" sz="2900" b="1" dirty="0" smtClean="0">
                <a:solidFill>
                  <a:srgbClr val="FAF68A"/>
                </a:solidFill>
              </a:rPr>
              <a:t>for the </a:t>
            </a:r>
            <a:r>
              <a:rPr lang="it-IT" sz="2900" b="1" dirty="0" err="1" smtClean="0">
                <a:solidFill>
                  <a:srgbClr val="FAF68A"/>
                </a:solidFill>
              </a:rPr>
              <a:t>brightest</a:t>
            </a:r>
            <a:r>
              <a:rPr lang="it-IT" sz="2900" b="1" dirty="0" smtClean="0">
                <a:solidFill>
                  <a:srgbClr val="FAF68A"/>
                </a:solidFill>
              </a:rPr>
              <a:t> </a:t>
            </a:r>
            <a:r>
              <a:rPr lang="it-IT" sz="2900" b="1" dirty="0" err="1" smtClean="0">
                <a:solidFill>
                  <a:srgbClr val="FAF68A"/>
                </a:solidFill>
              </a:rPr>
              <a:t>events</a:t>
            </a:r>
            <a:endParaRPr lang="it-IT" sz="2900" b="1" dirty="0" smtClean="0"/>
          </a:p>
          <a:p>
            <a:pPr marL="0" indent="0">
              <a:buNone/>
            </a:pPr>
            <a:r>
              <a:rPr lang="it-IT" sz="2900" dirty="0" smtClean="0"/>
              <a:t>  </a:t>
            </a:r>
          </a:p>
          <a:p>
            <a:pPr marL="0" indent="0" algn="ctr">
              <a:buNone/>
            </a:pPr>
            <a:r>
              <a:rPr lang="it-IT" sz="2900" b="1" dirty="0" err="1" smtClean="0"/>
              <a:t>Need</a:t>
            </a:r>
            <a:r>
              <a:rPr lang="it-IT" sz="2900" b="1" dirty="0" smtClean="0"/>
              <a:t> for fast </a:t>
            </a:r>
            <a:r>
              <a:rPr lang="it-IT" sz="2900" b="1" dirty="0" err="1" smtClean="0"/>
              <a:t>alerts</a:t>
            </a:r>
            <a:r>
              <a:rPr lang="it-IT" sz="2900" b="1" dirty="0" smtClean="0"/>
              <a:t> (</a:t>
            </a:r>
            <a:r>
              <a:rPr lang="it-IT" sz="2900" b="1" dirty="0"/>
              <a:t>LSST, SKA, SVOM, Einstein </a:t>
            </a:r>
            <a:r>
              <a:rPr lang="it-IT" sz="2900" b="1" dirty="0" smtClean="0"/>
              <a:t>Probe, and……)</a:t>
            </a:r>
            <a:endParaRPr lang="it-IT" sz="2900" b="1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t="8519" r="58685" b="63148"/>
          <a:stretch/>
        </p:blipFill>
        <p:spPr>
          <a:xfrm>
            <a:off x="3495500" y="2081448"/>
            <a:ext cx="3175414" cy="224925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646579" y="2712303"/>
            <a:ext cx="2374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FFFFFF"/>
                </a:solidFill>
              </a:rPr>
              <a:t>T</a:t>
            </a:r>
            <a:r>
              <a:rPr lang="it-IT" dirty="0" err="1" smtClean="0">
                <a:solidFill>
                  <a:srgbClr val="FFFFFF"/>
                </a:solidFill>
              </a:rPr>
              <a:t>chekhovskoy</a:t>
            </a:r>
            <a:r>
              <a:rPr lang="it-IT" dirty="0" smtClean="0">
                <a:solidFill>
                  <a:srgbClr val="FFFFFF"/>
                </a:solidFill>
              </a:rPr>
              <a:t> et al. 2013</a:t>
            </a:r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/>
          <a:srcRect l="5550" t="37778" r="50287" b="14260"/>
          <a:stretch/>
        </p:blipFill>
        <p:spPr>
          <a:xfrm>
            <a:off x="243563" y="1897688"/>
            <a:ext cx="2902365" cy="410771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20082" y="2040234"/>
            <a:ext cx="1547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/>
              <a:t>Saxton</a:t>
            </a:r>
            <a:r>
              <a:rPr lang="it-IT" sz="1400" b="1" dirty="0" smtClean="0"/>
              <a:t> et al. 2012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282743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426" name="Gruppo 31"/>
          <p:cNvGrpSpPr>
            <a:grpSpLocks/>
          </p:cNvGrpSpPr>
          <p:nvPr/>
        </p:nvGrpSpPr>
        <p:grpSpPr bwMode="auto">
          <a:xfrm>
            <a:off x="8388350" y="1125538"/>
            <a:ext cx="514350" cy="4057650"/>
            <a:chOff x="5353383" y="1196752"/>
            <a:chExt cx="514761" cy="4058426"/>
          </a:xfrm>
        </p:grpSpPr>
        <p:pic>
          <p:nvPicPr>
            <p:cNvPr id="103431" name="Immagin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196752"/>
              <a:ext cx="4762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2" name="Immagin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555860"/>
              <a:ext cx="47624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3" name="Immagin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3383" y="1961746"/>
              <a:ext cx="47624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4" name="Immagin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2331379"/>
              <a:ext cx="476250" cy="304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5" name="Immagine 17"/>
            <p:cNvPicPr preferRelativeResize="0"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9" y="2708198"/>
              <a:ext cx="475200" cy="31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6" name="Immagine 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3068304"/>
              <a:ext cx="47625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7" name="Immagin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9" y="3464665"/>
              <a:ext cx="47625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8" name="Immagin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9" y="3860536"/>
              <a:ext cx="476250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39" name="Immagine 2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1702" y="4220642"/>
              <a:ext cx="496442" cy="330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40" name="Immagine 2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13" y="4580747"/>
              <a:ext cx="476250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41" name="Immagine 2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12" y="4940853"/>
              <a:ext cx="476250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116013" y="115888"/>
            <a:ext cx="934720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625475"/>
            <a:r>
              <a:rPr 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 charset="0"/>
              </a:rPr>
              <a:t>        The next gamma-ray MeV-GeV mission:</a:t>
            </a:r>
          </a:p>
          <a:p>
            <a:pPr algn="ctr" defTabSz="625475"/>
            <a:r>
              <a:rPr 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 charset="0"/>
              </a:rPr>
              <a:t>the e-ASTROGAM project</a:t>
            </a:r>
          </a:p>
        </p:txBody>
      </p:sp>
      <p:sp>
        <p:nvSpPr>
          <p:cNvPr id="19" name="Rounded Rectangle 7228"/>
          <p:cNvSpPr/>
          <p:nvPr/>
        </p:nvSpPr>
        <p:spPr>
          <a:xfrm>
            <a:off x="611188" y="4111625"/>
            <a:ext cx="7273925" cy="2125663"/>
          </a:xfrm>
          <a:prstGeom prst="roundRect">
            <a:avLst/>
          </a:prstGeom>
          <a:noFill/>
          <a:ln w="635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4639" tIns="32319" rIns="64639" bIns="32319" anchor="ctr"/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2400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LoI</a:t>
            </a:r>
            <a:r>
              <a:rPr lang="en-US" sz="2400" dirty="0" smtClean="0">
                <a:solidFill>
                  <a:srgbClr val="FF0000"/>
                </a:solidFill>
                <a:latin typeface="Trebuchet MS"/>
                <a:cs typeface="Trebuchet MS"/>
              </a:rPr>
              <a:t> submitted to </a:t>
            </a:r>
            <a:r>
              <a:rPr lang="en-US" sz="2400" dirty="0">
                <a:solidFill>
                  <a:srgbClr val="FF0000"/>
                </a:solidFill>
                <a:latin typeface="Trebuchet MS"/>
                <a:cs typeface="Trebuchet MS"/>
              </a:rPr>
              <a:t>ESA </a:t>
            </a:r>
            <a:r>
              <a:rPr lang="en-US" sz="2400" dirty="0" smtClean="0">
                <a:solidFill>
                  <a:srgbClr val="FF0000"/>
                </a:solidFill>
                <a:latin typeface="Trebuchet MS"/>
                <a:cs typeface="Trebuchet MS"/>
              </a:rPr>
              <a:t>M5 call on June 6th</a:t>
            </a:r>
            <a:r>
              <a:rPr lang="en-US" sz="2400" dirty="0" smtClean="0">
                <a:solidFill>
                  <a:srgbClr val="000000"/>
                </a:solidFill>
                <a:latin typeface="Trebuchet MS"/>
                <a:cs typeface="Trebuchet MS"/>
              </a:rPr>
              <a:t>; </a:t>
            </a:r>
          </a:p>
          <a:p>
            <a:pPr algn="ctr" defTabSz="914400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000000"/>
                </a:solidFill>
                <a:latin typeface="Trebuchet MS"/>
                <a:cs typeface="Trebuchet MS"/>
              </a:rPr>
              <a:t>e-ASTROGAM is focused on gamma-ray astrophysics in the range 0.3-100 MeV with excellent capability up to </a:t>
            </a:r>
            <a:r>
              <a:rPr lang="en-US" sz="2400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GeV</a:t>
            </a:r>
            <a:r>
              <a:rPr lang="en-US" sz="2400" dirty="0" smtClean="0">
                <a:solidFill>
                  <a:srgbClr val="000000"/>
                </a:solidFill>
                <a:latin typeface="Trebuchet MS"/>
                <a:cs typeface="Trebuchet MS"/>
              </a:rPr>
              <a:t> energies. </a:t>
            </a:r>
            <a:endParaRPr lang="en-US" sz="3600" dirty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  <p:pic>
        <p:nvPicPr>
          <p:cNvPr id="103429" name="Image 7169" descr="ASTROGAM_Satellite.t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7605">
            <a:off x="868363" y="166688"/>
            <a:ext cx="5316537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7228"/>
          <p:cNvSpPr/>
          <p:nvPr/>
        </p:nvSpPr>
        <p:spPr>
          <a:xfrm>
            <a:off x="4233863" y="2781300"/>
            <a:ext cx="3651250" cy="1077913"/>
          </a:xfrm>
          <a:prstGeom prst="roundRect">
            <a:avLst/>
          </a:prstGeom>
          <a:solidFill>
            <a:srgbClr val="FFFF00"/>
          </a:solidFill>
          <a:ln w="635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4639" tIns="32319" rIns="64639" bIns="32319" anchor="ctr"/>
          <a:lstStyle/>
          <a:p>
            <a:pPr algn="ctr" defTabSz="914400"/>
            <a:r>
              <a:rPr lang="en-US" sz="2400" b="1">
                <a:solidFill>
                  <a:srgbClr val="000000"/>
                </a:solidFill>
                <a:latin typeface="Trebuchet MS" charset="0"/>
                <a:ea typeface="ＭＳ Ｐゴシック" charset="0"/>
                <a:cs typeface="Trebuchet MS" charset="0"/>
              </a:rPr>
              <a:t>MeV – GeV astrophysics</a:t>
            </a:r>
          </a:p>
          <a:p>
            <a:pPr algn="ctr" defTabSz="914400"/>
            <a:r>
              <a:rPr lang="en-US" sz="2400" b="1">
                <a:solidFill>
                  <a:srgbClr val="000000"/>
                </a:solidFill>
                <a:latin typeface="Trebuchet MS" charset="0"/>
                <a:ea typeface="ＭＳ Ｐゴシック" charset="0"/>
                <a:cs typeface="Trebuchet MS" charset="0"/>
              </a:rPr>
              <a:t>MeV – GeV  community </a:t>
            </a:r>
            <a:endParaRPr lang="en-US" sz="3600" b="1">
              <a:solidFill>
                <a:srgbClr val="000000"/>
              </a:solidFill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737100" y="5295900"/>
            <a:ext cx="1803400" cy="368300"/>
          </a:xfrm>
          <a:prstGeom prst="rect">
            <a:avLst/>
          </a:prstGeom>
          <a:solidFill>
            <a:schemeClr val="accent6">
              <a:alpha val="48000"/>
            </a:schemeClr>
          </a:solidFill>
          <a:ln w="66675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232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4510" y="69828"/>
            <a:ext cx="7286676" cy="911213"/>
          </a:xfrm>
          <a:solidFill>
            <a:schemeClr val="tx1">
              <a:alpha val="25000"/>
            </a:schemeClr>
          </a:solidFill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t-IT" b="1" dirty="0" smtClean="0">
                <a:solidFill>
                  <a:srgbClr val="FFFF00"/>
                </a:solidFill>
              </a:rPr>
              <a:t>The High </a:t>
            </a:r>
            <a:r>
              <a:rPr lang="it-IT" b="1" dirty="0" err="1" smtClean="0">
                <a:solidFill>
                  <a:srgbClr val="FFFF00"/>
                </a:solidFill>
              </a:rPr>
              <a:t>energy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emission</a:t>
            </a:r>
            <a:r>
              <a:rPr lang="it-IT" b="1" dirty="0" smtClean="0">
                <a:solidFill>
                  <a:srgbClr val="FFFF00"/>
                </a:solidFill>
              </a:rPr>
              <a:t> of a </a:t>
            </a:r>
            <a:r>
              <a:rPr lang="it-IT" b="1" dirty="0" err="1" smtClean="0">
                <a:solidFill>
                  <a:srgbClr val="FFFF00"/>
                </a:solidFill>
              </a:rPr>
              <a:t>relativistic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FF00"/>
                </a:solidFill>
              </a:rPr>
              <a:t>TDE: </a:t>
            </a:r>
            <a:r>
              <a:rPr lang="it-IT" b="1" dirty="0" smtClean="0">
                <a:solidFill>
                  <a:schemeClr val="bg1"/>
                </a:solidFill>
              </a:rPr>
              <a:t>the </a:t>
            </a:r>
            <a:r>
              <a:rPr lang="it-IT" b="1" dirty="0" err="1" smtClean="0">
                <a:solidFill>
                  <a:schemeClr val="bg1"/>
                </a:solidFill>
              </a:rPr>
              <a:t>missing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piece</a:t>
            </a:r>
            <a:endParaRPr lang="it-IT" b="1" dirty="0">
              <a:solidFill>
                <a:schemeClr val="bg1"/>
              </a:solidFill>
            </a:endParaRPr>
          </a:p>
        </p:txBody>
      </p:sp>
      <p:grpSp>
        <p:nvGrpSpPr>
          <p:cNvPr id="14" name="Gruppo 13"/>
          <p:cNvGrpSpPr/>
          <p:nvPr/>
        </p:nvGrpSpPr>
        <p:grpSpPr>
          <a:xfrm>
            <a:off x="142844" y="2357430"/>
            <a:ext cx="8858312" cy="3857652"/>
            <a:chOff x="142844" y="1976430"/>
            <a:chExt cx="8858312" cy="3857652"/>
          </a:xfrm>
        </p:grpSpPr>
        <p:grpSp>
          <p:nvGrpSpPr>
            <p:cNvPr id="5" name="Gruppo 4"/>
            <p:cNvGrpSpPr/>
            <p:nvPr/>
          </p:nvGrpSpPr>
          <p:grpSpPr>
            <a:xfrm>
              <a:off x="142844" y="1976430"/>
              <a:ext cx="8858312" cy="3857652"/>
              <a:chOff x="142844" y="2357430"/>
              <a:chExt cx="8858312" cy="3857652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12308" t="7341" r="10769"/>
              <a:stretch>
                <a:fillRect/>
              </a:stretch>
            </p:blipFill>
            <p:spPr bwMode="auto">
              <a:xfrm>
                <a:off x="4786314" y="2357431"/>
                <a:ext cx="4214842" cy="3830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 l="6134" t="19776" r="15763" b="7462"/>
              <a:stretch>
                <a:fillRect/>
              </a:stretch>
            </p:blipFill>
            <p:spPr bwMode="auto">
              <a:xfrm>
                <a:off x="142844" y="2357430"/>
                <a:ext cx="4332440" cy="38576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6" name="Rettangolo 5"/>
              <p:cNvSpPr/>
              <p:nvPr/>
            </p:nvSpPr>
            <p:spPr>
              <a:xfrm>
                <a:off x="838200" y="2641504"/>
                <a:ext cx="1346200" cy="5588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b="1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HE SED </a:t>
                </a:r>
                <a:r>
                  <a:rPr lang="it-IT" sz="1200" b="1" dirty="0" err="1" smtClean="0">
                    <a:solidFill>
                      <a:srgbClr val="800000"/>
                    </a:solidFill>
                    <a:latin typeface="Arial"/>
                    <a:cs typeface="Arial"/>
                  </a:rPr>
                  <a:t>modeled</a:t>
                </a:r>
                <a:r>
                  <a:rPr lang="it-IT" sz="1200" b="1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 </a:t>
                </a:r>
                <a:r>
                  <a:rPr lang="it-IT" sz="1200" b="1" dirty="0" err="1" smtClean="0">
                    <a:solidFill>
                      <a:srgbClr val="800000"/>
                    </a:solidFill>
                    <a:latin typeface="Arial"/>
                    <a:cs typeface="Arial"/>
                  </a:rPr>
                  <a:t>as</a:t>
                </a:r>
                <a:r>
                  <a:rPr lang="it-IT" sz="1200" b="1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 IC</a:t>
                </a:r>
                <a:endParaRPr lang="it-IT" sz="1200" b="1" dirty="0">
                  <a:solidFill>
                    <a:srgbClr val="8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8" name="Rettangolo 7"/>
              <p:cNvSpPr/>
              <p:nvPr/>
            </p:nvSpPr>
            <p:spPr>
              <a:xfrm>
                <a:off x="5003808" y="2439119"/>
                <a:ext cx="2286016" cy="7858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200" b="1" dirty="0" smtClean="0">
                  <a:solidFill>
                    <a:srgbClr val="800000"/>
                  </a:solidFill>
                  <a:latin typeface="Arial"/>
                  <a:cs typeface="Arial"/>
                </a:endParaRPr>
              </a:p>
              <a:p>
                <a:pPr algn="ctr"/>
                <a:r>
                  <a:rPr lang="it-IT" sz="1200" b="1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HE SED</a:t>
                </a:r>
              </a:p>
              <a:p>
                <a:pPr algn="ctr"/>
                <a:r>
                  <a:rPr lang="it-IT" sz="1200" b="1" dirty="0" err="1" smtClean="0">
                    <a:solidFill>
                      <a:srgbClr val="800000"/>
                    </a:solidFill>
                    <a:latin typeface="Arial"/>
                    <a:cs typeface="Arial"/>
                  </a:rPr>
                  <a:t>modeled</a:t>
                </a:r>
                <a:r>
                  <a:rPr lang="it-IT" sz="1200" b="1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 a </a:t>
                </a:r>
                <a:r>
                  <a:rPr lang="it-IT" sz="1200" b="1" dirty="0" err="1" smtClean="0">
                    <a:solidFill>
                      <a:srgbClr val="800000"/>
                    </a:solidFill>
                    <a:latin typeface="Arial"/>
                    <a:cs typeface="Arial"/>
                  </a:rPr>
                  <a:t>Sync</a:t>
                </a:r>
                <a:endParaRPr lang="it-IT" sz="1200" b="1" dirty="0" smtClean="0">
                  <a:solidFill>
                    <a:srgbClr val="8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7" name="Rettangolo 6"/>
            <p:cNvSpPr/>
            <p:nvPr/>
          </p:nvSpPr>
          <p:spPr>
            <a:xfrm>
              <a:off x="2501899" y="2235104"/>
              <a:ext cx="758225" cy="3060796"/>
            </a:xfrm>
            <a:prstGeom prst="rect">
              <a:avLst/>
            </a:prstGeom>
            <a:solidFill>
              <a:srgbClr val="800000">
                <a:alpha val="33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ttangolo 9"/>
            <p:cNvSpPr/>
            <p:nvPr/>
          </p:nvSpPr>
          <p:spPr>
            <a:xfrm>
              <a:off x="7162800" y="2197004"/>
              <a:ext cx="685800" cy="3060796"/>
            </a:xfrm>
            <a:prstGeom prst="rect">
              <a:avLst/>
            </a:prstGeom>
            <a:solidFill>
              <a:srgbClr val="800000">
                <a:alpha val="33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3037320" y="2792343"/>
            <a:ext cx="121515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b="1" dirty="0"/>
              <a:t>e</a:t>
            </a:r>
            <a:r>
              <a:rPr lang="it-IT" sz="1400" b="1" dirty="0" smtClean="0"/>
              <a:t>-ASTROGAM</a:t>
            </a:r>
            <a:endParaRPr lang="it-IT" sz="14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42844" y="1062037"/>
            <a:ext cx="10182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b="1" dirty="0">
                <a:solidFill>
                  <a:srgbClr val="FAF68A"/>
                </a:solidFill>
              </a:rPr>
              <a:t>e</a:t>
            </a:r>
            <a:r>
              <a:rPr lang="it-IT" b="1" dirty="0" smtClean="0">
                <a:solidFill>
                  <a:srgbClr val="FAF68A"/>
                </a:solidFill>
              </a:rPr>
              <a:t>-ASTROGAM </a:t>
            </a:r>
            <a:r>
              <a:rPr lang="it-IT" b="1" dirty="0" err="1" smtClean="0">
                <a:solidFill>
                  <a:srgbClr val="FAF68A"/>
                </a:solidFill>
              </a:rPr>
              <a:t>energy</a:t>
            </a:r>
            <a:r>
              <a:rPr lang="it-IT" b="1" dirty="0" smtClean="0">
                <a:solidFill>
                  <a:srgbClr val="FAF68A"/>
                </a:solidFill>
              </a:rPr>
              <a:t> band </a:t>
            </a:r>
            <a:r>
              <a:rPr lang="it-IT" b="1" dirty="0" err="1" smtClean="0">
                <a:solidFill>
                  <a:srgbClr val="FAF68A"/>
                </a:solidFill>
              </a:rPr>
              <a:t>will</a:t>
            </a:r>
            <a:r>
              <a:rPr lang="it-IT" b="1" dirty="0" smtClean="0">
                <a:solidFill>
                  <a:srgbClr val="FAF68A"/>
                </a:solidFill>
              </a:rPr>
              <a:t> cover the SED </a:t>
            </a:r>
            <a:r>
              <a:rPr lang="it-IT" b="1" dirty="0" err="1" smtClean="0">
                <a:solidFill>
                  <a:srgbClr val="FAF68A"/>
                </a:solidFill>
              </a:rPr>
              <a:t>peak</a:t>
            </a:r>
            <a:endParaRPr lang="it-IT" b="1" dirty="0" smtClean="0">
              <a:solidFill>
                <a:srgbClr val="FAF68A"/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b="1" dirty="0" smtClean="0">
                <a:solidFill>
                  <a:schemeClr val="bg1"/>
                </a:solidFill>
              </a:rPr>
              <a:t>new chances to trigger </a:t>
            </a:r>
            <a:r>
              <a:rPr lang="it-IT" b="1" dirty="0" err="1" smtClean="0">
                <a:solidFill>
                  <a:schemeClr val="bg1"/>
                </a:solidFill>
              </a:rPr>
              <a:t>these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events</a:t>
            </a:r>
            <a:r>
              <a:rPr lang="it-IT" b="1" dirty="0" smtClean="0">
                <a:solidFill>
                  <a:schemeClr val="bg1"/>
                </a:solidFill>
              </a:rPr>
              <a:t> with a wide </a:t>
            </a:r>
            <a:r>
              <a:rPr lang="it-IT" b="1" dirty="0" err="1">
                <a:solidFill>
                  <a:schemeClr val="bg1"/>
                </a:solidFill>
              </a:rPr>
              <a:t>F</a:t>
            </a:r>
            <a:r>
              <a:rPr lang="it-IT" b="1" dirty="0" err="1" smtClean="0">
                <a:solidFill>
                  <a:schemeClr val="bg1"/>
                </a:solidFill>
              </a:rPr>
              <a:t>oV</a:t>
            </a:r>
            <a:r>
              <a:rPr lang="it-IT" b="1" dirty="0" smtClean="0">
                <a:solidFill>
                  <a:schemeClr val="bg1"/>
                </a:solidFill>
              </a:rPr>
              <a:t> + a </a:t>
            </a:r>
            <a:r>
              <a:rPr lang="it-IT" b="1" dirty="0" err="1" smtClean="0">
                <a:solidFill>
                  <a:schemeClr val="bg1"/>
                </a:solidFill>
              </a:rPr>
              <a:t>strategy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rgbClr val="FFFFFF"/>
                </a:solidFill>
              </a:rPr>
              <a:t>optimized</a:t>
            </a:r>
            <a:r>
              <a:rPr lang="it-IT" b="1" dirty="0" smtClean="0">
                <a:solidFill>
                  <a:srgbClr val="FFFFFF"/>
                </a:solidFill>
              </a:rPr>
              <a:t> for </a:t>
            </a:r>
            <a:r>
              <a:rPr lang="it-IT" b="1" dirty="0" err="1" smtClean="0">
                <a:solidFill>
                  <a:srgbClr val="FFFFFF"/>
                </a:solidFill>
              </a:rPr>
              <a:t>transients</a:t>
            </a:r>
            <a:endParaRPr lang="it-IT" b="1" dirty="0" smtClean="0">
              <a:solidFill>
                <a:srgbClr val="FFFFFF"/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b="1" dirty="0" smtClean="0">
                <a:solidFill>
                  <a:srgbClr val="FFFFFF"/>
                </a:solidFill>
              </a:rPr>
              <a:t>Strong </a:t>
            </a:r>
            <a:r>
              <a:rPr lang="it-IT" b="1" dirty="0" err="1" smtClean="0">
                <a:solidFill>
                  <a:srgbClr val="FFFFFF"/>
                </a:solidFill>
              </a:rPr>
              <a:t>constraints</a:t>
            </a:r>
            <a:r>
              <a:rPr lang="it-IT" b="1" dirty="0" smtClean="0">
                <a:solidFill>
                  <a:srgbClr val="FFFFFF"/>
                </a:solidFill>
              </a:rPr>
              <a:t> on the HE </a:t>
            </a:r>
            <a:r>
              <a:rPr lang="it-IT" b="1" dirty="0" err="1" smtClean="0">
                <a:solidFill>
                  <a:srgbClr val="FFFFFF"/>
                </a:solidFill>
              </a:rPr>
              <a:t>emission</a:t>
            </a:r>
            <a:r>
              <a:rPr lang="it-IT" b="1" dirty="0" smtClean="0">
                <a:solidFill>
                  <a:srgbClr val="FFFFFF"/>
                </a:solidFill>
              </a:rPr>
              <a:t> model with the </a:t>
            </a:r>
            <a:r>
              <a:rPr lang="it-IT" b="1" dirty="0" err="1" smtClean="0">
                <a:solidFill>
                  <a:srgbClr val="FFFF00"/>
                </a:solidFill>
              </a:rPr>
              <a:t>broad</a:t>
            </a:r>
            <a:r>
              <a:rPr lang="it-IT" b="1" dirty="0" smtClean="0">
                <a:solidFill>
                  <a:srgbClr val="FFFF00"/>
                </a:solidFill>
              </a:rPr>
              <a:t> band </a:t>
            </a:r>
            <a:r>
              <a:rPr lang="it-IT" b="1" dirty="0" smtClean="0">
                <a:solidFill>
                  <a:srgbClr val="FFFFFF"/>
                </a:solidFill>
              </a:rPr>
              <a:t>and </a:t>
            </a:r>
            <a:r>
              <a:rPr lang="it-IT" b="1" dirty="0" err="1" smtClean="0">
                <a:solidFill>
                  <a:srgbClr val="FFFF00"/>
                </a:solidFill>
              </a:rPr>
              <a:t>polarimetric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it-IT" b="1" dirty="0" err="1">
                <a:solidFill>
                  <a:srgbClr val="FFFF00"/>
                </a:solidFill>
              </a:rPr>
              <a:t>m</a:t>
            </a:r>
            <a:r>
              <a:rPr lang="it-IT" b="1" dirty="0" err="1" smtClean="0">
                <a:solidFill>
                  <a:srgbClr val="FFFF00"/>
                </a:solidFill>
              </a:rPr>
              <a:t>easurements</a:t>
            </a:r>
            <a:r>
              <a:rPr lang="it-IT" b="1" dirty="0" smtClean="0">
                <a:solidFill>
                  <a:srgbClr val="FFFFFF"/>
                </a:solidFill>
              </a:rPr>
              <a:t> (300 </a:t>
            </a:r>
            <a:r>
              <a:rPr lang="it-IT" b="1" dirty="0" err="1" smtClean="0">
                <a:solidFill>
                  <a:srgbClr val="FFFFFF"/>
                </a:solidFill>
              </a:rPr>
              <a:t>keV</a:t>
            </a:r>
            <a:r>
              <a:rPr lang="it-IT" b="1" dirty="0" smtClean="0">
                <a:solidFill>
                  <a:srgbClr val="FFFFFF"/>
                </a:solidFill>
              </a:rPr>
              <a:t> – a </a:t>
            </a:r>
            <a:r>
              <a:rPr lang="it-IT" b="1" dirty="0" err="1" smtClean="0">
                <a:solidFill>
                  <a:srgbClr val="FFFFFF"/>
                </a:solidFill>
              </a:rPr>
              <a:t>few</a:t>
            </a:r>
            <a:r>
              <a:rPr lang="it-IT" b="1" dirty="0" smtClean="0">
                <a:solidFill>
                  <a:srgbClr val="FFFFFF"/>
                </a:solidFill>
              </a:rPr>
              <a:t> </a:t>
            </a:r>
            <a:r>
              <a:rPr lang="it-IT" b="1" dirty="0" err="1" smtClean="0">
                <a:solidFill>
                  <a:srgbClr val="FFFFFF"/>
                </a:solidFill>
              </a:rPr>
              <a:t>MeV</a:t>
            </a:r>
            <a:r>
              <a:rPr lang="it-IT" b="1" dirty="0" smtClean="0">
                <a:solidFill>
                  <a:srgbClr val="FFFFFF"/>
                </a:solidFill>
              </a:rPr>
              <a:t>)-&gt; </a:t>
            </a:r>
            <a:r>
              <a:rPr lang="it-IT" b="1" dirty="0" err="1" smtClean="0">
                <a:solidFill>
                  <a:srgbClr val="FFFFFF"/>
                </a:solidFill>
              </a:rPr>
              <a:t>synergy</a:t>
            </a:r>
            <a:r>
              <a:rPr lang="it-IT" b="1" dirty="0" smtClean="0">
                <a:solidFill>
                  <a:srgbClr val="FFFFFF"/>
                </a:solidFill>
              </a:rPr>
              <a:t> with future X-</a:t>
            </a:r>
            <a:r>
              <a:rPr lang="it-IT" b="1" dirty="0" err="1" smtClean="0">
                <a:solidFill>
                  <a:srgbClr val="FFFFFF"/>
                </a:solidFill>
              </a:rPr>
              <a:t>ray</a:t>
            </a:r>
            <a:r>
              <a:rPr lang="it-IT" b="1" dirty="0" smtClean="0">
                <a:solidFill>
                  <a:srgbClr val="FFFFFF"/>
                </a:solidFill>
              </a:rPr>
              <a:t> </a:t>
            </a:r>
            <a:r>
              <a:rPr lang="it-IT" b="1" dirty="0" err="1" smtClean="0">
                <a:solidFill>
                  <a:srgbClr val="FFFFFF"/>
                </a:solidFill>
              </a:rPr>
              <a:t>polarimeters</a:t>
            </a:r>
            <a:r>
              <a:rPr lang="it-IT" b="1" dirty="0" smtClean="0">
                <a:solidFill>
                  <a:srgbClr val="FFFFFF"/>
                </a:solidFill>
              </a:rPr>
              <a:t> (XIPE, IXPE)</a:t>
            </a:r>
          </a:p>
          <a:p>
            <a:endParaRPr lang="it-IT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75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94" y="1886199"/>
            <a:ext cx="5794981" cy="40564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51191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4400" dirty="0"/>
              <a:t>Backup </a:t>
            </a:r>
            <a:r>
              <a:rPr lang="it-IT" sz="4400" dirty="0" err="1"/>
              <a:t>slides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2071848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9010" y="1569234"/>
            <a:ext cx="5290018" cy="3967513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/>
          </p:cNvSpPr>
          <p:nvPr/>
        </p:nvSpPr>
        <p:spPr bwMode="auto">
          <a:xfrm>
            <a:off x="542479" y="370582"/>
            <a:ext cx="8048997" cy="1143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3700" dirty="0">
                <a:solidFill>
                  <a:srgbClr val="FFFFFF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A TRANSIENT DISC, </a:t>
            </a:r>
          </a:p>
          <a:p>
            <a:pPr algn="ctr"/>
            <a:r>
              <a:rPr lang="en-US" sz="3700" dirty="0">
                <a:solidFill>
                  <a:srgbClr val="FFFFFF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ACCRETING AT THE FALLBACK RATE   </a:t>
            </a: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347142" y="5653023"/>
            <a:ext cx="8447484" cy="803672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Gill Sans Light" charset="0"/>
                <a:ea typeface="Gill Sans Light" charset="0"/>
                <a:cs typeface="Gill Sans Light" charset="0"/>
                <a:sym typeface="Gill Sans Light" charset="0"/>
              </a:rPr>
              <a:t>IF SUB-EDDINGTON ONLY THERMAL </a:t>
            </a:r>
          </a:p>
          <a:p>
            <a:pPr algn="ctr"/>
            <a:r>
              <a:rPr lang="en-US" sz="3200" dirty="0">
                <a:solidFill>
                  <a:srgbClr val="FFFFFF"/>
                </a:solidFill>
                <a:latin typeface="Gill Sans Light" charset="0"/>
                <a:ea typeface="Gill Sans Light" charset="0"/>
                <a:cs typeface="Gill Sans Light" charset="0"/>
                <a:sym typeface="Gill Sans Light" charset="0"/>
              </a:rPr>
              <a:t>EMISSION IS FROM DISC </a:t>
            </a:r>
          </a:p>
        </p:txBody>
      </p:sp>
    </p:spTree>
    <p:extLst>
      <p:ext uri="{BB962C8B-B14F-4D97-AF65-F5344CB8AC3E}">
        <p14:creationId xmlns:p14="http://schemas.microsoft.com/office/powerpoint/2010/main" val="177000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BM and MDL </a:t>
            </a:r>
            <a:r>
              <a:rPr lang="it-IT" dirty="0" err="1" smtClean="0"/>
              <a:t>formulae</a:t>
            </a:r>
            <a:endParaRPr lang="it-IT" dirty="0"/>
          </a:p>
        </p:txBody>
      </p:sp>
      <p:pic>
        <p:nvPicPr>
          <p:cNvPr id="5" name="Immagine 4" descr="Screen Shot 2016-03-29 at 9.46.3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64" b="11486"/>
          <a:stretch/>
        </p:blipFill>
        <p:spPr>
          <a:xfrm>
            <a:off x="125424" y="1160506"/>
            <a:ext cx="3101631" cy="514263"/>
          </a:xfrm>
          <a:prstGeom prst="rect">
            <a:avLst/>
          </a:prstGeom>
        </p:spPr>
      </p:pic>
      <p:pic>
        <p:nvPicPr>
          <p:cNvPr id="6" name="Immagine 5" descr="Screen Shot 2016-03-29 at 9.49.10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52"/>
          <a:stretch/>
        </p:blipFill>
        <p:spPr>
          <a:xfrm>
            <a:off x="62713" y="4202213"/>
            <a:ext cx="7554894" cy="1379725"/>
          </a:xfrm>
          <a:prstGeom prst="rect">
            <a:avLst/>
          </a:prstGeom>
        </p:spPr>
      </p:pic>
      <p:pic>
        <p:nvPicPr>
          <p:cNvPr id="7" name="Immagine 6" descr="Screen Shot 2016-03-29 at 9.51.03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57" b="12962"/>
          <a:stretch/>
        </p:blipFill>
        <p:spPr>
          <a:xfrm>
            <a:off x="125424" y="1890097"/>
            <a:ext cx="7492182" cy="132428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82198" y="2568050"/>
            <a:ext cx="1050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BM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82198" y="4617720"/>
            <a:ext cx="1050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MDL</a:t>
            </a:r>
            <a:endParaRPr lang="it-IT" sz="2800" b="1" dirty="0">
              <a:solidFill>
                <a:srgbClr val="FF0000"/>
              </a:solidFill>
            </a:endParaRPr>
          </a:p>
        </p:txBody>
      </p:sp>
      <p:pic>
        <p:nvPicPr>
          <p:cNvPr id="10" name="Immagine 9" descr="Screen Shot 2016-03-29 at 10.09.35 PM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89"/>
          <a:stretch/>
        </p:blipFill>
        <p:spPr>
          <a:xfrm>
            <a:off x="75780" y="3682008"/>
            <a:ext cx="3685876" cy="426125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4217293" y="1243766"/>
            <a:ext cx="327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Densità del mezzo esterno ~ r</a:t>
            </a:r>
            <a:r>
              <a:rPr lang="it-IT" baseline="30000" dirty="0" smtClean="0">
                <a:solidFill>
                  <a:schemeClr val="bg1"/>
                </a:solidFill>
              </a:rPr>
              <a:t>-2</a:t>
            </a:r>
            <a:endParaRPr lang="it-IT" baseline="30000" dirty="0"/>
          </a:p>
        </p:txBody>
      </p:sp>
    </p:spTree>
    <p:extLst>
      <p:ext uri="{BB962C8B-B14F-4D97-AF65-F5344CB8AC3E}">
        <p14:creationId xmlns:p14="http://schemas.microsoft.com/office/powerpoint/2010/main" val="1086525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it-IT" dirty="0" smtClean="0"/>
              <a:t>How to deal with </a:t>
            </a:r>
            <a:r>
              <a:rPr lang="it-IT" dirty="0" err="1" smtClean="0"/>
              <a:t>thousands</a:t>
            </a:r>
            <a:r>
              <a:rPr lang="it-IT" dirty="0" smtClean="0"/>
              <a:t> of SKA </a:t>
            </a:r>
            <a:r>
              <a:rPr lang="it-IT" dirty="0" err="1" smtClean="0"/>
              <a:t>transient</a:t>
            </a:r>
            <a:r>
              <a:rPr lang="it-IT" dirty="0" smtClean="0"/>
              <a:t>  </a:t>
            </a:r>
            <a:r>
              <a:rPr lang="it-IT" dirty="0" err="1" smtClean="0"/>
              <a:t>alerts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45159"/>
            <a:ext cx="8229600" cy="4525963"/>
          </a:xfrm>
          <a:solidFill>
            <a:schemeClr val="tx1">
              <a:alpha val="71000"/>
            </a:schemeClr>
          </a:solidFill>
        </p:spPr>
        <p:txBody>
          <a:bodyPr/>
          <a:lstStyle/>
          <a:p>
            <a:r>
              <a:rPr lang="it-IT" sz="2400" dirty="0">
                <a:solidFill>
                  <a:srgbClr val="FFFF00"/>
                </a:solidFill>
              </a:rPr>
              <a:t>A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rapid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optical</a:t>
            </a:r>
            <a:r>
              <a:rPr lang="it-IT" sz="2400" dirty="0">
                <a:solidFill>
                  <a:srgbClr val="FFFF00"/>
                </a:solidFill>
              </a:rPr>
              <a:t> follow-up </a:t>
            </a:r>
            <a:r>
              <a:rPr lang="it-IT" sz="2400" dirty="0" err="1">
                <a:solidFill>
                  <a:srgbClr val="FFFF00"/>
                </a:solidFill>
              </a:rPr>
              <a:t>aimed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at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determining</a:t>
            </a:r>
            <a:r>
              <a:rPr lang="it-IT" sz="2400" dirty="0">
                <a:solidFill>
                  <a:srgbClr val="FFFF00"/>
                </a:solidFill>
              </a:rPr>
              <a:t> the </a:t>
            </a:r>
            <a:r>
              <a:rPr lang="it-IT" sz="2400" dirty="0" err="1">
                <a:solidFill>
                  <a:srgbClr val="FFFF00"/>
                </a:solidFill>
              </a:rPr>
              <a:t>host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galaxy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 err="1">
                <a:solidFill>
                  <a:srgbClr val="FFFF00"/>
                </a:solidFill>
              </a:rPr>
              <a:t>has</a:t>
            </a:r>
            <a:r>
              <a:rPr lang="it-IT" sz="2400" dirty="0">
                <a:solidFill>
                  <a:srgbClr val="FFFF00"/>
                </a:solidFill>
              </a:rPr>
              <a:t> to be </a:t>
            </a:r>
            <a:r>
              <a:rPr lang="it-IT" sz="2400" dirty="0" err="1" smtClean="0">
                <a:solidFill>
                  <a:srgbClr val="FFFF00"/>
                </a:solidFill>
              </a:rPr>
              <a:t>foreseen</a:t>
            </a:r>
            <a:endParaRPr lang="it-IT" sz="2400" dirty="0" smtClean="0">
              <a:solidFill>
                <a:srgbClr val="FFFF00"/>
              </a:solidFill>
            </a:endParaRPr>
          </a:p>
          <a:p>
            <a:r>
              <a:rPr lang="it-IT" sz="2400" dirty="0" err="1" smtClean="0">
                <a:solidFill>
                  <a:srgbClr val="FFA033"/>
                </a:solidFill>
              </a:rPr>
              <a:t>Localization</a:t>
            </a:r>
            <a:r>
              <a:rPr lang="it-IT" sz="2400" dirty="0" smtClean="0">
                <a:solidFill>
                  <a:srgbClr val="FFA033"/>
                </a:solidFill>
              </a:rPr>
              <a:t> of </a:t>
            </a:r>
            <a:r>
              <a:rPr lang="it-IT" sz="2400" dirty="0">
                <a:solidFill>
                  <a:srgbClr val="FFA033"/>
                </a:solidFill>
              </a:rPr>
              <a:t>the </a:t>
            </a:r>
            <a:r>
              <a:rPr lang="it-IT" sz="2400" dirty="0" err="1" smtClean="0">
                <a:solidFill>
                  <a:srgbClr val="FFA033"/>
                </a:solidFill>
              </a:rPr>
              <a:t>brightest</a:t>
            </a:r>
            <a:r>
              <a:rPr lang="it-IT" sz="2400" dirty="0" smtClean="0">
                <a:solidFill>
                  <a:srgbClr val="FFA033"/>
                </a:solidFill>
              </a:rPr>
              <a:t> </a:t>
            </a:r>
            <a:r>
              <a:rPr lang="it-IT" sz="2400" dirty="0" err="1">
                <a:solidFill>
                  <a:srgbClr val="FFA033"/>
                </a:solidFill>
              </a:rPr>
              <a:t>transients</a:t>
            </a:r>
            <a:r>
              <a:rPr lang="it-IT" sz="2400" dirty="0">
                <a:solidFill>
                  <a:srgbClr val="FFA033"/>
                </a:solidFill>
              </a:rPr>
              <a:t> with a </a:t>
            </a:r>
            <a:r>
              <a:rPr lang="it-IT" sz="2400" dirty="0" err="1">
                <a:solidFill>
                  <a:srgbClr val="FFA033"/>
                </a:solidFill>
              </a:rPr>
              <a:t>precision</a:t>
            </a:r>
            <a:r>
              <a:rPr lang="it-IT" sz="2400" dirty="0">
                <a:solidFill>
                  <a:srgbClr val="FFA033"/>
                </a:solidFill>
              </a:rPr>
              <a:t> of ∼ 100 </a:t>
            </a:r>
            <a:r>
              <a:rPr lang="it-IT" sz="2400" dirty="0" err="1">
                <a:solidFill>
                  <a:srgbClr val="FFA033"/>
                </a:solidFill>
              </a:rPr>
              <a:t>milliarcsecond</a:t>
            </a:r>
            <a:r>
              <a:rPr lang="it-IT" sz="2400" dirty="0">
                <a:solidFill>
                  <a:srgbClr val="FFA033"/>
                </a:solidFill>
              </a:rPr>
              <a:t> (mas</a:t>
            </a:r>
            <a:r>
              <a:rPr lang="it-IT" sz="2400" dirty="0" smtClean="0">
                <a:solidFill>
                  <a:srgbClr val="FFA033"/>
                </a:solidFill>
              </a:rPr>
              <a:t>) (</a:t>
            </a:r>
            <a:r>
              <a:rPr lang="it-IT" sz="2400" dirty="0" err="1" smtClean="0">
                <a:solidFill>
                  <a:srgbClr val="FFA033"/>
                </a:solidFill>
              </a:rPr>
              <a:t>resolution</a:t>
            </a:r>
            <a:r>
              <a:rPr lang="it-IT" sz="2400" dirty="0" smtClean="0">
                <a:solidFill>
                  <a:srgbClr val="FFA033"/>
                </a:solidFill>
              </a:rPr>
              <a:t> </a:t>
            </a:r>
            <a:r>
              <a:rPr lang="it-IT" sz="2400" dirty="0">
                <a:solidFill>
                  <a:srgbClr val="FFA033"/>
                </a:solidFill>
              </a:rPr>
              <a:t>of </a:t>
            </a:r>
            <a:r>
              <a:rPr lang="it-IT" sz="2400" dirty="0" err="1">
                <a:solidFill>
                  <a:srgbClr val="FFA033"/>
                </a:solidFill>
              </a:rPr>
              <a:t>about</a:t>
            </a:r>
            <a:r>
              <a:rPr lang="it-IT" sz="2400" dirty="0">
                <a:solidFill>
                  <a:srgbClr val="FFA033"/>
                </a:solidFill>
              </a:rPr>
              <a:t> 2 </a:t>
            </a:r>
            <a:r>
              <a:rPr lang="it-IT" sz="2400" dirty="0" err="1">
                <a:solidFill>
                  <a:srgbClr val="FFA033"/>
                </a:solidFill>
              </a:rPr>
              <a:t>arcsec</a:t>
            </a:r>
            <a:r>
              <a:rPr lang="it-IT" sz="2400" dirty="0">
                <a:solidFill>
                  <a:srgbClr val="FFA033"/>
                </a:solidFill>
              </a:rPr>
              <a:t> (SKA1-SUR) and 0.6 </a:t>
            </a:r>
            <a:r>
              <a:rPr lang="it-IT" sz="2400" dirty="0" err="1">
                <a:solidFill>
                  <a:srgbClr val="FFA033"/>
                </a:solidFill>
              </a:rPr>
              <a:t>arcsec</a:t>
            </a:r>
            <a:r>
              <a:rPr lang="it-IT" sz="2400" dirty="0">
                <a:solidFill>
                  <a:srgbClr val="FFA033"/>
                </a:solidFill>
              </a:rPr>
              <a:t> or </a:t>
            </a:r>
            <a:r>
              <a:rPr lang="it-IT" sz="2400" dirty="0" err="1">
                <a:solidFill>
                  <a:srgbClr val="FFA033"/>
                </a:solidFill>
              </a:rPr>
              <a:t>better</a:t>
            </a:r>
            <a:r>
              <a:rPr lang="it-IT" sz="2400" dirty="0">
                <a:solidFill>
                  <a:srgbClr val="FFA033"/>
                </a:solidFill>
              </a:rPr>
              <a:t> (SKA1-MID) (</a:t>
            </a:r>
            <a:r>
              <a:rPr lang="it-IT" sz="2400" dirty="0" err="1">
                <a:solidFill>
                  <a:srgbClr val="FFA033"/>
                </a:solidFill>
              </a:rPr>
              <a:t>Dewdney</a:t>
            </a:r>
            <a:r>
              <a:rPr lang="it-IT" sz="2400" dirty="0">
                <a:solidFill>
                  <a:srgbClr val="FFA033"/>
                </a:solidFill>
              </a:rPr>
              <a:t> et al. 2013</a:t>
            </a:r>
            <a:r>
              <a:rPr lang="it-IT" sz="2400" dirty="0" smtClean="0">
                <a:solidFill>
                  <a:srgbClr val="FFA033"/>
                </a:solidFill>
              </a:rPr>
              <a:t>))</a:t>
            </a:r>
          </a:p>
          <a:p>
            <a:r>
              <a:rPr lang="it-IT" sz="2400" dirty="0" err="1" smtClean="0">
                <a:solidFill>
                  <a:srgbClr val="CCFFCC"/>
                </a:solidFill>
              </a:rPr>
              <a:t>This</a:t>
            </a:r>
            <a:r>
              <a:rPr lang="it-IT" sz="2400" dirty="0" smtClean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angular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localization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is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at</a:t>
            </a:r>
            <a:r>
              <a:rPr lang="it-IT" sz="2400" dirty="0">
                <a:solidFill>
                  <a:srgbClr val="CCFFCC"/>
                </a:solidFill>
              </a:rPr>
              <a:t> the </a:t>
            </a:r>
            <a:r>
              <a:rPr lang="it-IT" sz="2400" dirty="0" err="1">
                <a:solidFill>
                  <a:srgbClr val="CCFFCC"/>
                </a:solidFill>
              </a:rPr>
              <a:t>current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alignment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accuracy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level</a:t>
            </a:r>
            <a:r>
              <a:rPr lang="it-IT" sz="2400" dirty="0">
                <a:solidFill>
                  <a:srgbClr val="CCFFCC"/>
                </a:solidFill>
              </a:rPr>
              <a:t> of radio and </a:t>
            </a:r>
            <a:r>
              <a:rPr lang="it-IT" sz="2400" dirty="0" err="1">
                <a:solidFill>
                  <a:srgbClr val="CCFFCC"/>
                </a:solidFill>
              </a:rPr>
              <a:t>optical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reference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frames</a:t>
            </a:r>
            <a:r>
              <a:rPr lang="it-IT" sz="2400" dirty="0">
                <a:solidFill>
                  <a:srgbClr val="CCFFCC"/>
                </a:solidFill>
              </a:rPr>
              <a:t> (</a:t>
            </a:r>
            <a:r>
              <a:rPr lang="it-IT" sz="2400" dirty="0" err="1">
                <a:solidFill>
                  <a:srgbClr val="CCFFCC"/>
                </a:solidFill>
              </a:rPr>
              <a:t>Orosz</a:t>
            </a:r>
            <a:r>
              <a:rPr lang="it-IT" sz="2400" dirty="0">
                <a:solidFill>
                  <a:srgbClr val="CCFFCC"/>
                </a:solidFill>
              </a:rPr>
              <a:t> &amp; </a:t>
            </a:r>
            <a:r>
              <a:rPr lang="it-IT" sz="2400" dirty="0" err="1">
                <a:solidFill>
                  <a:srgbClr val="CCFFCC"/>
                </a:solidFill>
              </a:rPr>
              <a:t>Frey</a:t>
            </a:r>
            <a:r>
              <a:rPr lang="it-IT" sz="2400" dirty="0">
                <a:solidFill>
                  <a:srgbClr val="CCFFCC"/>
                </a:solidFill>
              </a:rPr>
              <a:t> 2013), </a:t>
            </a:r>
            <a:r>
              <a:rPr lang="it-IT" sz="2400" dirty="0" err="1">
                <a:solidFill>
                  <a:srgbClr val="CCFFCC"/>
                </a:solidFill>
              </a:rPr>
              <a:t>corresponding</a:t>
            </a:r>
            <a:r>
              <a:rPr lang="it-IT" sz="2400" dirty="0">
                <a:solidFill>
                  <a:srgbClr val="CCFFCC"/>
                </a:solidFill>
              </a:rPr>
              <a:t> to linear </a:t>
            </a:r>
            <a:r>
              <a:rPr lang="it-IT" sz="2400" dirty="0" err="1">
                <a:solidFill>
                  <a:srgbClr val="CCFFCC"/>
                </a:solidFill>
              </a:rPr>
              <a:t>scales</a:t>
            </a:r>
            <a:r>
              <a:rPr lang="it-IT" sz="2400" dirty="0">
                <a:solidFill>
                  <a:srgbClr val="CCFFCC"/>
                </a:solidFill>
              </a:rPr>
              <a:t> of 0.5–0.8 </a:t>
            </a:r>
            <a:r>
              <a:rPr lang="it-IT" sz="2400" dirty="0" err="1">
                <a:solidFill>
                  <a:srgbClr val="CCFFCC"/>
                </a:solidFill>
              </a:rPr>
              <a:t>kpc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dirty="0" err="1">
                <a:solidFill>
                  <a:srgbClr val="CCFFCC"/>
                </a:solidFill>
              </a:rPr>
              <a:t>at</a:t>
            </a:r>
            <a:r>
              <a:rPr lang="it-IT" sz="2400" dirty="0">
                <a:solidFill>
                  <a:srgbClr val="CCFFCC"/>
                </a:solidFill>
              </a:rPr>
              <a:t> </a:t>
            </a:r>
            <a:r>
              <a:rPr lang="it-IT" sz="2400" i="1" dirty="0" err="1">
                <a:solidFill>
                  <a:srgbClr val="CCFFCC"/>
                </a:solidFill>
              </a:rPr>
              <a:t>z</a:t>
            </a:r>
            <a:r>
              <a:rPr lang="it-IT" sz="2400" i="1" dirty="0">
                <a:solidFill>
                  <a:srgbClr val="CCFFCC"/>
                </a:solidFill>
              </a:rPr>
              <a:t> </a:t>
            </a:r>
            <a:r>
              <a:rPr lang="it-IT" sz="2400" dirty="0">
                <a:solidFill>
                  <a:srgbClr val="CCFFCC"/>
                </a:solidFill>
              </a:rPr>
              <a:t>&gt; 0.3.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501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648211" y="2790037"/>
            <a:ext cx="4206874" cy="254162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926" y="572558"/>
            <a:ext cx="8941084" cy="1974688"/>
          </a:xfrm>
        </p:spPr>
        <p:txBody>
          <a:bodyPr/>
          <a:lstStyle/>
          <a:p>
            <a:r>
              <a:rPr lang="it-IT" sz="3600" dirty="0" smtClean="0"/>
              <a:t>Jet </a:t>
            </a:r>
            <a:r>
              <a:rPr lang="it-IT" sz="3600" dirty="0" err="1" smtClean="0"/>
              <a:t>efficiency</a:t>
            </a:r>
            <a:r>
              <a:rPr lang="it-IT" sz="3600" dirty="0" smtClean="0"/>
              <a:t>: radio </a:t>
            </a:r>
            <a:r>
              <a:rPr lang="it-IT" sz="3600" dirty="0" err="1" smtClean="0"/>
              <a:t>counterpart</a:t>
            </a:r>
            <a:r>
              <a:rPr lang="it-IT" sz="3600" dirty="0" smtClean="0"/>
              <a:t> </a:t>
            </a:r>
            <a:r>
              <a:rPr lang="it-IT" sz="3600" dirty="0" err="1" smtClean="0"/>
              <a:t>discovery</a:t>
            </a:r>
            <a:r>
              <a:rPr lang="it-IT" sz="3600" dirty="0" smtClean="0"/>
              <a:t> </a:t>
            </a:r>
            <a:r>
              <a:rPr lang="it-IT" sz="3600" dirty="0" err="1" smtClean="0"/>
              <a:t>relies</a:t>
            </a:r>
            <a:r>
              <a:rPr lang="it-IT" sz="3600" dirty="0" smtClean="0"/>
              <a:t> on the fast multi-</a:t>
            </a:r>
            <a:r>
              <a:rPr lang="it-IT" sz="3600" dirty="0" err="1" smtClean="0"/>
              <a:t>frequency</a:t>
            </a:r>
            <a:r>
              <a:rPr lang="it-IT" sz="3600" dirty="0" smtClean="0"/>
              <a:t> follow-up</a:t>
            </a:r>
            <a:endParaRPr lang="it-IT" sz="3600" dirty="0"/>
          </a:p>
        </p:txBody>
      </p:sp>
      <p:pic>
        <p:nvPicPr>
          <p:cNvPr id="4" name="Segnaposto contenuto 3" descr="F2.large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72" b="53019"/>
          <a:stretch/>
        </p:blipFill>
        <p:spPr>
          <a:xfrm>
            <a:off x="4648210" y="2284762"/>
            <a:ext cx="4206874" cy="2588918"/>
          </a:xfrm>
        </p:spPr>
      </p:pic>
      <p:pic>
        <p:nvPicPr>
          <p:cNvPr id="6" name="Segnaposto contenuto 3" descr="F2.larg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" t="91561"/>
          <a:stretch/>
        </p:blipFill>
        <p:spPr>
          <a:xfrm>
            <a:off x="5000822" y="4875880"/>
            <a:ext cx="3860800" cy="4445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07100" y="1849216"/>
            <a:ext cx="1514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FAF2D5"/>
                </a:solidFill>
              </a:rPr>
              <a:t>ASAS-SN 14li</a:t>
            </a:r>
            <a:endParaRPr lang="it-IT" sz="2000" dirty="0">
              <a:solidFill>
                <a:srgbClr val="FAF2D5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917438" y="5379010"/>
            <a:ext cx="4114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AF2D5"/>
                </a:solidFill>
              </a:rPr>
              <a:t>Van </a:t>
            </a:r>
            <a:r>
              <a:rPr lang="it-IT" sz="2400" b="1" dirty="0" err="1" smtClean="0">
                <a:solidFill>
                  <a:srgbClr val="FAF2D5"/>
                </a:solidFill>
              </a:rPr>
              <a:t>Velzen</a:t>
            </a:r>
            <a:r>
              <a:rPr lang="it-IT" sz="2400" b="1" dirty="0" smtClean="0">
                <a:solidFill>
                  <a:srgbClr val="FAF2D5"/>
                </a:solidFill>
              </a:rPr>
              <a:t> et al. 2016, Science</a:t>
            </a:r>
            <a:endParaRPr lang="it-IT" sz="2400" b="1" dirty="0">
              <a:solidFill>
                <a:srgbClr val="FAF2D5"/>
              </a:solidFill>
            </a:endParaRPr>
          </a:p>
        </p:txBody>
      </p:sp>
      <p:pic>
        <p:nvPicPr>
          <p:cNvPr id="10" name="Segnaposto contenuto 3"/>
          <p:cNvPicPr>
            <a:picLocks noChangeAspect="1"/>
          </p:cNvPicPr>
          <p:nvPr/>
        </p:nvPicPr>
        <p:blipFill rotWithShape="1">
          <a:blip r:embed="rId4"/>
          <a:srcRect l="5493" t="12135" r="52024" b="39950"/>
          <a:stretch/>
        </p:blipFill>
        <p:spPr>
          <a:xfrm>
            <a:off x="187550" y="2432588"/>
            <a:ext cx="4143590" cy="2899072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1270000" y="1849216"/>
            <a:ext cx="15333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err="1" smtClean="0">
                <a:solidFill>
                  <a:srgbClr val="FAF2D5"/>
                </a:solidFill>
              </a:rPr>
              <a:t>Sw</a:t>
            </a:r>
            <a:r>
              <a:rPr lang="pl-PL" sz="2000" dirty="0" smtClean="0">
                <a:solidFill>
                  <a:srgbClr val="FAF2D5"/>
                </a:solidFill>
              </a:rPr>
              <a:t> </a:t>
            </a:r>
            <a:r>
              <a:rPr lang="pl-PL" sz="2000" dirty="0">
                <a:solidFill>
                  <a:srgbClr val="FAF2D5"/>
                </a:solidFill>
              </a:rPr>
              <a:t>J1644+57 </a:t>
            </a:r>
          </a:p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40096" y="5325700"/>
            <a:ext cx="4208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>
                <a:solidFill>
                  <a:srgbClr val="FAF2D5"/>
                </a:solidFill>
              </a:rPr>
              <a:t>Burrows</a:t>
            </a:r>
            <a:r>
              <a:rPr lang="it-IT" sz="2800" dirty="0" smtClean="0">
                <a:solidFill>
                  <a:srgbClr val="FAF2D5"/>
                </a:solidFill>
              </a:rPr>
              <a:t> et al. 2011, Nature</a:t>
            </a:r>
            <a:endParaRPr lang="it-IT" sz="2800" dirty="0">
              <a:solidFill>
                <a:srgbClr val="FAF2D5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041400" y="3904734"/>
            <a:ext cx="1314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0000FF"/>
                </a:solidFill>
              </a:rPr>
              <a:t>Relativistic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207000" y="4037568"/>
            <a:ext cx="2402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Thermal, </a:t>
            </a:r>
            <a:r>
              <a:rPr lang="it-IT" dirty="0" err="1" smtClean="0">
                <a:solidFill>
                  <a:srgbClr val="0000FF"/>
                </a:solidFill>
              </a:rPr>
              <a:t>but</a:t>
            </a:r>
            <a:r>
              <a:rPr lang="it-IT" dirty="0" smtClean="0">
                <a:solidFill>
                  <a:srgbClr val="0000FF"/>
                </a:solidFill>
              </a:rPr>
              <a:t> radio jet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457848" y="2497585"/>
            <a:ext cx="1789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~</a:t>
            </a:r>
            <a:r>
              <a:rPr lang="it-IT" sz="1200" b="1" dirty="0" smtClean="0"/>
              <a:t>10 </a:t>
            </a:r>
            <a:r>
              <a:rPr lang="it-IT" sz="1200" b="1" dirty="0" err="1" smtClean="0"/>
              <a:t>days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after</a:t>
            </a:r>
            <a:r>
              <a:rPr lang="it-IT" sz="1200" b="1" dirty="0" smtClean="0"/>
              <a:t> the </a:t>
            </a:r>
            <a:r>
              <a:rPr lang="it-IT" sz="1200" b="1" dirty="0" err="1" smtClean="0"/>
              <a:t>optical</a:t>
            </a:r>
            <a:r>
              <a:rPr lang="it-IT" sz="1200" b="1" dirty="0" smtClean="0"/>
              <a:t> </a:t>
            </a:r>
            <a:endParaRPr lang="it-IT" sz="1200" b="1" dirty="0"/>
          </a:p>
          <a:p>
            <a:r>
              <a:rPr lang="it-IT" sz="1200" b="1" dirty="0" err="1" smtClean="0"/>
              <a:t>discovery</a:t>
            </a:r>
            <a:endParaRPr lang="it-IT" sz="1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10955" y="4504348"/>
            <a:ext cx="80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z</a:t>
            </a:r>
            <a:r>
              <a:rPr lang="it-IT" b="1" dirty="0" smtClean="0"/>
              <a:t>=0.35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457848" y="4422395"/>
            <a:ext cx="804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z</a:t>
            </a:r>
            <a:r>
              <a:rPr lang="it-IT" b="1" dirty="0" smtClean="0"/>
              <a:t>=0.02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16368" y="5848604"/>
            <a:ext cx="8000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solidFill>
                  <a:schemeClr val="bg1"/>
                </a:solidFill>
              </a:rPr>
              <a:t>Again</a:t>
            </a:r>
            <a:r>
              <a:rPr lang="it-IT" sz="2800" dirty="0" smtClean="0">
                <a:solidFill>
                  <a:schemeClr val="bg1"/>
                </a:solidFill>
              </a:rPr>
              <a:t> radio </a:t>
            </a:r>
            <a:r>
              <a:rPr lang="it-IT" sz="2800" dirty="0" err="1" smtClean="0">
                <a:solidFill>
                  <a:schemeClr val="bg1"/>
                </a:solidFill>
              </a:rPr>
              <a:t>sky</a:t>
            </a:r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</a:rPr>
              <a:t>surveys</a:t>
            </a:r>
            <a:r>
              <a:rPr lang="it-IT" sz="2800" dirty="0" smtClean="0">
                <a:solidFill>
                  <a:schemeClr val="bg1"/>
                </a:solidFill>
              </a:rPr>
              <a:t> are the best </a:t>
            </a:r>
            <a:r>
              <a:rPr lang="it-IT" sz="2800" dirty="0" err="1" smtClean="0">
                <a:solidFill>
                  <a:schemeClr val="bg1"/>
                </a:solidFill>
              </a:rPr>
              <a:t>tool</a:t>
            </a:r>
            <a:r>
              <a:rPr lang="it-IT" sz="2800" dirty="0" smtClean="0">
                <a:solidFill>
                  <a:schemeClr val="bg1"/>
                </a:solidFill>
              </a:rPr>
              <a:t> to </a:t>
            </a:r>
            <a:r>
              <a:rPr lang="it-IT" sz="2800" dirty="0" err="1" smtClean="0">
                <a:solidFill>
                  <a:schemeClr val="bg1"/>
                </a:solidFill>
              </a:rPr>
              <a:t>detect</a:t>
            </a:r>
            <a:r>
              <a:rPr lang="it-IT" sz="2800" dirty="0" smtClean="0">
                <a:solidFill>
                  <a:schemeClr val="bg1"/>
                </a:solidFill>
              </a:rPr>
              <a:t> the </a:t>
            </a:r>
            <a:r>
              <a:rPr lang="it-IT" sz="2800" dirty="0" err="1" smtClean="0">
                <a:solidFill>
                  <a:schemeClr val="bg1"/>
                </a:solidFill>
              </a:rPr>
              <a:t>jetted</a:t>
            </a:r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</a:rPr>
              <a:t>TDEs</a:t>
            </a:r>
            <a:r>
              <a:rPr lang="it-IT" sz="2800" dirty="0" smtClean="0">
                <a:solidFill>
                  <a:schemeClr val="bg1"/>
                </a:solidFill>
              </a:rPr>
              <a:t> and trigger </a:t>
            </a:r>
            <a:r>
              <a:rPr lang="it-IT" sz="2800" dirty="0" err="1" smtClean="0">
                <a:solidFill>
                  <a:schemeClr val="bg1"/>
                </a:solidFill>
              </a:rPr>
              <a:t>higher</a:t>
            </a:r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</a:rPr>
              <a:t>energy</a:t>
            </a:r>
            <a:r>
              <a:rPr lang="it-IT" sz="2800" dirty="0" smtClean="0">
                <a:solidFill>
                  <a:schemeClr val="bg1"/>
                </a:solidFill>
              </a:rPr>
              <a:t> follow-up 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30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Predictions</a:t>
            </a:r>
            <a:r>
              <a:rPr lang="it-IT" dirty="0" smtClean="0"/>
              <a:t> for future X-</a:t>
            </a:r>
            <a:r>
              <a:rPr lang="it-IT" dirty="0" err="1" smtClean="0"/>
              <a:t>ray</a:t>
            </a:r>
            <a:r>
              <a:rPr lang="it-IT" dirty="0" smtClean="0"/>
              <a:t> </a:t>
            </a:r>
            <a:r>
              <a:rPr lang="it-IT" dirty="0" err="1" smtClean="0"/>
              <a:t>surveys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446" t="45605" r="48595" b="8668"/>
          <a:stretch/>
        </p:blipFill>
        <p:spPr>
          <a:xfrm>
            <a:off x="3996647" y="2712625"/>
            <a:ext cx="5018026" cy="3402538"/>
          </a:xfr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 rotWithShape="1">
          <a:blip r:embed="rId3"/>
          <a:srcRect l="6437" t="46896" r="5799" b="35568"/>
          <a:stretch/>
        </p:blipFill>
        <p:spPr>
          <a:xfrm>
            <a:off x="327895" y="1152719"/>
            <a:ext cx="8671100" cy="1213455"/>
          </a:xfrm>
          <a:prstGeom prst="rect">
            <a:avLst/>
          </a:prstGeom>
        </p:spPr>
      </p:pic>
      <p:sp useBgFill="1">
        <p:nvSpPr>
          <p:cNvPr id="7" name="Rettangolo 6"/>
          <p:cNvSpPr/>
          <p:nvPr/>
        </p:nvSpPr>
        <p:spPr>
          <a:xfrm>
            <a:off x="1158826" y="3104619"/>
            <a:ext cx="2431371" cy="21324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err="1" smtClean="0">
                <a:solidFill>
                  <a:srgbClr val="CCFFCC"/>
                </a:solidFill>
              </a:rPr>
              <a:t>Higher</a:t>
            </a:r>
            <a:r>
              <a:rPr lang="it-IT" sz="2400" dirty="0" smtClean="0">
                <a:solidFill>
                  <a:srgbClr val="CCFFCC"/>
                </a:solidFill>
              </a:rPr>
              <a:t> </a:t>
            </a:r>
            <a:r>
              <a:rPr lang="it-IT" sz="2400" dirty="0" err="1" smtClean="0">
                <a:solidFill>
                  <a:srgbClr val="CCFFCC"/>
                </a:solidFill>
              </a:rPr>
              <a:t>discovery</a:t>
            </a:r>
            <a:r>
              <a:rPr lang="it-IT" sz="2400" dirty="0" smtClean="0">
                <a:solidFill>
                  <a:srgbClr val="CCFFCC"/>
                </a:solidFill>
              </a:rPr>
              <a:t> </a:t>
            </a:r>
            <a:r>
              <a:rPr lang="it-IT" sz="2400" dirty="0" err="1" smtClean="0">
                <a:solidFill>
                  <a:srgbClr val="CCFFCC"/>
                </a:solidFill>
              </a:rPr>
              <a:t>potential</a:t>
            </a:r>
            <a:r>
              <a:rPr lang="it-IT" sz="2400" dirty="0" smtClean="0">
                <a:solidFill>
                  <a:srgbClr val="CCFFCC"/>
                </a:solidFill>
              </a:rPr>
              <a:t> with follow-up </a:t>
            </a:r>
            <a:r>
              <a:rPr lang="it-IT" sz="2400" dirty="0" err="1" smtClean="0">
                <a:solidFill>
                  <a:srgbClr val="CCFFCC"/>
                </a:solidFill>
              </a:rPr>
              <a:t>observations</a:t>
            </a:r>
            <a:endParaRPr lang="it-IT" sz="2400" dirty="0">
              <a:solidFill>
                <a:srgbClr val="CCFFCC"/>
              </a:solidFill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136636" y="5462289"/>
            <a:ext cx="6072230" cy="1285884"/>
          </a:xfrm>
          <a:prstGeom prst="rect">
            <a:avLst/>
          </a:prstGeom>
          <a:solidFill>
            <a:schemeClr val="bg2"/>
          </a:solidFill>
          <a:ln w="12700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ATHENA 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mission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will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be 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able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to follow-up “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almost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”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</a:t>
            </a:r>
            <a:r>
              <a:rPr kumimoji="0" lang="it-IT" sz="2400" b="0" i="0" u="none" strike="noStrike" cap="none" normalizeH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all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radio </a:t>
            </a:r>
            <a:r>
              <a:rPr kumimoji="0" lang="it-IT" sz="2400" b="0" i="0" u="none" strike="noStrike" cap="none" normalizeH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triggered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</a:t>
            </a:r>
            <a:r>
              <a:rPr kumimoji="0" lang="it-IT" sz="2400" b="0" i="0" u="none" strike="noStrike" cap="none" normalizeH="0" dirty="0" err="1" smtClean="0">
                <a:ln>
                  <a:noFill/>
                </a:ln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TDEs</a:t>
            </a:r>
            <a:r>
              <a:rPr lang="it-IT" sz="2400" dirty="0" smtClean="0"/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/>
              <a:t>(</a:t>
            </a:r>
            <a:r>
              <a:rPr lang="it-IT" sz="2400" dirty="0" err="1" smtClean="0"/>
              <a:t>it</a:t>
            </a:r>
            <a:r>
              <a:rPr lang="it-IT" sz="2400" dirty="0" smtClean="0"/>
              <a:t> </a:t>
            </a:r>
            <a:r>
              <a:rPr lang="it-IT" sz="2400" dirty="0" err="1" smtClean="0"/>
              <a:t>depends</a:t>
            </a:r>
            <a:r>
              <a:rPr lang="it-IT" sz="2400" dirty="0" smtClean="0"/>
              <a:t> on the </a:t>
            </a:r>
            <a:r>
              <a:rPr lang="it-IT" sz="2400" dirty="0" err="1" smtClean="0"/>
              <a:t>sky</a:t>
            </a:r>
            <a:r>
              <a:rPr lang="it-IT" sz="2400" dirty="0" smtClean="0"/>
              <a:t> </a:t>
            </a:r>
            <a:r>
              <a:rPr lang="it-IT" sz="2400" dirty="0" err="1" smtClean="0"/>
              <a:t>accessibility</a:t>
            </a:r>
            <a:r>
              <a:rPr lang="it-IT" sz="2400" dirty="0" smtClean="0"/>
              <a:t>, ~50%) </a:t>
            </a:r>
            <a:endParaRPr kumimoji="0" lang="it-IT" sz="2400" b="0" i="0" u="none" strike="noStrike" cap="none" normalizeH="0" baseline="0" dirty="0" smtClean="0">
              <a:ln>
                <a:noFill/>
              </a:ln>
              <a:effectLst/>
              <a:latin typeface="Bradley Hand ITC TT-Bold" charset="0"/>
              <a:ea typeface="ヒラギノ明朝 ProN W6" charset="0"/>
              <a:cs typeface="ヒラギノ明朝 ProN W6" charset="0"/>
              <a:sym typeface="Bradley Hand ITC TT-Bold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824551" y="3648778"/>
            <a:ext cx="2643206" cy="92869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000" b="1" dirty="0" smtClean="0">
                <a:solidFill>
                  <a:srgbClr val="FF0000"/>
                </a:solidFill>
              </a:rPr>
              <a:t>Complete X-</a:t>
            </a:r>
            <a:r>
              <a:rPr lang="it-IT" sz="2000" b="1" dirty="0" err="1" smtClean="0">
                <a:solidFill>
                  <a:srgbClr val="FF0000"/>
                </a:solidFill>
              </a:rPr>
              <a:t>ray</a:t>
            </a:r>
            <a:r>
              <a:rPr lang="it-IT" sz="2000" b="1" dirty="0" smtClean="0">
                <a:solidFill>
                  <a:srgbClr val="FF0000"/>
                </a:solidFill>
              </a:rPr>
              <a:t> radio-</a:t>
            </a:r>
            <a:r>
              <a:rPr lang="it-IT" sz="2000" b="1" dirty="0" err="1" smtClean="0">
                <a:solidFill>
                  <a:srgbClr val="FF0000"/>
                </a:solidFill>
              </a:rPr>
              <a:t>selected</a:t>
            </a:r>
            <a:r>
              <a:rPr lang="it-IT" sz="2000" b="1" dirty="0" smtClean="0">
                <a:solidFill>
                  <a:srgbClr val="FF0000"/>
                </a:solidFill>
              </a:rPr>
              <a:t> sample</a:t>
            </a:r>
            <a:r>
              <a:rPr lang="it-IT" sz="2000" b="1" dirty="0" smtClean="0">
                <a:solidFill>
                  <a:schemeClr val="tx2"/>
                </a:solidFill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000" b="1" dirty="0" smtClean="0">
                <a:solidFill>
                  <a:schemeClr val="tx2"/>
                </a:solidFill>
              </a:rPr>
              <a:t>(</a:t>
            </a:r>
            <a:r>
              <a:rPr lang="it-IT" sz="2000" b="1" dirty="0" err="1" smtClean="0">
                <a:solidFill>
                  <a:schemeClr val="tx2"/>
                </a:solidFill>
              </a:rPr>
              <a:t>s</a:t>
            </a:r>
            <a:r>
              <a:rPr kumimoji="0" lang="it-IT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ky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</a:t>
            </a:r>
            <a:r>
              <a:rPr kumimoji="0" lang="it-IT" sz="20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accessibility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and </a:t>
            </a:r>
            <a:r>
              <a:rPr kumimoji="0" lang="it-IT" sz="2000" b="1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repointing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 </a:t>
            </a:r>
            <a:r>
              <a:rPr kumimoji="0" lang="it-IT" sz="2000" b="1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efficiency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Bradley Hand ITC TT-Bold" charset="0"/>
                <a:ea typeface="ヒラギノ明朝 ProN W6" charset="0"/>
                <a:cs typeface="ヒラギノ明朝 ProN W6" charset="0"/>
                <a:sym typeface="Bradley Hand ITC TT-Bold" charset="0"/>
              </a:rPr>
              <a:t>)</a:t>
            </a:r>
            <a:endParaRPr kumimoji="0" lang="it-IT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Bradley Hand ITC TT-Bold" charset="0"/>
              <a:ea typeface="ヒラギノ明朝 ProN W6" charset="0"/>
              <a:cs typeface="ヒラギノ明朝 ProN W6" charset="0"/>
              <a:sym typeface="Bradley Hand ITC TT-Bold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835464" y="2979183"/>
            <a:ext cx="125421" cy="2791023"/>
          </a:xfrm>
          <a:prstGeom prst="rect">
            <a:avLst/>
          </a:prstGeom>
          <a:solidFill>
            <a:srgbClr val="FF0000">
              <a:alpha val="3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1552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New code for the rate </a:t>
            </a:r>
            <a:r>
              <a:rPr lang="it-IT" dirty="0" err="1" smtClean="0"/>
              <a:t>distribution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1580" y="1436800"/>
            <a:ext cx="8219519" cy="4700494"/>
          </a:xfrm>
          <a:solidFill>
            <a:schemeClr val="tx1">
              <a:alpha val="52000"/>
            </a:schemeClr>
          </a:solidFill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it-IT" dirty="0" smtClean="0">
                <a:solidFill>
                  <a:schemeClr val="bg1"/>
                </a:solidFill>
              </a:rPr>
              <a:t>New spin </a:t>
            </a:r>
            <a:r>
              <a:rPr lang="it-IT" dirty="0" err="1" smtClean="0">
                <a:solidFill>
                  <a:schemeClr val="bg1"/>
                </a:solidFill>
              </a:rPr>
              <a:t>distributions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for </a:t>
            </a:r>
            <a:r>
              <a:rPr lang="it-IT" dirty="0" err="1" smtClean="0">
                <a:solidFill>
                  <a:schemeClr val="bg1"/>
                </a:solidFill>
              </a:rPr>
              <a:t>different</a:t>
            </a:r>
            <a:r>
              <a:rPr lang="it-IT" dirty="0" smtClean="0">
                <a:solidFill>
                  <a:schemeClr val="bg1"/>
                </a:solidFill>
              </a:rPr>
              <a:t> BH </a:t>
            </a:r>
            <a:r>
              <a:rPr lang="it-IT" dirty="0" err="1" smtClean="0">
                <a:solidFill>
                  <a:schemeClr val="bg1"/>
                </a:solidFill>
              </a:rPr>
              <a:t>seed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models</a:t>
            </a:r>
            <a:endParaRPr lang="it-IT" dirty="0" smtClean="0">
              <a:solidFill>
                <a:schemeClr val="bg1"/>
              </a:solidFill>
            </a:endParaRPr>
          </a:p>
          <a:p>
            <a:r>
              <a:rPr lang="it-IT" dirty="0" smtClean="0"/>
              <a:t> </a:t>
            </a:r>
            <a:r>
              <a:rPr lang="it-IT" dirty="0" err="1" smtClean="0"/>
              <a:t>low</a:t>
            </a:r>
            <a:r>
              <a:rPr lang="it-IT" dirty="0" smtClean="0"/>
              <a:t> mass </a:t>
            </a:r>
            <a:r>
              <a:rPr lang="it-IT" dirty="0" err="1" smtClean="0"/>
              <a:t>seed</a:t>
            </a:r>
            <a:endParaRPr lang="it-IT" dirty="0" smtClean="0"/>
          </a:p>
          <a:p>
            <a:r>
              <a:rPr lang="it-IT" dirty="0" smtClean="0"/>
              <a:t> high mass </a:t>
            </a:r>
            <a:r>
              <a:rPr lang="it-IT" dirty="0" err="1" smtClean="0"/>
              <a:t>seed</a:t>
            </a:r>
            <a:r>
              <a:rPr lang="it-IT" dirty="0" smtClean="0"/>
              <a:t> (</a:t>
            </a:r>
            <a:r>
              <a:rPr lang="it-IT" dirty="0" err="1" smtClean="0"/>
              <a:t>Begelman</a:t>
            </a:r>
            <a:r>
              <a:rPr lang="it-IT" dirty="0" smtClean="0"/>
              <a:t> &amp; </a:t>
            </a:r>
            <a:r>
              <a:rPr lang="it-IT" dirty="0" err="1" smtClean="0"/>
              <a:t>Volonteri</a:t>
            </a:r>
            <a:r>
              <a:rPr lang="it-IT" dirty="0" smtClean="0"/>
              <a:t>) 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olidFill>
                  <a:srgbClr val="CCFFCC"/>
                </a:solidFill>
              </a:rPr>
              <a:t>2</a:t>
            </a:r>
            <a:r>
              <a:rPr lang="it-IT" dirty="0">
                <a:solidFill>
                  <a:srgbClr val="CCFFCC"/>
                </a:solidFill>
              </a:rPr>
              <a:t>) TDE </a:t>
            </a:r>
            <a:r>
              <a:rPr lang="it-IT" dirty="0" smtClean="0">
                <a:solidFill>
                  <a:srgbClr val="CCFFCC"/>
                </a:solidFill>
              </a:rPr>
              <a:t>rate </a:t>
            </a:r>
            <a:r>
              <a:rPr lang="it-IT" dirty="0" err="1" smtClean="0">
                <a:solidFill>
                  <a:srgbClr val="CCFFCC"/>
                </a:solidFill>
              </a:rPr>
              <a:t>dependence</a:t>
            </a:r>
            <a:r>
              <a:rPr lang="it-IT" dirty="0" smtClean="0">
                <a:solidFill>
                  <a:srgbClr val="CCFFCC"/>
                </a:solidFill>
              </a:rPr>
              <a:t> on the BH mass (</a:t>
            </a:r>
            <a:r>
              <a:rPr lang="it-IT" dirty="0" err="1">
                <a:solidFill>
                  <a:srgbClr val="CCFFCC"/>
                </a:solidFill>
              </a:rPr>
              <a:t>Eq</a:t>
            </a:r>
            <a:r>
              <a:rPr lang="it-IT" dirty="0">
                <a:solidFill>
                  <a:srgbClr val="CCFFCC"/>
                </a:solidFill>
              </a:rPr>
              <a:t>. 18 </a:t>
            </a:r>
            <a:r>
              <a:rPr lang="it-IT" dirty="0" smtClean="0">
                <a:solidFill>
                  <a:srgbClr val="CCFFCC"/>
                </a:solidFill>
              </a:rPr>
              <a:t>in </a:t>
            </a:r>
            <a:r>
              <a:rPr lang="it-IT" dirty="0" err="1">
                <a:solidFill>
                  <a:srgbClr val="CCFFCC"/>
                </a:solidFill>
              </a:rPr>
              <a:t>Brockamp</a:t>
            </a:r>
            <a:r>
              <a:rPr lang="it-IT" dirty="0">
                <a:solidFill>
                  <a:srgbClr val="CCFFCC"/>
                </a:solidFill>
              </a:rPr>
              <a:t> et al. 2011</a:t>
            </a:r>
            <a:r>
              <a:rPr lang="it-IT" dirty="0" smtClean="0">
                <a:solidFill>
                  <a:srgbClr val="CCFFCC"/>
                </a:solidFill>
              </a:rPr>
              <a:t>)</a:t>
            </a:r>
            <a:endParaRPr lang="it-IT" dirty="0">
              <a:solidFill>
                <a:srgbClr val="CCFFCC"/>
              </a:solidFill>
            </a:endParaRPr>
          </a:p>
          <a:p>
            <a:pPr marL="0" indent="0">
              <a:buNone/>
            </a:pPr>
            <a:r>
              <a:rPr lang="it-IT" dirty="0" err="1" smtClean="0"/>
              <a:t>NTde</a:t>
            </a:r>
            <a:r>
              <a:rPr lang="it-IT" dirty="0" smtClean="0"/>
              <a:t> </a:t>
            </a:r>
            <a:r>
              <a:rPr lang="it-IT" dirty="0"/>
              <a:t>= </a:t>
            </a:r>
            <a:r>
              <a:rPr lang="it-IT" dirty="0" smtClean="0"/>
              <a:t>6.29 10</a:t>
            </a:r>
            <a:r>
              <a:rPr lang="it-IT" baseline="30000" dirty="0" smtClean="0"/>
              <a:t>-</a:t>
            </a:r>
            <a:r>
              <a:rPr lang="it-IT" baseline="30000" dirty="0"/>
              <a:t>8</a:t>
            </a:r>
            <a:r>
              <a:rPr lang="it-IT" dirty="0"/>
              <a:t> </a:t>
            </a:r>
            <a:r>
              <a:rPr lang="it-IT" dirty="0" smtClean="0"/>
              <a:t>(M</a:t>
            </a:r>
            <a:r>
              <a:rPr lang="it-IT" baseline="-25000" dirty="0" smtClean="0"/>
              <a:t>BH</a:t>
            </a:r>
            <a:r>
              <a:rPr lang="it-IT" dirty="0" smtClean="0"/>
              <a:t>/</a:t>
            </a:r>
            <a:r>
              <a:rPr lang="it-IT" dirty="0" err="1"/>
              <a:t>M</a:t>
            </a:r>
            <a:r>
              <a:rPr lang="it-IT" baseline="-25000" dirty="0" err="1"/>
              <a:t>sun</a:t>
            </a:r>
            <a:r>
              <a:rPr lang="it-IT" dirty="0" smtClean="0"/>
              <a:t>)</a:t>
            </a:r>
            <a:r>
              <a:rPr lang="it-IT" baseline="30000" dirty="0" smtClean="0"/>
              <a:t>0.446 </a:t>
            </a:r>
            <a:r>
              <a:rPr lang="it-IT" dirty="0"/>
              <a:t>yr</a:t>
            </a:r>
            <a:r>
              <a:rPr lang="it-IT" baseline="30000" dirty="0"/>
              <a:t>-</a:t>
            </a:r>
            <a:r>
              <a:rPr lang="it-IT" baseline="30000" dirty="0" smtClean="0"/>
              <a:t>1</a:t>
            </a:r>
          </a:p>
          <a:p>
            <a:pPr marL="0" indent="0">
              <a:buNone/>
            </a:pPr>
            <a:endParaRPr lang="it-IT" baseline="30000" dirty="0" smtClean="0"/>
          </a:p>
          <a:p>
            <a:pPr marL="0" indent="0">
              <a:buNone/>
            </a:pPr>
            <a:r>
              <a:rPr lang="it-IT" dirty="0" smtClean="0">
                <a:solidFill>
                  <a:srgbClr val="FAF2D5"/>
                </a:solidFill>
              </a:rPr>
              <a:t>3) SPIN </a:t>
            </a:r>
            <a:r>
              <a:rPr lang="it-IT" dirty="0" smtClean="0">
                <a:solidFill>
                  <a:srgbClr val="FAF2D5"/>
                </a:solidFill>
              </a:rPr>
              <a:t>(a) </a:t>
            </a:r>
            <a:r>
              <a:rPr lang="it-IT" dirty="0" err="1" smtClean="0">
                <a:solidFill>
                  <a:srgbClr val="FAF2D5"/>
                </a:solidFill>
              </a:rPr>
              <a:t>dependence</a:t>
            </a:r>
            <a:r>
              <a:rPr lang="it-IT" dirty="0" smtClean="0">
                <a:solidFill>
                  <a:srgbClr val="FAF2D5"/>
                </a:solidFill>
              </a:rPr>
              <a:t> </a:t>
            </a:r>
            <a:r>
              <a:rPr lang="it-IT" dirty="0" err="1" smtClean="0">
                <a:solidFill>
                  <a:srgbClr val="FAF2D5"/>
                </a:solidFill>
              </a:rPr>
              <a:t>included</a:t>
            </a:r>
            <a:r>
              <a:rPr lang="it-IT" dirty="0" smtClean="0">
                <a:solidFill>
                  <a:srgbClr val="FAF2D5"/>
                </a:solidFill>
              </a:rPr>
              <a:t> in the </a:t>
            </a:r>
            <a:r>
              <a:rPr lang="it-IT" dirty="0" err="1" smtClean="0">
                <a:solidFill>
                  <a:srgbClr val="FAF2D5"/>
                </a:solidFill>
              </a:rPr>
              <a:t>calculation</a:t>
            </a:r>
            <a:r>
              <a:rPr lang="it-IT" dirty="0" smtClean="0">
                <a:solidFill>
                  <a:srgbClr val="FAF2D5"/>
                </a:solidFill>
              </a:rPr>
              <a:t> of the </a:t>
            </a:r>
            <a:r>
              <a:rPr lang="it-IT" dirty="0" err="1" smtClean="0">
                <a:solidFill>
                  <a:srgbClr val="FAF2D5"/>
                </a:solidFill>
              </a:rPr>
              <a:t>peak</a:t>
            </a:r>
            <a:r>
              <a:rPr lang="it-IT" dirty="0" smtClean="0">
                <a:solidFill>
                  <a:srgbClr val="FAF2D5"/>
                </a:solidFill>
              </a:rPr>
              <a:t> </a:t>
            </a:r>
            <a:r>
              <a:rPr lang="it-IT" dirty="0" err="1" smtClean="0">
                <a:solidFill>
                  <a:srgbClr val="FAF2D5"/>
                </a:solidFill>
              </a:rPr>
              <a:t>luminosity</a:t>
            </a:r>
            <a:r>
              <a:rPr lang="it-IT" dirty="0" smtClean="0">
                <a:solidFill>
                  <a:srgbClr val="FAF2D5"/>
                </a:solidFill>
              </a:rPr>
              <a:t> in </a:t>
            </a:r>
            <a:r>
              <a:rPr lang="it-IT" dirty="0" err="1" smtClean="0">
                <a:solidFill>
                  <a:srgbClr val="FAF2D5"/>
                </a:solidFill>
              </a:rPr>
              <a:t>TDEs</a:t>
            </a:r>
            <a:endParaRPr lang="it-IT" dirty="0" smtClean="0">
              <a:solidFill>
                <a:srgbClr val="FAF2D5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FAF2D5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FFFF00"/>
                </a:solidFill>
              </a:rPr>
              <a:t>X-</a:t>
            </a:r>
            <a:r>
              <a:rPr lang="it-IT" dirty="0" err="1" smtClean="0">
                <a:solidFill>
                  <a:srgbClr val="FFFF00"/>
                </a:solidFill>
              </a:rPr>
              <a:t>ray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and radio </a:t>
            </a:r>
            <a:r>
              <a:rPr lang="it-IT" dirty="0" err="1" smtClean="0">
                <a:solidFill>
                  <a:srgbClr val="FFFF00"/>
                </a:solidFill>
              </a:rPr>
              <a:t>luminosities</a:t>
            </a:r>
            <a:r>
              <a:rPr lang="it-IT" dirty="0" smtClean="0">
                <a:solidFill>
                  <a:srgbClr val="FFFF00"/>
                </a:solidFill>
              </a:rPr>
              <a:t> are b</a:t>
            </a:r>
            <a:r>
              <a:rPr lang="nl-NL" dirty="0" err="1" smtClean="0">
                <a:solidFill>
                  <a:srgbClr val="FFFF00"/>
                </a:solidFill>
              </a:rPr>
              <a:t>oth</a:t>
            </a:r>
            <a:r>
              <a:rPr lang="nl-NL" dirty="0" smtClean="0">
                <a:solidFill>
                  <a:srgbClr val="FFFF00"/>
                </a:solidFill>
              </a:rPr>
              <a:t> </a:t>
            </a:r>
            <a:r>
              <a:rPr lang="nl-NL" dirty="0" err="1" smtClean="0">
                <a:solidFill>
                  <a:srgbClr val="FFFF00"/>
                </a:solidFill>
              </a:rPr>
              <a:t>proportional</a:t>
            </a:r>
            <a:r>
              <a:rPr lang="nl-NL" dirty="0" smtClean="0">
                <a:solidFill>
                  <a:srgbClr val="FFFF00"/>
                </a:solidFill>
              </a:rPr>
              <a:t> </a:t>
            </a:r>
            <a:r>
              <a:rPr lang="nl-NL" dirty="0" err="1" smtClean="0">
                <a:solidFill>
                  <a:srgbClr val="FFFF00"/>
                </a:solidFill>
              </a:rPr>
              <a:t>to</a:t>
            </a:r>
            <a:r>
              <a:rPr lang="nl-NL" dirty="0" smtClean="0">
                <a:solidFill>
                  <a:srgbClr val="FFFF00"/>
                </a:solidFill>
              </a:rPr>
              <a:t> </a:t>
            </a:r>
            <a:r>
              <a:rPr lang="nl-NL" dirty="0" smtClean="0">
                <a:solidFill>
                  <a:srgbClr val="FFFF00"/>
                </a:solidFill>
              </a:rPr>
              <a:t>a</a:t>
            </a:r>
            <a:r>
              <a:rPr lang="nl-NL" baseline="30000" dirty="0" smtClean="0">
                <a:solidFill>
                  <a:srgbClr val="FFFF00"/>
                </a:solidFill>
              </a:rPr>
              <a:t>2</a:t>
            </a:r>
            <a:endParaRPr lang="it-IT" baseline="30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406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BH mass and spin </a:t>
            </a:r>
            <a:r>
              <a:rPr lang="it-IT" dirty="0" err="1" smtClean="0"/>
              <a:t>distributions</a:t>
            </a:r>
            <a:r>
              <a:rPr lang="it-IT" dirty="0" smtClean="0"/>
              <a:t>….</a:t>
            </a:r>
            <a:endParaRPr lang="it-IT" dirty="0"/>
          </a:p>
        </p:txBody>
      </p:sp>
      <p:pic>
        <p:nvPicPr>
          <p:cNvPr id="4" name="Segnaposto contenuto 3" descr="percentage_MBH_int_morf_MOD_103.ps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9" t="9382" r="8591" b="45493"/>
          <a:stretch/>
        </p:blipFill>
        <p:spPr>
          <a:xfrm>
            <a:off x="92887" y="1674802"/>
            <a:ext cx="4236454" cy="3091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magine 4" descr="percentage_MBH_int_morf_MOD_104.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t="4005" r="6018" b="42383"/>
          <a:stretch/>
        </p:blipFill>
        <p:spPr>
          <a:xfrm>
            <a:off x="4546524" y="2301147"/>
            <a:ext cx="4468136" cy="36766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/>
          <p:cNvSpPr txBox="1"/>
          <p:nvPr/>
        </p:nvSpPr>
        <p:spPr>
          <a:xfrm>
            <a:off x="1739919" y="1947804"/>
            <a:ext cx="2277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Low</a:t>
            </a:r>
            <a:r>
              <a:rPr lang="it-IT" b="1" dirty="0" smtClean="0"/>
              <a:t> mass </a:t>
            </a:r>
            <a:r>
              <a:rPr lang="it-IT" b="1" dirty="0" err="1" smtClean="0"/>
              <a:t>seed</a:t>
            </a:r>
            <a:r>
              <a:rPr lang="it-IT" b="1" dirty="0" smtClean="0"/>
              <a:t> model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329107" y="2931238"/>
            <a:ext cx="2319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High mass </a:t>
            </a:r>
            <a:r>
              <a:rPr lang="it-IT" b="1" dirty="0" err="1" smtClean="0"/>
              <a:t>seed</a:t>
            </a:r>
            <a:r>
              <a:rPr lang="it-IT" b="1" dirty="0" smtClean="0"/>
              <a:t> model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2887" y="4688290"/>
            <a:ext cx="44536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FFFF"/>
                </a:solidFill>
              </a:rPr>
              <a:t>A </a:t>
            </a:r>
            <a:r>
              <a:rPr lang="it-IT" sz="2800" dirty="0" err="1" smtClean="0">
                <a:solidFill>
                  <a:srgbClr val="FFFFFF"/>
                </a:solidFill>
              </a:rPr>
              <a:t>broader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distribution</a:t>
            </a:r>
            <a:r>
              <a:rPr lang="it-IT" sz="2800" dirty="0" smtClean="0">
                <a:solidFill>
                  <a:srgbClr val="FFFFFF"/>
                </a:solidFill>
              </a:rPr>
              <a:t> in the case of </a:t>
            </a:r>
            <a:r>
              <a:rPr lang="it-IT" sz="2800" dirty="0" err="1" smtClean="0">
                <a:solidFill>
                  <a:srgbClr val="FFFFFF"/>
                </a:solidFill>
              </a:rPr>
              <a:t>low</a:t>
            </a:r>
            <a:r>
              <a:rPr lang="it-IT" sz="2800" dirty="0" smtClean="0">
                <a:solidFill>
                  <a:srgbClr val="FFFFFF"/>
                </a:solidFill>
              </a:rPr>
              <a:t> mass </a:t>
            </a:r>
            <a:r>
              <a:rPr lang="it-IT" sz="2800" dirty="0" err="1" smtClean="0">
                <a:solidFill>
                  <a:srgbClr val="FFFFFF"/>
                </a:solidFill>
              </a:rPr>
              <a:t>seed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models</a:t>
            </a:r>
            <a:r>
              <a:rPr lang="it-IT" sz="2800" dirty="0" smtClean="0">
                <a:solidFill>
                  <a:srgbClr val="FFFFFF"/>
                </a:solidFill>
              </a:rPr>
              <a:t>, with a </a:t>
            </a:r>
            <a:r>
              <a:rPr lang="it-IT" sz="2800" dirty="0" err="1" smtClean="0">
                <a:solidFill>
                  <a:srgbClr val="FFFFFF"/>
                </a:solidFill>
              </a:rPr>
              <a:t>well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defined</a:t>
            </a:r>
            <a:r>
              <a:rPr lang="it-IT" sz="2800" dirty="0" smtClean="0">
                <a:solidFill>
                  <a:srgbClr val="FFFFFF"/>
                </a:solidFill>
              </a:rPr>
              <a:t>  </a:t>
            </a:r>
            <a:r>
              <a:rPr lang="it-IT" sz="2800" dirty="0" err="1" smtClean="0">
                <a:solidFill>
                  <a:srgbClr val="FFFFFF"/>
                </a:solidFill>
              </a:rPr>
              <a:t>peak</a:t>
            </a:r>
            <a:r>
              <a:rPr lang="it-IT" sz="2800" dirty="0" smtClean="0">
                <a:solidFill>
                  <a:srgbClr val="FFFFFF"/>
                </a:solidFill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</a:rPr>
              <a:t>at</a:t>
            </a:r>
            <a:r>
              <a:rPr lang="it-IT" sz="2800" dirty="0" smtClean="0">
                <a:solidFill>
                  <a:srgbClr val="FFFFFF"/>
                </a:solidFill>
              </a:rPr>
              <a:t> M</a:t>
            </a:r>
            <a:r>
              <a:rPr lang="it-IT" sz="2800" baseline="-25000" dirty="0" smtClean="0">
                <a:solidFill>
                  <a:srgbClr val="FFFFFF"/>
                </a:solidFill>
              </a:rPr>
              <a:t>BH</a:t>
            </a:r>
            <a:r>
              <a:rPr lang="it-IT" sz="2800" dirty="0" smtClean="0">
                <a:solidFill>
                  <a:srgbClr val="FFFFFF"/>
                </a:solidFill>
              </a:rPr>
              <a:t>=a </a:t>
            </a:r>
            <a:r>
              <a:rPr lang="it-IT" sz="2800" dirty="0" err="1" smtClean="0">
                <a:solidFill>
                  <a:srgbClr val="FFFFFF"/>
                </a:solidFill>
              </a:rPr>
              <a:t>few</a:t>
            </a:r>
            <a:r>
              <a:rPr lang="it-IT" sz="2800" dirty="0" smtClean="0">
                <a:solidFill>
                  <a:srgbClr val="FFFFFF"/>
                </a:solidFill>
              </a:rPr>
              <a:t> x 10</a:t>
            </a:r>
            <a:r>
              <a:rPr lang="it-IT" sz="2800" baseline="30000" dirty="0" smtClean="0">
                <a:solidFill>
                  <a:srgbClr val="FFFFFF"/>
                </a:solidFill>
              </a:rPr>
              <a:t>5</a:t>
            </a:r>
            <a:r>
              <a:rPr lang="it-IT" sz="2800" dirty="0" smtClean="0">
                <a:solidFill>
                  <a:srgbClr val="FFFFFF"/>
                </a:solidFill>
              </a:rPr>
              <a:t> M</a:t>
            </a:r>
            <a:r>
              <a:rPr lang="it-IT" sz="2800" baseline="-25000" dirty="0" smtClean="0">
                <a:solidFill>
                  <a:srgbClr val="FFFFFF"/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it-IT" sz="2800" dirty="0" smtClean="0">
                <a:solidFill>
                  <a:srgbClr val="FFFFFF"/>
                </a:solidFill>
              </a:rPr>
              <a:t> in HMSM  </a:t>
            </a:r>
            <a:endParaRPr lang="it-IT" sz="2800" dirty="0">
              <a:solidFill>
                <a:srgbClr val="FFFFFF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80164" y="2331911"/>
            <a:ext cx="1436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0000FF"/>
                </a:solidFill>
              </a:rPr>
              <a:t>Spirals</a:t>
            </a:r>
            <a:endParaRPr lang="it-IT" b="1" dirty="0" smtClean="0">
              <a:solidFill>
                <a:srgbClr val="0000FF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ellipticals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025246" y="3338815"/>
            <a:ext cx="1436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0000FF"/>
                </a:solidFill>
              </a:rPr>
              <a:t>Spirals</a:t>
            </a:r>
            <a:endParaRPr lang="it-IT" b="1" dirty="0" smtClean="0">
              <a:solidFill>
                <a:srgbClr val="0000FF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ellipticals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476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Spin </a:t>
            </a:r>
            <a:r>
              <a:rPr lang="it-IT" dirty="0" err="1" smtClean="0"/>
              <a:t>distribution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Segnaposto contenuto 3" descr="percentage_spin_int_morf_MOD_103.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8" t="5747" r="3659" b="42287"/>
          <a:stretch/>
        </p:blipFill>
        <p:spPr>
          <a:xfrm>
            <a:off x="371204" y="1881590"/>
            <a:ext cx="4159600" cy="3104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magine 4" descr="percentage_spin_int_morf_MOD_104.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t="5431" r="7664" b="42864"/>
          <a:stretch/>
        </p:blipFill>
        <p:spPr>
          <a:xfrm>
            <a:off x="4656221" y="3010541"/>
            <a:ext cx="4281420" cy="3433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/>
          <p:cNvSpPr txBox="1"/>
          <p:nvPr/>
        </p:nvSpPr>
        <p:spPr>
          <a:xfrm>
            <a:off x="1410688" y="2641209"/>
            <a:ext cx="2277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Low</a:t>
            </a:r>
            <a:r>
              <a:rPr lang="it-IT" b="1" dirty="0" smtClean="0"/>
              <a:t> mass </a:t>
            </a:r>
            <a:r>
              <a:rPr lang="it-IT" b="1" dirty="0" err="1" smtClean="0"/>
              <a:t>seed</a:t>
            </a:r>
            <a:r>
              <a:rPr lang="it-IT" b="1" dirty="0" smtClean="0"/>
              <a:t> model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198932" y="3730008"/>
            <a:ext cx="2319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High mass </a:t>
            </a:r>
            <a:r>
              <a:rPr lang="it-IT" b="1" dirty="0" err="1" smtClean="0"/>
              <a:t>seed</a:t>
            </a:r>
            <a:r>
              <a:rPr lang="it-IT" b="1" dirty="0" smtClean="0"/>
              <a:t> model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283245" y="3776174"/>
            <a:ext cx="1436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0000FF"/>
                </a:solidFill>
              </a:rPr>
              <a:t>Spirals</a:t>
            </a:r>
            <a:endParaRPr lang="it-IT" b="1" dirty="0" smtClean="0">
              <a:solidFill>
                <a:srgbClr val="0000FF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ellipticals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55347" y="4032225"/>
            <a:ext cx="1436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0000FF"/>
                </a:solidFill>
              </a:rPr>
              <a:t>Spirals</a:t>
            </a:r>
            <a:endParaRPr lang="it-IT" b="1" dirty="0" smtClean="0">
              <a:solidFill>
                <a:srgbClr val="0000FF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ellipticals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20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 b="1" dirty="0">
                <a:solidFill>
                  <a:srgbClr val="FAF2D5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Super </a:t>
            </a:r>
            <a:r>
              <a:rPr lang="en-US" b="1" dirty="0" err="1">
                <a:solidFill>
                  <a:srgbClr val="FAF2D5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Eddington</a:t>
            </a:r>
            <a:r>
              <a:rPr lang="en-US" b="1" dirty="0">
                <a:solidFill>
                  <a:srgbClr val="FAF2D5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 </a:t>
            </a:r>
            <a:r>
              <a:rPr lang="en-US" b="1" u="sng" dirty="0">
                <a:solidFill>
                  <a:srgbClr val="FAF2D5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mass loss</a:t>
            </a:r>
            <a:endParaRPr lang="en-US" b="1" u="sng" dirty="0">
              <a:solidFill>
                <a:srgbClr val="FAF2D5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7832" y="2165074"/>
            <a:ext cx="5110166" cy="3832406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 useBgFill="1">
        <p:nvSpPr>
          <p:cNvPr id="18435" name="Rectangle 3"/>
          <p:cNvSpPr>
            <a:spLocks/>
          </p:cNvSpPr>
          <p:nvPr/>
        </p:nvSpPr>
        <p:spPr bwMode="auto">
          <a:xfrm>
            <a:off x="564409" y="5930692"/>
            <a:ext cx="8309150" cy="750094"/>
          </a:xfrm>
          <a:prstGeom prst="rect">
            <a:avLst/>
          </a:prstGeom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100" dirty="0">
                <a:solidFill>
                  <a:srgbClr val="FAF2D5"/>
                </a:solidFill>
                <a:ea typeface="Bradley Hand ITC TT-Bold" charset="0"/>
                <a:cs typeface="Bradley Hand ITC TT-Bold" charset="0"/>
              </a:rPr>
              <a:t>THE PEAK IS FIRST IN optical AND THEN IT MOVES TO higher FREQUENCIES</a:t>
            </a:r>
          </a:p>
        </p:txBody>
      </p:sp>
      <p:sp>
        <p:nvSpPr>
          <p:cNvPr id="18436" name="Rectangle 4"/>
          <p:cNvSpPr>
            <a:spLocks/>
          </p:cNvSpPr>
          <p:nvPr/>
        </p:nvSpPr>
        <p:spPr bwMode="auto">
          <a:xfrm>
            <a:off x="156780" y="1151930"/>
            <a:ext cx="3598664" cy="928688"/>
          </a:xfrm>
          <a:prstGeom prst="rect">
            <a:avLst/>
          </a:prstGeom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dirty="0">
                <a:solidFill>
                  <a:srgbClr val="FAF2D5"/>
                </a:solidFill>
                <a:latin typeface="Chalkboard" charset="0"/>
                <a:ea typeface="Chalkboard" charset="0"/>
                <a:cs typeface="Chalkboard" charset="0"/>
                <a:sym typeface="Chalkboard" charset="0"/>
              </a:rPr>
              <a:t>Rossi &amp; BEGELMAN ‘08</a:t>
            </a:r>
          </a:p>
          <a:p>
            <a:r>
              <a:rPr lang="en-US" dirty="0">
                <a:solidFill>
                  <a:srgbClr val="FAF2D5"/>
                </a:solidFill>
                <a:latin typeface="Chalkboard" charset="0"/>
                <a:ea typeface="Chalkboard" charset="0"/>
                <a:cs typeface="Chalkboard" charset="0"/>
                <a:sym typeface="Chalkboard" charset="0"/>
              </a:rPr>
              <a:t>STRUBBE &amp; QUATAERT ‘09 </a:t>
            </a:r>
          </a:p>
          <a:p>
            <a:r>
              <a:rPr lang="en-US" dirty="0">
                <a:solidFill>
                  <a:srgbClr val="FAF2D5"/>
                </a:solidFill>
                <a:latin typeface="Chalkboard" charset="0"/>
                <a:ea typeface="Chalkboard" charset="0"/>
                <a:cs typeface="Chalkboard" charset="0"/>
                <a:sym typeface="Chalkboard" charset="0"/>
              </a:rPr>
              <a:t>LODATO &amp; </a:t>
            </a:r>
            <a:r>
              <a:rPr lang="en-US" dirty="0" smtClean="0">
                <a:solidFill>
                  <a:srgbClr val="FAF2D5"/>
                </a:solidFill>
                <a:latin typeface="Chalkboard" charset="0"/>
                <a:ea typeface="Chalkboard" charset="0"/>
                <a:cs typeface="Chalkboard" charset="0"/>
                <a:sym typeface="Chalkboard" charset="0"/>
              </a:rPr>
              <a:t>Rossi  </a:t>
            </a:r>
            <a:r>
              <a:rPr lang="en-US" dirty="0">
                <a:solidFill>
                  <a:srgbClr val="FAF2D5"/>
                </a:solidFill>
                <a:latin typeface="Chalkboard" charset="0"/>
                <a:ea typeface="Chalkboard" charset="0"/>
                <a:cs typeface="Chalkboard" charset="0"/>
                <a:sym typeface="Chalkboard" charset="0"/>
              </a:rPr>
              <a:t>‘10</a:t>
            </a:r>
          </a:p>
        </p:txBody>
      </p:sp>
    </p:spTree>
    <p:extLst>
      <p:ext uri="{BB962C8B-B14F-4D97-AF65-F5344CB8AC3E}">
        <p14:creationId xmlns:p14="http://schemas.microsoft.com/office/powerpoint/2010/main" val="3229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 b="1" dirty="0">
                <a:solidFill>
                  <a:srgbClr val="FAF2D5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...and the </a:t>
            </a:r>
            <a:r>
              <a:rPr lang="en-US" b="1" dirty="0" smtClean="0">
                <a:solidFill>
                  <a:srgbClr val="FAF2D5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jet</a:t>
            </a:r>
            <a:endParaRPr lang="en-US" b="1" dirty="0">
              <a:solidFill>
                <a:srgbClr val="FAF2D5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0842" y="1647793"/>
            <a:ext cx="5244961" cy="3933721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 useBgFill="1">
        <p:nvSpPr>
          <p:cNvPr id="19459" name="Rectangle 3"/>
          <p:cNvSpPr>
            <a:spLocks/>
          </p:cNvSpPr>
          <p:nvPr/>
        </p:nvSpPr>
        <p:spPr bwMode="auto">
          <a:xfrm>
            <a:off x="1673201" y="5928243"/>
            <a:ext cx="5787553" cy="875109"/>
          </a:xfrm>
          <a:prstGeom prst="rect">
            <a:avLst/>
          </a:prstGeom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2400" dirty="0">
                <a:solidFill>
                  <a:srgbClr val="FAF2D5"/>
                </a:solidFill>
                <a:ea typeface="Bradley Hand ITC TT-Bold" charset="0"/>
                <a:cs typeface="Bradley Hand ITC TT-Bold" charset="0"/>
              </a:rPr>
              <a:t>WHAT WE SEE DEPENDS ON THE VIEWING ANGLE</a:t>
            </a:r>
          </a:p>
        </p:txBody>
      </p:sp>
    </p:spTree>
    <p:extLst>
      <p:ext uri="{BB962C8B-B14F-4D97-AF65-F5344CB8AC3E}">
        <p14:creationId xmlns:p14="http://schemas.microsoft.com/office/powerpoint/2010/main" val="5504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4510" y="209528"/>
            <a:ext cx="7286676" cy="911213"/>
          </a:xfrm>
          <a:solidFill>
            <a:schemeClr val="tx1">
              <a:alpha val="25000"/>
            </a:schemeClr>
          </a:solidFill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t-IT" b="1" dirty="0" smtClean="0">
                <a:solidFill>
                  <a:srgbClr val="FFFF00"/>
                </a:solidFill>
              </a:rPr>
              <a:t>The High </a:t>
            </a:r>
            <a:r>
              <a:rPr lang="it-IT" b="1" dirty="0" err="1" smtClean="0">
                <a:solidFill>
                  <a:srgbClr val="FFFF00"/>
                </a:solidFill>
              </a:rPr>
              <a:t>energy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emission</a:t>
            </a:r>
            <a:r>
              <a:rPr lang="it-IT" b="1" dirty="0" smtClean="0">
                <a:solidFill>
                  <a:srgbClr val="FFFF00"/>
                </a:solidFill>
              </a:rPr>
              <a:t> of </a:t>
            </a:r>
            <a:r>
              <a:rPr lang="it-IT" b="1" dirty="0" err="1" smtClean="0">
                <a:solidFill>
                  <a:srgbClr val="FFFF00"/>
                </a:solidFill>
              </a:rPr>
              <a:t>jetted</a:t>
            </a:r>
            <a:endParaRPr lang="it-IT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it-IT" b="1" dirty="0" err="1" smtClean="0">
                <a:solidFill>
                  <a:srgbClr val="FFFF00"/>
                </a:solidFill>
              </a:rPr>
              <a:t>TDEs</a:t>
            </a:r>
            <a:endParaRPr lang="it-IT" b="1" dirty="0">
              <a:solidFill>
                <a:schemeClr val="bg1"/>
              </a:solidFill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1612900" y="1231900"/>
            <a:ext cx="5524500" cy="4432299"/>
            <a:chOff x="4786314" y="2357431"/>
            <a:chExt cx="4214842" cy="383050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 l="12308" t="7341" r="10769"/>
            <a:stretch>
              <a:fillRect/>
            </a:stretch>
          </p:blipFill>
          <p:spPr bwMode="auto">
            <a:xfrm>
              <a:off x="4786314" y="2357431"/>
              <a:ext cx="4214842" cy="3830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Rettangolo 7"/>
            <p:cNvSpPr/>
            <p:nvPr/>
          </p:nvSpPr>
          <p:spPr>
            <a:xfrm>
              <a:off x="5003808" y="2439119"/>
              <a:ext cx="2286016" cy="7858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 dirty="0" smtClean="0">
                <a:solidFill>
                  <a:srgbClr val="800000"/>
                </a:solidFill>
                <a:latin typeface="Arial"/>
                <a:cs typeface="Arial"/>
              </a:endParaRPr>
            </a:p>
            <a:p>
              <a:pPr algn="ctr"/>
              <a:r>
                <a:rPr lang="it-IT" sz="1200" b="1" dirty="0" smtClean="0">
                  <a:solidFill>
                    <a:srgbClr val="800000"/>
                  </a:solidFill>
                  <a:latin typeface="Arial"/>
                  <a:cs typeface="Arial"/>
                </a:rPr>
                <a:t>HE</a:t>
              </a:r>
              <a:r>
                <a:rPr lang="it-IT" sz="1200" b="1" dirty="0" smtClean="0">
                  <a:solidFill>
                    <a:srgbClr val="800000"/>
                  </a:solidFill>
                  <a:latin typeface="Arial"/>
                  <a:cs typeface="Arial"/>
                </a:rPr>
                <a:t> </a:t>
              </a:r>
              <a:r>
                <a:rPr lang="it-IT" sz="1200" b="1" dirty="0" smtClean="0">
                  <a:solidFill>
                    <a:srgbClr val="800000"/>
                  </a:solidFill>
                  <a:latin typeface="Arial"/>
                  <a:cs typeface="Arial"/>
                </a:rPr>
                <a:t>SED</a:t>
              </a:r>
            </a:p>
            <a:p>
              <a:pPr algn="ctr"/>
              <a:r>
                <a:rPr lang="it-IT" sz="1200" b="1" dirty="0" err="1" smtClean="0">
                  <a:solidFill>
                    <a:srgbClr val="800000"/>
                  </a:solidFill>
                  <a:latin typeface="Arial"/>
                  <a:cs typeface="Arial"/>
                </a:rPr>
                <a:t>modeled</a:t>
              </a:r>
              <a:r>
                <a:rPr lang="it-IT" sz="1200" b="1" dirty="0" smtClean="0">
                  <a:solidFill>
                    <a:srgbClr val="800000"/>
                  </a:solidFill>
                  <a:latin typeface="Arial"/>
                  <a:cs typeface="Arial"/>
                </a:rPr>
                <a:t> a </a:t>
              </a:r>
              <a:r>
                <a:rPr lang="it-IT" sz="1200" b="1" dirty="0" err="1" smtClean="0">
                  <a:solidFill>
                    <a:srgbClr val="800000"/>
                  </a:solidFill>
                  <a:latin typeface="Arial"/>
                  <a:cs typeface="Arial"/>
                </a:rPr>
                <a:t>Sync</a:t>
              </a:r>
              <a:endParaRPr lang="it-IT" sz="1200" b="1" dirty="0" smtClean="0">
                <a:solidFill>
                  <a:srgbClr val="8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3351947" y="5894168"/>
            <a:ext cx="2767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lang="it-IT" b="1" dirty="0">
                <a:solidFill>
                  <a:srgbClr val="FFFFFF"/>
                </a:solidFill>
                <a:latin typeface="Arial"/>
                <a:cs typeface="Arial"/>
              </a:rPr>
              <a:t>case of </a:t>
            </a:r>
            <a:r>
              <a:rPr lang="it-IT" b="1" dirty="0" err="1" smtClean="0">
                <a:solidFill>
                  <a:srgbClr val="FFFFFF"/>
                </a:solidFill>
                <a:latin typeface="Arial"/>
                <a:cs typeface="Arial"/>
              </a:rPr>
              <a:t>Sw</a:t>
            </a:r>
            <a:r>
              <a:rPr lang="it-IT" b="1" dirty="0" smtClean="0">
                <a:solidFill>
                  <a:srgbClr val="FFFFFF"/>
                </a:solidFill>
                <a:latin typeface="Arial"/>
                <a:cs typeface="Arial"/>
              </a:rPr>
              <a:t> J1644, </a:t>
            </a:r>
            <a:r>
              <a:rPr lang="it-IT" b="1" dirty="0" err="1" smtClean="0">
                <a:solidFill>
                  <a:srgbClr val="FFFFFF"/>
                </a:solidFill>
                <a:latin typeface="Arial"/>
                <a:cs typeface="Arial"/>
              </a:rPr>
              <a:t>Burrows</a:t>
            </a:r>
            <a:r>
              <a:rPr lang="it-IT" b="1" dirty="0" smtClean="0">
                <a:solidFill>
                  <a:srgbClr val="FFFFFF"/>
                </a:solidFill>
                <a:latin typeface="Arial"/>
                <a:cs typeface="Arial"/>
              </a:rPr>
              <a:t> et al. 2011, NATURE</a:t>
            </a:r>
            <a:endParaRPr lang="it-IT" b="1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4644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625078" y="1687711"/>
            <a:ext cx="7679531" cy="4631292"/>
          </a:xfrm>
          <a:solidFill>
            <a:schemeClr val="tx1">
              <a:alpha val="64000"/>
            </a:schemeClr>
          </a:solidFill>
          <a:ln/>
        </p:spPr>
        <p:txBody>
          <a:bodyPr lIns="64291" tIns="32146" rIns="64291" bIns="32146"/>
          <a:lstStyle/>
          <a:p>
            <a:r>
              <a:rPr lang="en-US" dirty="0" smtClean="0">
                <a:solidFill>
                  <a:srgbClr val="CCFFCC"/>
                </a:solidFill>
                <a:ea typeface="Gill Sans Light" charset="0"/>
                <a:cs typeface="Gill Sans Light" charset="0"/>
                <a:sym typeface="Gill Sans Light" charset="0"/>
              </a:rPr>
              <a:t>Study </a:t>
            </a:r>
            <a:r>
              <a:rPr lang="en-US" dirty="0">
                <a:solidFill>
                  <a:srgbClr val="CCFFCC"/>
                </a:solidFill>
                <a:ea typeface="Gill Sans" charset="0"/>
                <a:cs typeface="Gill Sans" charset="0"/>
                <a:sym typeface="Gill Sans" charset="0"/>
              </a:rPr>
              <a:t>disc accretion</a:t>
            </a:r>
            <a:r>
              <a:rPr lang="en-US" dirty="0">
                <a:solidFill>
                  <a:srgbClr val="CCFFCC"/>
                </a:solidFill>
                <a:ea typeface="Gill Sans Light" charset="0"/>
                <a:cs typeface="Gill Sans Light" charset="0"/>
                <a:sym typeface="Gill Sans Light" charset="0"/>
              </a:rPr>
              <a:t> in different regimes on month timescale</a:t>
            </a:r>
            <a:endParaRPr lang="en-US" dirty="0">
              <a:solidFill>
                <a:srgbClr val="CCFFCC"/>
              </a:solidFill>
              <a:ea typeface="ヒラギノ角ゴ ProN W3" charset="0"/>
              <a:cs typeface="ヒラギノ角ゴ ProN W3" charset="0"/>
              <a:sym typeface="Gill Sans Light" charset="0"/>
            </a:endParaRPr>
          </a:p>
          <a:p>
            <a:r>
              <a:rPr lang="en-US" dirty="0">
                <a:solidFill>
                  <a:srgbClr val="FFFF00"/>
                </a:solidFill>
                <a:ea typeface="Gill Sans" charset="0"/>
                <a:cs typeface="Gill Sans" charset="0"/>
                <a:sym typeface="Gill Sans" charset="0"/>
              </a:rPr>
              <a:t>Super </a:t>
            </a:r>
            <a:r>
              <a:rPr lang="en-US" dirty="0" err="1">
                <a:solidFill>
                  <a:srgbClr val="FFFF00"/>
                </a:solidFill>
                <a:ea typeface="Gill Sans" charset="0"/>
                <a:cs typeface="Gill Sans" charset="0"/>
                <a:sym typeface="Gill Sans" charset="0"/>
              </a:rPr>
              <a:t>Eddington</a:t>
            </a:r>
            <a:r>
              <a:rPr lang="en-US" dirty="0">
                <a:solidFill>
                  <a:srgbClr val="FFFF00"/>
                </a:solidFill>
                <a:ea typeface="Gill Sans" charset="0"/>
                <a:cs typeface="Gill Sans" charset="0"/>
                <a:sym typeface="Gill Sans" charset="0"/>
              </a:rPr>
              <a:t> </a:t>
            </a:r>
            <a:r>
              <a:rPr lang="en-US" dirty="0">
                <a:solidFill>
                  <a:srgbClr val="FFFF00"/>
                </a:solidFill>
                <a:ea typeface="Gill Sans Light" charset="0"/>
                <a:cs typeface="Gill Sans Light" charset="0"/>
                <a:sym typeface="Gill Sans Light" charset="0"/>
              </a:rPr>
              <a:t>accretion not well understood</a:t>
            </a:r>
            <a:endParaRPr lang="en-US" dirty="0">
              <a:solidFill>
                <a:srgbClr val="FFFF00"/>
              </a:solidFill>
              <a:ea typeface="ヒラギノ角ゴ ProN W3" charset="0"/>
              <a:cs typeface="ヒラギノ角ゴ ProN W3" charset="0"/>
              <a:sym typeface="Gill Sans Light" charset="0"/>
            </a:endParaRPr>
          </a:p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constrain 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ea typeface="Gill Sans" charset="0"/>
                <a:cs typeface="Gill Sans" charset="0"/>
                <a:sym typeface="Gill Sans" charset="0"/>
              </a:rPr>
              <a:t>jet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/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disc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connec</a:t>
            </a:r>
            <a:r>
              <a:rPr lang="en-US" dirty="0">
                <a:solidFill>
                  <a:srgbClr val="95A9FF"/>
                </a:solidFill>
                <a:ea typeface="Gill Sans Light" charset="0"/>
                <a:cs typeface="Gill Sans Light" charset="0"/>
                <a:sym typeface="Gill Sans Light" charset="0"/>
              </a:rPr>
              <a:t>tion</a:t>
            </a:r>
            <a:endParaRPr lang="en-US" dirty="0">
              <a:solidFill>
                <a:srgbClr val="95A9FF"/>
              </a:solidFill>
              <a:ea typeface="ヒラギノ角ゴ ProN W3" charset="0"/>
              <a:cs typeface="ヒラギノ角ゴ ProN W3" charset="0"/>
              <a:sym typeface="Gill Sans Light" charset="0"/>
            </a:endParaRPr>
          </a:p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discover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ea typeface="Gill Sans" charset="0"/>
                <a:cs typeface="Gill Sans" charset="0"/>
                <a:sym typeface="Gill Sans" charset="0"/>
              </a:rPr>
              <a:t>quiescent </a:t>
            </a:r>
            <a:r>
              <a:rPr lang="en-US" dirty="0">
                <a:solidFill>
                  <a:srgbClr val="CCFFCC"/>
                </a:solidFill>
                <a:ea typeface="Gill Sans" charset="0"/>
                <a:cs typeface="Gill Sans" charset="0"/>
                <a:sym typeface="Gill Sans" charset="0"/>
              </a:rPr>
              <a:t>supermassive black holes</a:t>
            </a:r>
            <a:r>
              <a:rPr lang="en-US" dirty="0">
                <a:solidFill>
                  <a:srgbClr val="CCFFCC"/>
                </a:solidFill>
                <a:ea typeface="Gill Sans Light" charset="0"/>
                <a:cs typeface="Gill Sans Light" charset="0"/>
                <a:sym typeface="Gill Sans Light" charset="0"/>
              </a:rPr>
              <a:t> 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(SMBH) and 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measure their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mass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  <a:ea typeface="ヒラギノ角ゴ ProN W3" charset="0"/>
              <a:cs typeface="ヒラギノ角ゴ ProN W3" charset="0"/>
              <a:sym typeface="Gill Sans Light" charset="0"/>
            </a:endParaRPr>
          </a:p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ea typeface="Gill Sans Light" charset="0"/>
                <a:cs typeface="Gill Sans Light" charset="0"/>
                <a:sym typeface="Gill Sans Light" charset="0"/>
              </a:rPr>
              <a:t>constrain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ea typeface="Gill Sans" charset="0"/>
                <a:cs typeface="Gill Sans" charset="0"/>
                <a:sym typeface="Gill Sans" charset="0"/>
              </a:rPr>
              <a:t>SMBH mass function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482" name="Rectangle 2"/>
          <p:cNvSpPr>
            <a:spLocks/>
          </p:cNvSpPr>
          <p:nvPr/>
        </p:nvSpPr>
        <p:spPr bwMode="auto">
          <a:xfrm>
            <a:off x="571500" y="638473"/>
            <a:ext cx="7992070" cy="60721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>
              <a:spcBef>
                <a:spcPts val="2250"/>
              </a:spcBef>
            </a:pPr>
            <a:r>
              <a:rPr lang="en-US" sz="3700" dirty="0">
                <a:solidFill>
                  <a:srgbClr val="FFFFFF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OBSERVATION OF TDE IS IMPORTANT </a:t>
            </a:r>
          </a:p>
        </p:txBody>
      </p:sp>
    </p:spTree>
    <p:extLst>
      <p:ext uri="{BB962C8B-B14F-4D97-AF65-F5344CB8AC3E}">
        <p14:creationId xmlns:p14="http://schemas.microsoft.com/office/powerpoint/2010/main" val="12672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>
                <a:solidFill>
                  <a:srgbClr val="FFFF00"/>
                </a:solidFill>
              </a:rPr>
              <a:t>How </a:t>
            </a:r>
            <a:r>
              <a:rPr lang="it-IT" sz="3600" dirty="0" err="1" smtClean="0">
                <a:solidFill>
                  <a:srgbClr val="FFFF00"/>
                </a:solidFill>
              </a:rPr>
              <a:t>many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</a:rPr>
              <a:t>TDEs</a:t>
            </a:r>
            <a:r>
              <a:rPr lang="it-IT" sz="3600" dirty="0" smtClean="0">
                <a:solidFill>
                  <a:srgbClr val="FFFF00"/>
                </a:solidFill>
              </a:rPr>
              <a:t> so far (</a:t>
            </a:r>
            <a:r>
              <a:rPr lang="it-IT" sz="3600" dirty="0" err="1" smtClean="0">
                <a:solidFill>
                  <a:srgbClr val="FFFF00"/>
                </a:solidFill>
              </a:rPr>
              <a:t>both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</a:rPr>
              <a:t>thermal</a:t>
            </a:r>
            <a:r>
              <a:rPr lang="it-IT" sz="3600" dirty="0" smtClean="0">
                <a:solidFill>
                  <a:srgbClr val="FFFF00"/>
                </a:solidFill>
              </a:rPr>
              <a:t> and non-</a:t>
            </a:r>
            <a:r>
              <a:rPr lang="it-IT" sz="3600" dirty="0" err="1" smtClean="0">
                <a:solidFill>
                  <a:srgbClr val="FFFF00"/>
                </a:solidFill>
              </a:rPr>
              <a:t>thermal</a:t>
            </a:r>
            <a:r>
              <a:rPr lang="it-IT" sz="3600" dirty="0" smtClean="0">
                <a:solidFill>
                  <a:srgbClr val="FFFF00"/>
                </a:solidFill>
              </a:rPr>
              <a:t>)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32001"/>
            <a:ext cx="8470900" cy="3910684"/>
          </a:xfrm>
          <a:solidFill>
            <a:schemeClr val="tx1">
              <a:alpha val="64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b="1" dirty="0" err="1" smtClean="0">
                <a:solidFill>
                  <a:schemeClr val="bg1"/>
                </a:solidFill>
              </a:rPr>
              <a:t>Current</a:t>
            </a:r>
            <a:r>
              <a:rPr lang="it-IT" sz="3200" b="1" dirty="0" smtClean="0">
                <a:solidFill>
                  <a:schemeClr val="bg1"/>
                </a:solidFill>
              </a:rPr>
              <a:t> status</a:t>
            </a:r>
          </a:p>
          <a:p>
            <a:r>
              <a:rPr lang="it-IT" sz="3200" dirty="0" err="1" smtClean="0">
                <a:solidFill>
                  <a:srgbClr val="CCFFCC"/>
                </a:solidFill>
              </a:rPr>
              <a:t>Relativistic</a:t>
            </a:r>
            <a:r>
              <a:rPr lang="it-IT" sz="3200" dirty="0" smtClean="0">
                <a:solidFill>
                  <a:srgbClr val="CCFFCC"/>
                </a:solidFill>
              </a:rPr>
              <a:t> </a:t>
            </a:r>
            <a:r>
              <a:rPr lang="it-IT" sz="3200" dirty="0" err="1" smtClean="0">
                <a:solidFill>
                  <a:srgbClr val="CCFFCC"/>
                </a:solidFill>
              </a:rPr>
              <a:t>TDEs</a:t>
            </a:r>
            <a:r>
              <a:rPr lang="it-IT" sz="3200" dirty="0" smtClean="0">
                <a:solidFill>
                  <a:srgbClr val="CCFFCC"/>
                </a:solidFill>
              </a:rPr>
              <a:t>:</a:t>
            </a:r>
            <a:r>
              <a:rPr lang="it-IT" sz="3200" dirty="0" smtClean="0"/>
              <a:t> 3 </a:t>
            </a:r>
            <a:r>
              <a:rPr lang="it-IT" sz="3200" dirty="0" err="1" smtClean="0"/>
              <a:t>objects</a:t>
            </a:r>
            <a:r>
              <a:rPr lang="it-IT" sz="3200" dirty="0" smtClean="0"/>
              <a:t> </a:t>
            </a:r>
            <a:r>
              <a:rPr lang="it-IT" sz="3200" dirty="0" err="1" smtClean="0"/>
              <a:t>detected</a:t>
            </a:r>
            <a:r>
              <a:rPr lang="it-IT" sz="3200" dirty="0" smtClean="0"/>
              <a:t> so far </a:t>
            </a:r>
          </a:p>
          <a:p>
            <a:pPr marL="0" indent="0" algn="ctr">
              <a:buNone/>
            </a:pPr>
            <a:r>
              <a:rPr lang="it-IT" sz="3200" dirty="0" smtClean="0"/>
              <a:t>(BAT </a:t>
            </a:r>
            <a:r>
              <a:rPr lang="it-IT" sz="3200" dirty="0" err="1" smtClean="0"/>
              <a:t>triggered</a:t>
            </a:r>
            <a:r>
              <a:rPr lang="it-IT" sz="3200" dirty="0" smtClean="0"/>
              <a:t>)</a:t>
            </a:r>
            <a:endParaRPr lang="it-IT" sz="3200" dirty="0"/>
          </a:p>
          <a:p>
            <a:r>
              <a:rPr lang="it-IT" sz="3200" dirty="0" smtClean="0">
                <a:solidFill>
                  <a:srgbClr val="FF6600"/>
                </a:solidFill>
              </a:rPr>
              <a:t>Thermal </a:t>
            </a:r>
            <a:r>
              <a:rPr lang="it-IT" sz="3200" dirty="0" err="1" smtClean="0">
                <a:solidFill>
                  <a:srgbClr val="FF6600"/>
                </a:solidFill>
              </a:rPr>
              <a:t>TDEs</a:t>
            </a:r>
            <a:r>
              <a:rPr lang="it-IT" sz="3200" dirty="0" smtClean="0">
                <a:solidFill>
                  <a:srgbClr val="FF6600"/>
                </a:solidFill>
              </a:rPr>
              <a:t>: </a:t>
            </a:r>
            <a:r>
              <a:rPr lang="it-IT" sz="3200" dirty="0" smtClean="0"/>
              <a:t>&lt; </a:t>
            </a:r>
            <a:r>
              <a:rPr lang="it-IT" sz="3200" dirty="0" smtClean="0"/>
              <a:t>30 </a:t>
            </a:r>
            <a:r>
              <a:rPr lang="it-IT" sz="3200" dirty="0" err="1" smtClean="0"/>
              <a:t>objects</a:t>
            </a:r>
            <a:r>
              <a:rPr lang="it-IT" sz="3200" dirty="0" smtClean="0"/>
              <a:t> </a:t>
            </a:r>
            <a:r>
              <a:rPr lang="it-IT" sz="3200" dirty="0" err="1" smtClean="0"/>
              <a:t>detected</a:t>
            </a:r>
            <a:r>
              <a:rPr lang="it-IT" sz="3200" dirty="0" smtClean="0"/>
              <a:t> so far</a:t>
            </a:r>
          </a:p>
          <a:p>
            <a:pPr marL="0" indent="0" algn="ctr">
              <a:buNone/>
            </a:pPr>
            <a:r>
              <a:rPr lang="it-IT" sz="3200" dirty="0" smtClean="0"/>
              <a:t>(ROSAT, XMM, </a:t>
            </a:r>
            <a:r>
              <a:rPr lang="it-IT" sz="3200" dirty="0" err="1" smtClean="0"/>
              <a:t>Chandra</a:t>
            </a:r>
            <a:r>
              <a:rPr lang="it-IT" sz="3200" dirty="0" smtClean="0"/>
              <a:t>, ASAS-SN, SDSS</a:t>
            </a:r>
            <a:r>
              <a:rPr lang="it-IT" sz="3200" dirty="0" smtClean="0"/>
              <a:t>, GALEX, </a:t>
            </a:r>
            <a:r>
              <a:rPr lang="it-IT" sz="3200" dirty="0" smtClean="0"/>
              <a:t>INTEGRAL </a:t>
            </a:r>
            <a:r>
              <a:rPr lang="it-IT" sz="3200" dirty="0" err="1" smtClean="0"/>
              <a:t>candidates</a:t>
            </a:r>
            <a:r>
              <a:rPr lang="it-IT" sz="3200" dirty="0" smtClean="0"/>
              <a:t>)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445000" y="4927600"/>
            <a:ext cx="17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6027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64291" tIns="32146" rIns="64291" bIns="32146"/>
          <a:lstStyle/>
          <a:p>
            <a:r>
              <a:rPr lang="en-US" dirty="0">
                <a:latin typeface="+mn-lt"/>
                <a:ea typeface="Gill Sans" charset="0"/>
                <a:cs typeface="Gill Sans" charset="0"/>
                <a:sym typeface="Gill Sans" charset="0"/>
              </a:rPr>
              <a:t>Jetted TDE: </a:t>
            </a:r>
            <a:r>
              <a:rPr lang="en-US" dirty="0" smtClean="0">
                <a:latin typeface="+mn-lt"/>
                <a:ea typeface="Gill Sans" charset="0"/>
                <a:cs typeface="Gill Sans" charset="0"/>
                <a:sym typeface="Gill Sans" charset="0"/>
              </a:rPr>
              <a:t>3 </a:t>
            </a:r>
            <a:r>
              <a:rPr lang="en-US" dirty="0">
                <a:latin typeface="+mn-lt"/>
                <a:ea typeface="Gill Sans" charset="0"/>
                <a:cs typeface="Gill Sans" charset="0"/>
                <a:sym typeface="Gill Sans" charset="0"/>
              </a:rPr>
              <a:t>SWIFT Events</a:t>
            </a:r>
            <a:endParaRPr lang="en-US" dirty="0">
              <a:latin typeface="+mn-lt"/>
              <a:sym typeface="Gill Sans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43" y="1360875"/>
            <a:ext cx="8638395" cy="5287405"/>
          </a:xfrm>
          <a:solidFill>
            <a:schemeClr val="tx1">
              <a:alpha val="67000"/>
            </a:schemeClr>
          </a:solidFill>
          <a:ln w="60325">
            <a:noFill/>
          </a:ln>
        </p:spPr>
        <p:txBody>
          <a:bodyPr lIns="64291" tIns="32146" rIns="64291" bIns="32146"/>
          <a:lstStyle/>
          <a:p>
            <a:r>
              <a:rPr lang="en-US" sz="2800" b="1" dirty="0" err="1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Sw</a:t>
            </a:r>
            <a:r>
              <a:rPr lang="en-US" sz="2800" b="1" dirty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J1644+57 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(z=0.35; Burrows et al. 2011)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,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</a:t>
            </a:r>
            <a:r>
              <a:rPr lang="en-US" sz="2800" b="1" dirty="0" err="1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Sw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J2058+05 </a:t>
            </a:r>
            <a:r>
              <a:rPr lang="en-US" sz="2800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(z=1.18; </a:t>
            </a:r>
            <a:r>
              <a:rPr lang="en-US" sz="2800" dirty="0" err="1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Cenko</a:t>
            </a:r>
            <a:r>
              <a:rPr lang="en-US" sz="2800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et al. 2011)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,  </a:t>
            </a:r>
            <a:r>
              <a:rPr lang="en-US" sz="2800" b="1" dirty="0" err="1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Sw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</a:t>
            </a:r>
            <a:r>
              <a:rPr lang="it-IT" sz="2800" b="1" dirty="0">
                <a:solidFill>
                  <a:srgbClr val="FAF68A"/>
                </a:solidFill>
                <a:latin typeface="+mj-lt"/>
              </a:rPr>
              <a:t>J1112.2-</a:t>
            </a:r>
            <a:r>
              <a:rPr lang="it-IT" sz="2800" b="1" dirty="0" smtClean="0">
                <a:solidFill>
                  <a:srgbClr val="FAF68A"/>
                </a:solidFill>
                <a:latin typeface="+mj-lt"/>
              </a:rPr>
              <a:t>8238 </a:t>
            </a:r>
            <a:r>
              <a:rPr lang="it-IT" sz="2800" dirty="0" smtClean="0">
                <a:latin typeface="+mj-lt"/>
              </a:rPr>
              <a:t>(</a:t>
            </a:r>
            <a:r>
              <a:rPr lang="it-IT" sz="2800" dirty="0" err="1" smtClean="0">
                <a:latin typeface="+mj-lt"/>
              </a:rPr>
              <a:t>z</a:t>
            </a:r>
            <a:r>
              <a:rPr lang="it-IT" sz="2800" dirty="0" smtClean="0">
                <a:latin typeface="+mj-lt"/>
              </a:rPr>
              <a:t>=0.89; </a:t>
            </a:r>
            <a:r>
              <a:rPr lang="it-IT" sz="2800" dirty="0" err="1" smtClean="0">
                <a:latin typeface="+mj-lt"/>
              </a:rPr>
              <a:t>Brown</a:t>
            </a:r>
            <a:r>
              <a:rPr lang="it-IT" sz="2800" dirty="0" smtClean="0">
                <a:latin typeface="+mj-lt"/>
              </a:rPr>
              <a:t> et al. 2015)</a:t>
            </a:r>
          </a:p>
          <a:p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E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xploded 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in </a:t>
            </a:r>
            <a:r>
              <a:rPr lang="en-US" sz="2800" b="1" dirty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quiescent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galaxies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.</a:t>
            </a:r>
          </a:p>
          <a:p>
            <a:r>
              <a:rPr lang="en-US" sz="2800" b="1" dirty="0" err="1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Sw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J1644 and </a:t>
            </a:r>
            <a:r>
              <a:rPr lang="en-US" sz="2800" b="1" dirty="0" err="1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Sw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J2058 have position 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within </a:t>
            </a:r>
            <a:r>
              <a:rPr lang="en-US" sz="2800" b="1" dirty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150 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pc 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and 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 Light" charset="0"/>
                <a:cs typeface="Gill Sans Light" charset="0"/>
                <a:sym typeface="Gill Sans Light" charset="0"/>
              </a:rPr>
              <a:t>400 pc 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of 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their 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galactic </a:t>
            </a:r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center, respectively </a:t>
            </a:r>
            <a:r>
              <a:rPr lang="en-US" sz="2800" dirty="0" smtClean="0">
                <a:ea typeface="Gill Sans Light" charset="0"/>
                <a:cs typeface="Gill Sans Light" charset="0"/>
                <a:sym typeface="Gill Sans Light" charset="0"/>
              </a:rPr>
              <a:t>(</a:t>
            </a:r>
            <a:r>
              <a:rPr lang="en-US" sz="2800" dirty="0" err="1" smtClean="0">
                <a:ea typeface="Gill Sans Light" charset="0"/>
                <a:cs typeface="Gill Sans Light" charset="0"/>
                <a:sym typeface="Gill Sans Light" charset="0"/>
              </a:rPr>
              <a:t>Levan</a:t>
            </a:r>
            <a:r>
              <a:rPr lang="en-US" sz="2800" dirty="0" smtClean="0">
                <a:ea typeface="Gill Sans Light" charset="0"/>
                <a:cs typeface="Gill Sans Light" charset="0"/>
                <a:sym typeface="Gill Sans Light" charset="0"/>
              </a:rPr>
              <a:t> et al. 2011, </a:t>
            </a:r>
            <a:r>
              <a:rPr lang="it-IT" sz="2800" dirty="0" err="1" smtClean="0"/>
              <a:t>Pasham</a:t>
            </a:r>
            <a:r>
              <a:rPr lang="it-IT" sz="2800" dirty="0" smtClean="0"/>
              <a:t> et al. 2015)</a:t>
            </a:r>
            <a:endParaRPr lang="en-US" sz="2800" dirty="0" smtClean="0">
              <a:ea typeface="Gill Sans Light" charset="0"/>
              <a:cs typeface="Gill Sans Light" charset="0"/>
              <a:sym typeface="Gill Sans Light" charset="0"/>
            </a:endParaRPr>
          </a:p>
          <a:p>
            <a:r>
              <a:rPr lang="en-US" sz="2800" b="1" dirty="0" smtClean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Persistent 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(months), variable and bright X-rays </a:t>
            </a:r>
            <a:r>
              <a:rPr lang="en-US" sz="2800" b="1" dirty="0" err="1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lightcurve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(L </a:t>
            </a:r>
            <a:r>
              <a:rPr lang="en-US" sz="2800" b="1" baseline="-6000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~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10</a:t>
            </a:r>
            <a:r>
              <a:rPr lang="en-US" sz="2800" b="1" baseline="32000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47</a:t>
            </a:r>
            <a:r>
              <a:rPr lang="en-US" sz="2800" b="1" dirty="0">
                <a:latin typeface="+mj-lt"/>
                <a:ea typeface="Gill Sans Light" charset="0"/>
                <a:cs typeface="Gill Sans Light" charset="0"/>
                <a:sym typeface="Gill Sans Light" charset="0"/>
              </a:rPr>
              <a:t> erg/s after 2 weeks) </a:t>
            </a:r>
            <a:endParaRPr lang="en-US" sz="2800" b="1" dirty="0">
              <a:latin typeface="+mj-lt"/>
              <a:ea typeface="ヒラギノ角ゴ ProN W3" charset="0"/>
              <a:cs typeface="ヒラギノ角ゴ ProN W3" charset="0"/>
              <a:sym typeface="Gill Sans Light" charset="0"/>
            </a:endParaRPr>
          </a:p>
          <a:p>
            <a:pPr>
              <a:buSzPct val="99000"/>
            </a:pPr>
            <a:r>
              <a:rPr lang="en-US" sz="2800" b="1" dirty="0">
                <a:solidFill>
                  <a:srgbClr val="FAF68A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B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right </a:t>
            </a:r>
            <a:r>
              <a:rPr lang="en-US" sz="2800" b="1" dirty="0">
                <a:solidFill>
                  <a:srgbClr val="FAF68A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radio </a:t>
            </a:r>
            <a:r>
              <a:rPr lang="en-US" sz="2800" b="1" dirty="0" smtClean="0">
                <a:solidFill>
                  <a:srgbClr val="FAF68A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counterparts 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(e.g.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Zauderer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 et al. 2011,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Cenko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Gill Sans" charset="0"/>
                <a:cs typeface="Gill Sans" charset="0"/>
                <a:sym typeface="Gill Sans" charset="0"/>
              </a:rPr>
              <a:t> et al. 2011)</a:t>
            </a:r>
            <a:endParaRPr lang="en-US" sz="2800" dirty="0">
              <a:solidFill>
                <a:schemeClr val="bg1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30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20689</TotalTime>
  <Words>2988</Words>
  <Application>Microsoft Macintosh PowerPoint</Application>
  <PresentationFormat>Presentazione su schermo (4:3)</PresentationFormat>
  <Paragraphs>318</Paragraphs>
  <Slides>36</Slides>
  <Notes>9</Notes>
  <HiddenSlides>5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36</vt:i4>
      </vt:variant>
    </vt:vector>
  </HeadingPairs>
  <TitlesOfParts>
    <vt:vector size="39" baseType="lpstr">
      <vt:lpstr>Tema di Office</vt:lpstr>
      <vt:lpstr>1_Tema di Office</vt:lpstr>
      <vt:lpstr>2_Tema di Office</vt:lpstr>
      <vt:lpstr>Relativistic tidal disruption events: what do we learn from their rate distribution?</vt:lpstr>
      <vt:lpstr>Tidal disruption events</vt:lpstr>
      <vt:lpstr>Presentazione di PowerPoint</vt:lpstr>
      <vt:lpstr>Super Eddington mass loss</vt:lpstr>
      <vt:lpstr>...and the jet</vt:lpstr>
      <vt:lpstr> </vt:lpstr>
      <vt:lpstr>Presentazione di PowerPoint</vt:lpstr>
      <vt:lpstr> How many TDEs so far (both thermal and non-thermal)</vt:lpstr>
      <vt:lpstr>Jetted TDE: 3 SWIFT Events</vt:lpstr>
      <vt:lpstr>Presentazione di PowerPoint</vt:lpstr>
      <vt:lpstr>How can we derive the rate of jetted TDEs?</vt:lpstr>
      <vt:lpstr>The intrinsic rate R(z) and the beaming reduction  </vt:lpstr>
      <vt:lpstr>Rate predictions: constraints from current observations</vt:lpstr>
      <vt:lpstr>Looking at the discovery potential for current and future missions</vt:lpstr>
      <vt:lpstr>Radio and X-ray surveys  predictions </vt:lpstr>
      <vt:lpstr>Jet production efficiency?</vt:lpstr>
      <vt:lpstr>The trigger time: the complementary roles of radio and X-ray surveys  </vt:lpstr>
      <vt:lpstr>Main findings</vt:lpstr>
      <vt:lpstr>Summary </vt:lpstr>
      <vt:lpstr>SKA-Rebaseline</vt:lpstr>
      <vt:lpstr>Future perspectives: new code for the rate distribution</vt:lpstr>
      <vt:lpstr>Preliminary TDE luminosity Functions</vt:lpstr>
      <vt:lpstr>Conclusions</vt:lpstr>
      <vt:lpstr>Future HE Missions:  new diagnostics?</vt:lpstr>
      <vt:lpstr>The jet precession/wobbling in relativistic TDEs</vt:lpstr>
      <vt:lpstr>Presentazione di PowerPoint</vt:lpstr>
      <vt:lpstr> </vt:lpstr>
      <vt:lpstr>Presentazione di PowerPoint</vt:lpstr>
      <vt:lpstr>Presentazione di PowerPoint</vt:lpstr>
      <vt:lpstr>BM and MDL formulae</vt:lpstr>
      <vt:lpstr>How to deal with thousands of SKA transient  alerts</vt:lpstr>
      <vt:lpstr>Jet efficiency: radio counterpart discovery relies on the fast multi-frequency follow-up</vt:lpstr>
      <vt:lpstr>Predictions for future X-ray surveys</vt:lpstr>
      <vt:lpstr>New code for the rate distribution</vt:lpstr>
      <vt:lpstr>BH mass and spin distributions….</vt:lpstr>
      <vt:lpstr>Spin distribution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Relativistic tidal disruption events: what do we learn from their rate distribution?</dc:title>
  <dc:creator>immado</dc:creator>
  <cp:lastModifiedBy>immado</cp:lastModifiedBy>
  <cp:revision>305</cp:revision>
  <dcterms:created xsi:type="dcterms:W3CDTF">2015-12-09T11:55:15Z</dcterms:created>
  <dcterms:modified xsi:type="dcterms:W3CDTF">2016-06-21T04:31:36Z</dcterms:modified>
</cp:coreProperties>
</file>