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66" r:id="rId2"/>
    <p:sldId id="418" r:id="rId3"/>
    <p:sldId id="405" r:id="rId4"/>
    <p:sldId id="406" r:id="rId5"/>
    <p:sldId id="414" r:id="rId6"/>
    <p:sldId id="415" r:id="rId7"/>
    <p:sldId id="416" r:id="rId8"/>
    <p:sldId id="395" r:id="rId9"/>
    <p:sldId id="427" r:id="rId10"/>
    <p:sldId id="317" r:id="rId11"/>
    <p:sldId id="430" r:id="rId12"/>
    <p:sldId id="389" r:id="rId13"/>
    <p:sldId id="392" r:id="rId14"/>
    <p:sldId id="431" r:id="rId15"/>
    <p:sldId id="432" r:id="rId16"/>
    <p:sldId id="433" r:id="rId17"/>
    <p:sldId id="434" r:id="rId18"/>
    <p:sldId id="338" r:id="rId19"/>
    <p:sldId id="337" r:id="rId20"/>
    <p:sldId id="273" r:id="rId21"/>
    <p:sldId id="336" r:id="rId22"/>
    <p:sldId id="326" r:id="rId23"/>
    <p:sldId id="257" r:id="rId24"/>
    <p:sldId id="258" r:id="rId25"/>
    <p:sldId id="259" r:id="rId26"/>
    <p:sldId id="366" r:id="rId27"/>
    <p:sldId id="367" r:id="rId28"/>
    <p:sldId id="356" r:id="rId29"/>
    <p:sldId id="357" r:id="rId30"/>
    <p:sldId id="325" r:id="rId31"/>
    <p:sldId id="435" r:id="rId32"/>
    <p:sldId id="436" r:id="rId33"/>
    <p:sldId id="437" r:id="rId34"/>
    <p:sldId id="438" r:id="rId35"/>
    <p:sldId id="439" r:id="rId36"/>
    <p:sldId id="441" r:id="rId37"/>
    <p:sldId id="442" r:id="rId38"/>
    <p:sldId id="443" r:id="rId3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43A2A"/>
    <a:srgbClr val="D10303"/>
    <a:srgbClr val="C40202"/>
    <a:srgbClr val="4C51A9"/>
    <a:srgbClr val="A92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831" autoAdjust="0"/>
  </p:normalViewPr>
  <p:slideViewPr>
    <p:cSldViewPr snapToGrid="0" snapToObjects="1">
      <p:cViewPr>
        <p:scale>
          <a:sx n="100" d="100"/>
          <a:sy n="100" d="100"/>
        </p:scale>
        <p:origin x="-6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99D64-22D8-594B-AE55-4AA523E8CE17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FF939-B134-8C49-997B-404EA0EEFD3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95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30766" indent="-281064"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marL="1124255" indent="-224851"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marL="1573957" indent="-224851"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marL="2023659" indent="-224851"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2473361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2923062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3372764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3822466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fld id="{3B69F050-00DF-0744-8831-0B822B7B85F7}" type="slidenum">
              <a:rPr lang="en-US" sz="1300">
                <a:solidFill>
                  <a:schemeClr val="tx1"/>
                </a:solidFill>
                <a:latin typeface="Times New Roman" charset="0"/>
              </a:rPr>
              <a:pPr eaLnBrk="1" hangingPunct="1"/>
              <a:t>10</a:t>
            </a:fld>
            <a:endParaRPr lang="en-US" sz="13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solidFill>
            <a:srgbClr val="FFFFFF"/>
          </a:solidFill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341835"/>
            <a:ext cx="502837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876" tIns="44937" rIns="89876" bIns="44937"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2D596B4D-F47A-F74E-9464-46D072EC6086}" type="slidenum">
              <a:rPr lang="it-IT"/>
              <a:pPr>
                <a:defRPr/>
              </a:pPr>
              <a:t>20</a:t>
            </a:fld>
            <a:endParaRPr lang="it-IT"/>
          </a:p>
        </p:txBody>
      </p:sp>
      <p:sp>
        <p:nvSpPr>
          <p:cNvPr id="1126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26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259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4F3F8-4E3F-654D-80CE-FCA1773CF81A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766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4F3F8-4E3F-654D-80CE-FCA1773CF81A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30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4F3F8-4E3F-654D-80CE-FCA1773CF81A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30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7127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16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90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34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592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99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00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4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97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36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17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8C493-7547-0345-9B44-95896933EBA8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34FAE-6CFA-AF49-94E5-D7DCC4BD9BF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8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9.emf"/><Relationship Id="rId6" Type="http://schemas.openxmlformats.org/officeDocument/2006/relationships/image" Target="../media/image10.tif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Relationship Id="rId3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4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965889"/>
            <a:ext cx="9144000" cy="2004716"/>
          </a:xfrm>
          <a:prstGeom prst="rect">
            <a:avLst/>
          </a:prstGeom>
          <a:solidFill>
            <a:schemeClr val="bg1">
              <a:lumMod val="85000"/>
              <a:alpha val="53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algn="ctr" defTabSz="914400" eaLnBrk="0" hangingPunct="0">
              <a:lnSpc>
                <a:spcPct val="90000"/>
              </a:lnSpc>
              <a:defRPr/>
            </a:pPr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Blazars at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Grande"/>
                <a:ea typeface="Lucida Grande"/>
                <a:cs typeface="Lucida Grande"/>
              </a:rPr>
              <a:t>γ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–</a:t>
            </a:r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ray and VHE energies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43737" y="3525327"/>
            <a:ext cx="3852203" cy="326482"/>
          </a:xfrm>
          <a:prstGeom prst="rect">
            <a:avLst/>
          </a:prstGeom>
          <a:solidFill>
            <a:srgbClr val="EAEAEA">
              <a:alpha val="0"/>
            </a:srgbClr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bliqueTopLeft"/>
            <a:lightRig rig="threePt" dir="t"/>
          </a:scene3d>
          <a:extLst/>
        </p:spPr>
        <p:txBody>
          <a:bodyPr wrap="none" anchor="ctr"/>
          <a:lstStyle/>
          <a:p>
            <a:pPr algn="ctr">
              <a:defRPr/>
            </a:pP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Paolo 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Giommi</a:t>
            </a:r>
          </a:p>
          <a:p>
            <a:pPr algn="ctr">
              <a:defRPr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Italian Space Agency - ASDC</a:t>
            </a:r>
          </a:p>
          <a:p>
            <a:pPr>
              <a:lnSpc>
                <a:spcPct val="70000"/>
              </a:lnSpc>
              <a:defRPr/>
            </a:pPr>
            <a:endParaRPr lang="it-IT" sz="1600" b="1" dirty="0">
              <a:solidFill>
                <a:srgbClr val="000066"/>
              </a:solidFill>
              <a:latin typeface="Arial Rounded MT Bold" charset="0"/>
            </a:endParaRPr>
          </a:p>
          <a:p>
            <a:pPr>
              <a:defRPr/>
            </a:pPr>
            <a:endParaRPr lang="it-IT" sz="1800" b="1" dirty="0">
              <a:solidFill>
                <a:srgbClr val="000066"/>
              </a:solidFill>
              <a:latin typeface="Arial Rounded MT Bold" charset="0"/>
            </a:endParaRPr>
          </a:p>
        </p:txBody>
      </p:sp>
      <p:pic>
        <p:nvPicPr>
          <p:cNvPr id="8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11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fld id="{BA5A7958-1C69-CC48-BA59-6C28E7B7FA14}" type="slidenum">
              <a:rPr lang="en-US" sz="1400">
                <a:solidFill>
                  <a:srgbClr val="080808"/>
                </a:solidFill>
                <a:latin typeface="Times New Roman" charset="0"/>
              </a:rPr>
              <a:pPr eaLnBrk="1" hangingPunct="1"/>
              <a:t>10</a:t>
            </a:fld>
            <a:endParaRPr lang="en-US" sz="1400">
              <a:solidFill>
                <a:srgbClr val="080808"/>
              </a:solidFill>
              <a:latin typeface="Times New Roman" charset="0"/>
            </a:endParaRP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609600"/>
          </a:xfrm>
          <a:effectLst>
            <a:outerShdw blurRad="63500" dist="38099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accent2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Paper II</a:t>
            </a:r>
            <a:endParaRPr lang="en-US" sz="4000" dirty="0">
              <a:solidFill>
                <a:schemeClr val="accent2"/>
              </a:solidFill>
              <a:latin typeface="News Gothic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3200400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sz="1800">
              <a:solidFill>
                <a:srgbClr val="FF0000"/>
              </a:solidFill>
            </a:endParaRPr>
          </a:p>
          <a:p>
            <a:pPr algn="ctr"/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003925" y="2503488"/>
            <a:ext cx="20732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endParaRPr lang="en-GB" sz="2800">
              <a:solidFill>
                <a:srgbClr val="FFFF00"/>
              </a:solidFill>
            </a:endParaRPr>
          </a:p>
        </p:txBody>
      </p:sp>
      <p:graphicFrame>
        <p:nvGraphicFramePr>
          <p:cNvPr id="33797" name="Object 2"/>
          <p:cNvGraphicFramePr>
            <a:graphicFrameLocks noChangeAspect="1"/>
          </p:cNvGraphicFramePr>
          <p:nvPr/>
        </p:nvGraphicFramePr>
        <p:xfrm>
          <a:off x="7162800" y="19812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" name="Equation" r:id="rId4" imgW="114300" imgH="215900" progId="Equation.3">
                  <p:embed/>
                </p:oleObj>
              </mc:Choice>
              <mc:Fallback>
                <p:oleObj name="Equation" r:id="rId4" imgW="1143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98120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-76200" y="1427163"/>
            <a:ext cx="92202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3088" indent="-4572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  <a:buSzPct val="95000"/>
              <a:buFont typeface="Times" charset="0"/>
              <a:buNone/>
            </a:pPr>
            <a:endParaRPr lang="en-GB"/>
          </a:p>
        </p:txBody>
      </p:sp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4354513" y="5573713"/>
            <a:ext cx="250825" cy="4127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3200" i="1" baseline="-16000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Padovani − MG14, GN2</a:t>
            </a:r>
            <a:endParaRPr lang="en-US">
              <a:sym typeface="Symbo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45376"/>
            <a:ext cx="6546690" cy="586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80109" y="3198168"/>
            <a:ext cx="2949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Chalkboard" charset="0"/>
                <a:cs typeface="Lucida Grande" charset="0"/>
              </a:rPr>
              <a:t>γ</a:t>
            </a:r>
            <a:r>
              <a:rPr lang="en-US" dirty="0">
                <a:solidFill>
                  <a:srgbClr val="FF0000"/>
                </a:solidFill>
                <a:latin typeface="Chalkboard" charset="0"/>
                <a:cs typeface="Lucida Grande" charset="0"/>
              </a:rPr>
              <a:t>-</a:t>
            </a:r>
            <a:r>
              <a:rPr lang="en-US" dirty="0" smtClean="0">
                <a:solidFill>
                  <a:srgbClr val="FF0000"/>
                </a:solidFill>
                <a:latin typeface="Chalkboard" charset="0"/>
                <a:cs typeface="Lucida Grande" charset="0"/>
              </a:rPr>
              <a:t>ray (</a:t>
            </a:r>
            <a:r>
              <a:rPr lang="en-US" i="1" dirty="0" smtClean="0">
                <a:solidFill>
                  <a:srgbClr val="FF0000"/>
                </a:solidFill>
                <a:latin typeface="Chalkboard" charset="0"/>
                <a:cs typeface="Lucida Grande" charset="0"/>
              </a:rPr>
              <a:t>Fermi</a:t>
            </a:r>
            <a:r>
              <a:rPr lang="en-US" dirty="0" smtClean="0">
                <a:solidFill>
                  <a:srgbClr val="FF0000"/>
                </a:solidFill>
                <a:latin typeface="Chalkboard" charset="0"/>
                <a:cs typeface="Lucida Grande" charset="0"/>
              </a:rPr>
              <a:t>) band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4797152"/>
            <a:ext cx="4824536" cy="50405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384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implified_title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656"/>
            <a:ext cx="9144000" cy="262170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199331" y="2619170"/>
            <a:ext cx="2369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MNRAS 2015,  446L, 41</a:t>
            </a:r>
          </a:p>
          <a:p>
            <a:r>
              <a:rPr lang="it-IT" dirty="0" err="1"/>
              <a:t>a</a:t>
            </a:r>
            <a:r>
              <a:rPr lang="it-IT" dirty="0" err="1" smtClean="0"/>
              <a:t>rXiv</a:t>
            </a:r>
            <a:r>
              <a:rPr lang="it-IT" dirty="0" smtClean="0"/>
              <a:t> 1410.0497</a:t>
            </a:r>
            <a:endParaRPr lang="it-IT" dirty="0"/>
          </a:p>
        </p:txBody>
      </p:sp>
      <p:pic>
        <p:nvPicPr>
          <p:cNvPr id="6" name="Immagine 5" descr="fig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04" y="2503742"/>
            <a:ext cx="5448300" cy="4152900"/>
          </a:xfrm>
          <a:prstGeom prst="rect">
            <a:avLst/>
          </a:prstGeom>
        </p:spPr>
      </p:pic>
      <p:grpSp>
        <p:nvGrpSpPr>
          <p:cNvPr id="25" name="Gruppo 24"/>
          <p:cNvGrpSpPr/>
          <p:nvPr/>
        </p:nvGrpSpPr>
        <p:grpSpPr>
          <a:xfrm>
            <a:off x="1647770" y="3401874"/>
            <a:ext cx="2820879" cy="337066"/>
            <a:chOff x="1685870" y="3306624"/>
            <a:chExt cx="2820879" cy="337066"/>
          </a:xfrm>
        </p:grpSpPr>
        <p:sp>
          <p:nvSpPr>
            <p:cNvPr id="18" name="Rettangolo 17"/>
            <p:cNvSpPr/>
            <p:nvPr/>
          </p:nvSpPr>
          <p:spPr>
            <a:xfrm>
              <a:off x="1685870" y="3503990"/>
              <a:ext cx="330200" cy="139700"/>
            </a:xfrm>
            <a:prstGeom prst="rect">
              <a:avLst/>
            </a:prstGeom>
            <a:solidFill>
              <a:srgbClr val="008000">
                <a:alpha val="57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2064116" y="3306624"/>
              <a:ext cx="24426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solidFill>
                    <a:srgbClr val="006100"/>
                  </a:solidFill>
                </a:rPr>
                <a:t>2FHL </a:t>
              </a:r>
              <a:r>
                <a:rPr lang="it-IT" sz="1400" b="1" dirty="0" err="1" smtClean="0">
                  <a:solidFill>
                    <a:srgbClr val="006100"/>
                  </a:solidFill>
                </a:rPr>
                <a:t>N</a:t>
              </a:r>
              <a:r>
                <a:rPr lang="it-IT" sz="1400" b="1" dirty="0" smtClean="0">
                  <a:solidFill>
                    <a:srgbClr val="006100"/>
                  </a:solidFill>
                </a:rPr>
                <a:t>(&gt;</a:t>
              </a:r>
              <a:r>
                <a:rPr lang="it-IT" sz="1400" b="1" dirty="0" err="1" smtClean="0">
                  <a:solidFill>
                    <a:srgbClr val="006100"/>
                  </a:solidFill>
                </a:rPr>
                <a:t>F</a:t>
              </a:r>
              <a:r>
                <a:rPr lang="it-IT" sz="1400" b="1" dirty="0" smtClean="0">
                  <a:solidFill>
                    <a:srgbClr val="006100"/>
                  </a:solidFill>
                </a:rPr>
                <a:t> (&gt; 50 </a:t>
              </a:r>
              <a:r>
                <a:rPr lang="it-IT" sz="1400" b="1" dirty="0" err="1" smtClean="0">
                  <a:solidFill>
                    <a:srgbClr val="006100"/>
                  </a:solidFill>
                </a:rPr>
                <a:t>GeV</a:t>
              </a:r>
              <a:r>
                <a:rPr lang="it-IT" sz="1400" b="1" dirty="0" smtClean="0">
                  <a:solidFill>
                    <a:srgbClr val="006100"/>
                  </a:solidFill>
                </a:rPr>
                <a:t>) = 1.e-11)</a:t>
              </a:r>
              <a:endParaRPr lang="it-IT" sz="1400" b="1" dirty="0">
                <a:solidFill>
                  <a:srgbClr val="006100"/>
                </a:solidFill>
              </a:endParaRP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3766512" y="4615036"/>
            <a:ext cx="2451293" cy="455990"/>
            <a:chOff x="4436492" y="4589636"/>
            <a:chExt cx="2451293" cy="455990"/>
          </a:xfrm>
        </p:grpSpPr>
        <p:sp>
          <p:nvSpPr>
            <p:cNvPr id="19" name="Rettangolo 18"/>
            <p:cNvSpPr/>
            <p:nvPr/>
          </p:nvSpPr>
          <p:spPr>
            <a:xfrm>
              <a:off x="4436492" y="4627736"/>
              <a:ext cx="330200" cy="417890"/>
            </a:xfrm>
            <a:prstGeom prst="rect">
              <a:avLst/>
            </a:prstGeom>
            <a:solidFill>
              <a:srgbClr val="008000">
                <a:alpha val="5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Rettangolo 20"/>
            <p:cNvSpPr/>
            <p:nvPr/>
          </p:nvSpPr>
          <p:spPr>
            <a:xfrm>
              <a:off x="4766692" y="4589636"/>
              <a:ext cx="21210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200" b="1" dirty="0" smtClean="0">
                  <a:solidFill>
                    <a:srgbClr val="006100"/>
                  </a:solidFill>
                </a:rPr>
                <a:t>2FHL </a:t>
              </a:r>
              <a:r>
                <a:rPr lang="it-IT" sz="1200" b="1" dirty="0" err="1" smtClean="0">
                  <a:solidFill>
                    <a:srgbClr val="006100"/>
                  </a:solidFill>
                </a:rPr>
                <a:t>N</a:t>
              </a:r>
              <a:r>
                <a:rPr lang="it-IT" sz="1200" b="1" dirty="0" smtClean="0">
                  <a:solidFill>
                    <a:srgbClr val="006100"/>
                  </a:solidFill>
                </a:rPr>
                <a:t>(&gt; </a:t>
              </a:r>
              <a:r>
                <a:rPr lang="it-IT" sz="1200" b="1" dirty="0" err="1" smtClean="0">
                  <a:solidFill>
                    <a:srgbClr val="006100"/>
                  </a:solidFill>
                </a:rPr>
                <a:t>F</a:t>
              </a:r>
              <a:r>
                <a:rPr lang="it-IT" sz="1200" b="1" dirty="0" smtClean="0">
                  <a:solidFill>
                    <a:srgbClr val="006100"/>
                  </a:solidFill>
                </a:rPr>
                <a:t>(&gt; 50 </a:t>
              </a:r>
              <a:r>
                <a:rPr lang="it-IT" sz="1200" b="1" dirty="0" err="1" smtClean="0">
                  <a:solidFill>
                    <a:srgbClr val="006100"/>
                  </a:solidFill>
                </a:rPr>
                <a:t>GeV</a:t>
              </a:r>
              <a:r>
                <a:rPr lang="it-IT" sz="1200" b="1" dirty="0" smtClean="0">
                  <a:solidFill>
                    <a:srgbClr val="006100"/>
                  </a:solidFill>
                </a:rPr>
                <a:t>) = 1.e-10)</a:t>
              </a:r>
              <a:endParaRPr lang="it-IT" sz="1200" b="1" dirty="0">
                <a:solidFill>
                  <a:srgbClr val="006100"/>
                </a:solidFill>
              </a:endParaRPr>
            </a:p>
          </p:txBody>
        </p:sp>
      </p:grpSp>
      <p:pic>
        <p:nvPicPr>
          <p:cNvPr id="24" name="Immagine 23" descr="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37" y="5894642"/>
            <a:ext cx="3406863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3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1252"/>
            <a:ext cx="7759700" cy="19177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608233" y="2883068"/>
            <a:ext cx="2454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2015, MNRAS 450, 2404</a:t>
            </a:r>
          </a:p>
          <a:p>
            <a:r>
              <a:rPr lang="en-US" dirty="0" smtClean="0"/>
              <a:t>arXiv</a:t>
            </a:r>
            <a:r>
              <a:rPr lang="en-US" dirty="0"/>
              <a:t>:</a:t>
            </a:r>
            <a:r>
              <a:rPr lang="en-US" dirty="0" smtClean="0"/>
              <a:t>1504.01978</a:t>
            </a:r>
          </a:p>
        </p:txBody>
      </p:sp>
      <p:pic>
        <p:nvPicPr>
          <p:cNvPr id="5" name="Immagine 4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75" y="2118952"/>
            <a:ext cx="6344758" cy="465888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4080932" y="2298704"/>
            <a:ext cx="2396068" cy="4063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82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74"/>
            <a:ext cx="9144000" cy="2283027"/>
          </a:xfrm>
          <a:prstGeom prst="rect">
            <a:avLst/>
          </a:prstGeom>
        </p:spPr>
      </p:pic>
      <p:pic>
        <p:nvPicPr>
          <p:cNvPr id="4" name="Immagine 3" descr="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2326714"/>
            <a:ext cx="6591300" cy="455668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46697" y="2052134"/>
            <a:ext cx="389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2015, </a:t>
            </a:r>
            <a:r>
              <a:rPr lang="it-IT" dirty="0" err="1" smtClean="0"/>
              <a:t>ApJL</a:t>
            </a:r>
            <a:r>
              <a:rPr lang="it-IT" dirty="0"/>
              <a:t> </a:t>
            </a:r>
            <a:r>
              <a:rPr lang="it-IT" dirty="0" smtClean="0"/>
              <a:t>800L, 27, arXiv</a:t>
            </a:r>
            <a:r>
              <a:rPr lang="it-IT" dirty="0"/>
              <a:t>:</a:t>
            </a:r>
            <a:r>
              <a:rPr lang="it-IT" dirty="0" smtClean="0"/>
              <a:t>1501.050301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885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lazar_sequan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7059"/>
          </a:xfrm>
          <a:prstGeom prst="rect">
            <a:avLst/>
          </a:prstGeom>
        </p:spPr>
      </p:pic>
      <p:sp>
        <p:nvSpPr>
          <p:cNvPr id="6" name="Anello 5"/>
          <p:cNvSpPr/>
          <p:nvPr/>
        </p:nvSpPr>
        <p:spPr>
          <a:xfrm>
            <a:off x="4884398" y="2962981"/>
            <a:ext cx="2360792" cy="569805"/>
          </a:xfrm>
          <a:prstGeom prst="donut">
            <a:avLst>
              <a:gd name="adj" fmla="val 1134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02409" y="4460753"/>
            <a:ext cx="7798755" cy="765165"/>
          </a:xfrm>
          <a:prstGeom prst="rect">
            <a:avLst/>
          </a:prstGeom>
          <a:solidFill>
            <a:srgbClr val="FF6600">
              <a:alpha val="12000"/>
            </a:srgbClr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853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3"/>
          <a:stretch/>
        </p:blipFill>
        <p:spPr>
          <a:xfrm>
            <a:off x="1498599" y="1027295"/>
            <a:ext cx="5850468" cy="574604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929466" y="321733"/>
            <a:ext cx="3282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Blazar </a:t>
            </a:r>
            <a:r>
              <a:rPr lang="it-IT" sz="3600" b="1" dirty="0" err="1" smtClean="0"/>
              <a:t>sequence</a:t>
            </a:r>
            <a:r>
              <a:rPr lang="it-IT" sz="3600" b="1" dirty="0" smtClean="0"/>
              <a:t> 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322860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8909824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 rot="2194035">
            <a:off x="1986322" y="4097006"/>
            <a:ext cx="3435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/>
              <a:t>ν</a:t>
            </a:r>
            <a:r>
              <a:rPr lang="it-IT" sz="2400" baseline="-25000" dirty="0" err="1" smtClean="0"/>
              <a:t>peak</a:t>
            </a:r>
            <a:r>
              <a:rPr lang="it-IT" sz="2400" baseline="-25000" dirty="0" smtClean="0"/>
              <a:t> </a:t>
            </a:r>
            <a:r>
              <a:rPr lang="it-IT" sz="2000" dirty="0" smtClean="0"/>
              <a:t>&gt;~ 10</a:t>
            </a:r>
            <a:r>
              <a:rPr lang="it-IT" sz="2000" baseline="30000" dirty="0" smtClean="0"/>
              <a:t>16 </a:t>
            </a:r>
            <a:r>
              <a:rPr lang="it-IT" sz="2000" dirty="0" smtClean="0"/>
              <a:t>Hz</a:t>
            </a:r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 rot="2080506">
            <a:off x="3645826" y="3193474"/>
            <a:ext cx="1689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err="1" smtClean="0"/>
              <a:t>ν</a:t>
            </a:r>
            <a:r>
              <a:rPr lang="it-IT" sz="2400" baseline="-25000" dirty="0" err="1" smtClean="0"/>
              <a:t>peak</a:t>
            </a:r>
            <a:r>
              <a:rPr lang="it-IT" sz="2400" baseline="-25000" dirty="0" smtClean="0"/>
              <a:t> </a:t>
            </a:r>
            <a:r>
              <a:rPr lang="it-IT" sz="2000" dirty="0" smtClean="0"/>
              <a:t>&gt; 10</a:t>
            </a:r>
            <a:r>
              <a:rPr lang="it-IT" sz="2000" baseline="30000" dirty="0" smtClean="0"/>
              <a:t>15 </a:t>
            </a:r>
            <a:r>
              <a:rPr lang="it-IT" sz="2000" dirty="0" smtClean="0"/>
              <a:t>Hz</a:t>
            </a:r>
            <a:endParaRPr lang="it-IT" sz="2400" dirty="0"/>
          </a:p>
        </p:txBody>
      </p:sp>
      <p:sp>
        <p:nvSpPr>
          <p:cNvPr id="6" name="Rettangolo 5"/>
          <p:cNvSpPr/>
          <p:nvPr/>
        </p:nvSpPr>
        <p:spPr>
          <a:xfrm rot="2084748">
            <a:off x="3348938" y="1928319"/>
            <a:ext cx="1140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err="1" smtClean="0"/>
              <a:t>All</a:t>
            </a:r>
            <a:r>
              <a:rPr lang="it-IT" sz="2400" dirty="0" smtClean="0"/>
              <a:t> </a:t>
            </a:r>
            <a:r>
              <a:rPr lang="it-IT" sz="2400" dirty="0" err="1" smtClean="0"/>
              <a:t>ν</a:t>
            </a:r>
            <a:r>
              <a:rPr lang="it-IT" sz="2400" baseline="-25000" dirty="0" err="1" smtClean="0"/>
              <a:t>peaks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61442" y="5123362"/>
            <a:ext cx="458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Chang</a:t>
            </a:r>
            <a:r>
              <a:rPr lang="it-IT" dirty="0" smtClean="0"/>
              <a:t>, Giommi et al. 2016   in </a:t>
            </a:r>
            <a:r>
              <a:rPr lang="it-IT" dirty="0" err="1" smtClean="0"/>
              <a:t>preparation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 rot="18723885">
            <a:off x="6599405" y="3180895"/>
            <a:ext cx="1903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PRELIMINARY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761442" y="4629137"/>
            <a:ext cx="1903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PRELIMINARY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9947890" y="519335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96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3"/>
          <a:stretch/>
        </p:blipFill>
        <p:spPr>
          <a:xfrm>
            <a:off x="1498599" y="1027295"/>
            <a:ext cx="5850468" cy="574604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929466" y="321733"/>
            <a:ext cx="3282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Blazar </a:t>
            </a:r>
            <a:r>
              <a:rPr lang="it-IT" sz="3600" b="1" dirty="0" err="1" smtClean="0"/>
              <a:t>sequence</a:t>
            </a:r>
            <a:r>
              <a:rPr lang="it-IT" sz="3600" b="1" dirty="0" smtClean="0"/>
              <a:t> </a:t>
            </a:r>
            <a:endParaRPr lang="it-IT" sz="3600" b="1" dirty="0"/>
          </a:p>
        </p:txBody>
      </p:sp>
      <p:grpSp>
        <p:nvGrpSpPr>
          <p:cNvPr id="11" name="Gruppo 10"/>
          <p:cNvGrpSpPr/>
          <p:nvPr/>
        </p:nvGrpSpPr>
        <p:grpSpPr>
          <a:xfrm>
            <a:off x="1778000" y="1027295"/>
            <a:ext cx="5774267" cy="4984038"/>
            <a:chOff x="1778000" y="1027295"/>
            <a:chExt cx="5774267" cy="4984038"/>
          </a:xfrm>
        </p:grpSpPr>
        <p:cxnSp>
          <p:nvCxnSpPr>
            <p:cNvPr id="5" name="Connettore 1 4"/>
            <p:cNvCxnSpPr/>
            <p:nvPr/>
          </p:nvCxnSpPr>
          <p:spPr>
            <a:xfrm>
              <a:off x="1930400" y="1027295"/>
              <a:ext cx="5621867" cy="4984038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ttore 1 5"/>
            <p:cNvCxnSpPr/>
            <p:nvPr/>
          </p:nvCxnSpPr>
          <p:spPr>
            <a:xfrm flipH="1">
              <a:off x="1778000" y="1027295"/>
              <a:ext cx="5774267" cy="4984038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3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1445940"/>
            <a:ext cx="8507288" cy="4562869"/>
          </a:xfrm>
        </p:spPr>
        <p:txBody>
          <a:bodyPr>
            <a:noAutofit/>
          </a:bodyPr>
          <a:lstStyle/>
          <a:p>
            <a:pPr algn="ctr"/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>New large samples of </a:t>
            </a:r>
            <a:br>
              <a:rPr lang="en-GB" sz="48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>high-energy synchrotron peaked blazars</a:t>
            </a:r>
            <a:br>
              <a:rPr lang="en-GB" sz="48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/>
            </a:r>
            <a:br>
              <a:rPr lang="en-GB" sz="48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3200" b="1" dirty="0" smtClean="0">
                <a:solidFill>
                  <a:srgbClr val="800000"/>
                </a:solidFill>
                <a:latin typeface="Arial Rounded MT Bold"/>
                <a:ea typeface="+mn-ea"/>
                <a:cs typeface="Arial Rounded MT Bold"/>
              </a:rPr>
              <a:t>-The most powerful and energetic </a:t>
            </a:r>
            <a:br>
              <a:rPr lang="en-GB" sz="3200" b="1" dirty="0" smtClean="0">
                <a:solidFill>
                  <a:srgbClr val="800000"/>
                </a:solidFill>
                <a:latin typeface="Arial Rounded MT Bold"/>
                <a:ea typeface="+mn-ea"/>
                <a:cs typeface="Arial Rounded MT Bold"/>
              </a:rPr>
            </a:br>
            <a:r>
              <a:rPr lang="en-GB" sz="3200" b="1" dirty="0" smtClean="0">
                <a:solidFill>
                  <a:srgbClr val="800000"/>
                </a:solidFill>
                <a:latin typeface="Arial Rounded MT Bold"/>
                <a:ea typeface="+mn-ea"/>
                <a:cs typeface="Arial Rounded MT Bold"/>
              </a:rPr>
              <a:t>particle accelerators known </a:t>
            </a:r>
            <a:br>
              <a:rPr lang="en-GB" sz="3200" b="1" dirty="0" smtClean="0">
                <a:solidFill>
                  <a:srgbClr val="800000"/>
                </a:solidFill>
                <a:latin typeface="Arial Rounded MT Bold"/>
                <a:ea typeface="+mn-ea"/>
                <a:cs typeface="Arial Rounded MT Bold"/>
              </a:rPr>
            </a:br>
            <a:r>
              <a:rPr lang="en-GB" sz="3200" b="1" dirty="0" smtClean="0">
                <a:solidFill>
                  <a:srgbClr val="800000"/>
                </a:solidFill>
                <a:latin typeface="Arial Rounded MT Bold"/>
                <a:ea typeface="+mn-ea"/>
                <a:cs typeface="Arial Rounded MT Bold"/>
              </a:rPr>
              <a:t>and likely VHE emitters -</a:t>
            </a:r>
            <a:endParaRPr lang="en-GB" sz="4000" b="1" dirty="0">
              <a:solidFill>
                <a:srgbClr val="800000"/>
              </a:solidFill>
              <a:latin typeface="Arial Rounded MT Bold"/>
              <a:ea typeface="+mn-ea"/>
              <a:cs typeface="Arial Rounded MT Bold"/>
            </a:endParaRPr>
          </a:p>
        </p:txBody>
      </p:sp>
      <p:pic>
        <p:nvPicPr>
          <p:cNvPr id="4" name="Picture 8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316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9144000" cy="6230358"/>
          </a:xfrm>
          <a:prstGeom prst="rect">
            <a:avLst/>
          </a:prstGeom>
        </p:spPr>
      </p:pic>
      <p:sp>
        <p:nvSpPr>
          <p:cNvPr id="3" name="Anello 2"/>
          <p:cNvSpPr/>
          <p:nvPr/>
        </p:nvSpPr>
        <p:spPr>
          <a:xfrm rot="18392608">
            <a:off x="2798762" y="2917894"/>
            <a:ext cx="1359410" cy="495063"/>
          </a:xfrm>
          <a:prstGeom prst="donu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" name="Anello 3"/>
          <p:cNvSpPr/>
          <p:nvPr/>
        </p:nvSpPr>
        <p:spPr>
          <a:xfrm rot="18081526">
            <a:off x="1094958" y="5064524"/>
            <a:ext cx="1359410" cy="495063"/>
          </a:xfrm>
          <a:prstGeom prst="donu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Anello 4"/>
          <p:cNvSpPr/>
          <p:nvPr/>
        </p:nvSpPr>
        <p:spPr>
          <a:xfrm>
            <a:off x="4269295" y="2276872"/>
            <a:ext cx="1359410" cy="495063"/>
          </a:xfrm>
          <a:prstGeom prst="donu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5046133" y="1031336"/>
            <a:ext cx="3134159" cy="1280958"/>
            <a:chOff x="5046133" y="1031336"/>
            <a:chExt cx="3134159" cy="1280958"/>
          </a:xfrm>
        </p:grpSpPr>
        <p:sp>
          <p:nvSpPr>
            <p:cNvPr id="7" name="CasellaDiTesto 6"/>
            <p:cNvSpPr txBox="1"/>
            <p:nvPr/>
          </p:nvSpPr>
          <p:spPr>
            <a:xfrm>
              <a:off x="5486400" y="1031336"/>
              <a:ext cx="269389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4400" dirty="0" err="1" smtClean="0">
                  <a:solidFill>
                    <a:srgbClr val="800000"/>
                  </a:solidFill>
                </a:rPr>
                <a:t>ν</a:t>
              </a:r>
              <a:r>
                <a:rPr lang="it-IT" sz="3600" baseline="-25000" dirty="0" err="1" smtClean="0">
                  <a:solidFill>
                    <a:srgbClr val="800000"/>
                  </a:solidFill>
                </a:rPr>
                <a:t>peak</a:t>
              </a:r>
              <a:r>
                <a:rPr lang="it-IT" sz="3600" baseline="-25000" dirty="0" smtClean="0">
                  <a:solidFill>
                    <a:srgbClr val="800000"/>
                  </a:solidFill>
                </a:rPr>
                <a:t> </a:t>
              </a:r>
              <a:r>
                <a:rPr lang="it-IT" sz="3600" dirty="0" smtClean="0">
                  <a:solidFill>
                    <a:srgbClr val="800000"/>
                  </a:solidFill>
                </a:rPr>
                <a:t>&gt; 10</a:t>
              </a:r>
              <a:r>
                <a:rPr lang="it-IT" sz="3600" baseline="30000" dirty="0" smtClean="0">
                  <a:solidFill>
                    <a:srgbClr val="800000"/>
                  </a:solidFill>
                </a:rPr>
                <a:t>15</a:t>
              </a:r>
              <a:r>
                <a:rPr lang="it-IT" sz="3600" dirty="0" smtClean="0">
                  <a:solidFill>
                    <a:srgbClr val="800000"/>
                  </a:solidFill>
                </a:rPr>
                <a:t>Hz</a:t>
              </a:r>
              <a:r>
                <a:rPr lang="it-IT" sz="3600" baseline="-25000" dirty="0" smtClean="0">
                  <a:solidFill>
                    <a:srgbClr val="800000"/>
                  </a:solidFill>
                </a:rPr>
                <a:t> </a:t>
              </a:r>
              <a:endParaRPr lang="it-IT" baseline="-25000" dirty="0">
                <a:solidFill>
                  <a:srgbClr val="800000"/>
                </a:solidFill>
              </a:endParaRPr>
            </a:p>
          </p:txBody>
        </p:sp>
        <p:cxnSp>
          <p:nvCxnSpPr>
            <p:cNvPr id="9" name="Connettore 2 8"/>
            <p:cNvCxnSpPr/>
            <p:nvPr/>
          </p:nvCxnSpPr>
          <p:spPr>
            <a:xfrm flipH="1">
              <a:off x="5046133" y="1591733"/>
              <a:ext cx="423334" cy="720561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igura a mano libera 12"/>
          <p:cNvSpPr/>
          <p:nvPr/>
        </p:nvSpPr>
        <p:spPr>
          <a:xfrm>
            <a:off x="1494118" y="2445673"/>
            <a:ext cx="3750235" cy="3246915"/>
          </a:xfrm>
          <a:custGeom>
            <a:avLst/>
            <a:gdLst>
              <a:gd name="connsiteX0" fmla="*/ 0 w 3750235"/>
              <a:gd name="connsiteY0" fmla="*/ 3246915 h 3246915"/>
              <a:gd name="connsiteX1" fmla="*/ 343647 w 3750235"/>
              <a:gd name="connsiteY1" fmla="*/ 2738915 h 3246915"/>
              <a:gd name="connsiteX2" fmla="*/ 791882 w 3750235"/>
              <a:gd name="connsiteY2" fmla="*/ 2066562 h 3246915"/>
              <a:gd name="connsiteX3" fmla="*/ 2002117 w 3750235"/>
              <a:gd name="connsiteY3" fmla="*/ 617268 h 3246915"/>
              <a:gd name="connsiteX4" fmla="*/ 2554941 w 3750235"/>
              <a:gd name="connsiteY4" fmla="*/ 183974 h 3246915"/>
              <a:gd name="connsiteX5" fmla="*/ 2988235 w 3750235"/>
              <a:gd name="connsiteY5" fmla="*/ 19621 h 3246915"/>
              <a:gd name="connsiteX6" fmla="*/ 3316941 w 3750235"/>
              <a:gd name="connsiteY6" fmla="*/ 19621 h 3246915"/>
              <a:gd name="connsiteX7" fmla="*/ 3675529 w 3750235"/>
              <a:gd name="connsiteY7" fmla="*/ 169033 h 3246915"/>
              <a:gd name="connsiteX8" fmla="*/ 3750235 w 3750235"/>
              <a:gd name="connsiteY8" fmla="*/ 273621 h 324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0235" h="3246915">
                <a:moveTo>
                  <a:pt x="0" y="3246915"/>
                </a:moveTo>
                <a:lnTo>
                  <a:pt x="343647" y="2738915"/>
                </a:lnTo>
                <a:cubicBezTo>
                  <a:pt x="475627" y="2542190"/>
                  <a:pt x="515470" y="2420170"/>
                  <a:pt x="791882" y="2066562"/>
                </a:cubicBezTo>
                <a:cubicBezTo>
                  <a:pt x="1068294" y="1712954"/>
                  <a:pt x="1708274" y="931033"/>
                  <a:pt x="2002117" y="617268"/>
                </a:cubicBezTo>
                <a:cubicBezTo>
                  <a:pt x="2295960" y="303503"/>
                  <a:pt x="2390588" y="283582"/>
                  <a:pt x="2554941" y="183974"/>
                </a:cubicBezTo>
                <a:cubicBezTo>
                  <a:pt x="2719294" y="84366"/>
                  <a:pt x="2861235" y="47013"/>
                  <a:pt x="2988235" y="19621"/>
                </a:cubicBezTo>
                <a:cubicBezTo>
                  <a:pt x="3115235" y="-7771"/>
                  <a:pt x="3202392" y="-5281"/>
                  <a:pt x="3316941" y="19621"/>
                </a:cubicBezTo>
                <a:cubicBezTo>
                  <a:pt x="3431490" y="44523"/>
                  <a:pt x="3603313" y="126700"/>
                  <a:pt x="3675529" y="169033"/>
                </a:cubicBezTo>
                <a:cubicBezTo>
                  <a:pt x="3747745" y="211366"/>
                  <a:pt x="3750235" y="273621"/>
                  <a:pt x="3750235" y="273621"/>
                </a:cubicBezTo>
              </a:path>
            </a:pathLst>
          </a:custGeom>
          <a:ln w="19050" cmpd="sng">
            <a:solidFill>
              <a:srgbClr val="B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B00000"/>
              </a:solidFill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7899309" y="956235"/>
            <a:ext cx="1080120" cy="4993045"/>
            <a:chOff x="7899309" y="956235"/>
            <a:chExt cx="1080120" cy="4993045"/>
          </a:xfrm>
        </p:grpSpPr>
        <p:sp>
          <p:nvSpPr>
            <p:cNvPr id="15" name="CasellaDiTesto 14"/>
            <p:cNvSpPr txBox="1"/>
            <p:nvPr/>
          </p:nvSpPr>
          <p:spPr>
            <a:xfrm rot="16200000">
              <a:off x="6450756" y="3786296"/>
              <a:ext cx="3956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>
                  <a:solidFill>
                    <a:srgbClr val="B00000"/>
                  </a:solidFill>
                  <a:latin typeface="Arial"/>
                  <a:cs typeface="Arial"/>
                </a:rPr>
                <a:t>VHE-</a:t>
              </a:r>
              <a:r>
                <a:rPr lang="it-IT" b="1" dirty="0" err="1" smtClean="0">
                  <a:solidFill>
                    <a:srgbClr val="B00000"/>
                  </a:solidFill>
                  <a:latin typeface="Arial"/>
                  <a:cs typeface="Arial"/>
                </a:rPr>
                <a:t>TeV</a:t>
              </a:r>
              <a:r>
                <a:rPr lang="it-IT" b="1" dirty="0" smtClean="0">
                  <a:solidFill>
                    <a:srgbClr val="B00000"/>
                  </a:solidFill>
                  <a:latin typeface="Arial"/>
                  <a:cs typeface="Arial"/>
                </a:rPr>
                <a:t> band                              </a:t>
              </a:r>
              <a:endParaRPr lang="it-IT" b="1" dirty="0">
                <a:solidFill>
                  <a:srgbClr val="B00000"/>
                </a:solidFill>
                <a:latin typeface="Arial"/>
                <a:cs typeface="Arial"/>
              </a:endParaRPr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7899309" y="956235"/>
              <a:ext cx="1080120" cy="49781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atMod val="103000"/>
                    <a:lumMod val="102000"/>
                    <a:tint val="94000"/>
                    <a:alpha val="32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  <a:alpha val="32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  <a:alpha val="32000"/>
                  </a:schemeClr>
                </a:gs>
              </a:gsLst>
              <a:lin ang="540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901700" y="1751056"/>
            <a:ext cx="4047300" cy="700938"/>
            <a:chOff x="901700" y="1751056"/>
            <a:chExt cx="4047300" cy="700938"/>
          </a:xfrm>
        </p:grpSpPr>
        <p:sp>
          <p:nvSpPr>
            <p:cNvPr id="2" name="Rettangolo 1"/>
            <p:cNvSpPr/>
            <p:nvPr/>
          </p:nvSpPr>
          <p:spPr>
            <a:xfrm>
              <a:off x="1320186" y="1751056"/>
              <a:ext cx="203913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3200" dirty="0" err="1" smtClean="0">
                  <a:solidFill>
                    <a:srgbClr val="800000"/>
                  </a:solidFill>
                </a:rPr>
                <a:t>ν</a:t>
              </a:r>
              <a:r>
                <a:rPr lang="it-IT" sz="2400" baseline="-25000" dirty="0" err="1" smtClean="0">
                  <a:solidFill>
                    <a:srgbClr val="800000"/>
                  </a:solidFill>
                </a:rPr>
                <a:t>peak</a:t>
              </a:r>
              <a:r>
                <a:rPr lang="it-IT" sz="2400" dirty="0" err="1" smtClean="0">
                  <a:solidFill>
                    <a:srgbClr val="800000"/>
                  </a:solidFill>
                </a:rPr>
                <a:t>F</a:t>
              </a:r>
              <a:r>
                <a:rPr lang="it-IT" sz="2800" dirty="0" smtClean="0">
                  <a:solidFill>
                    <a:srgbClr val="800000"/>
                  </a:solidFill>
                </a:rPr>
                <a:t>(</a:t>
              </a:r>
              <a:r>
                <a:rPr lang="it-IT" sz="2800" dirty="0" err="1" smtClean="0">
                  <a:solidFill>
                    <a:srgbClr val="800000"/>
                  </a:solidFill>
                </a:rPr>
                <a:t>ν</a:t>
              </a:r>
              <a:r>
                <a:rPr lang="it-IT" sz="2000" baseline="-25000" dirty="0" err="1" smtClean="0">
                  <a:solidFill>
                    <a:srgbClr val="800000"/>
                  </a:solidFill>
                </a:rPr>
                <a:t>peak</a:t>
              </a:r>
              <a:r>
                <a:rPr lang="it-IT" sz="2000" dirty="0" smtClean="0">
                  <a:solidFill>
                    <a:srgbClr val="800000"/>
                  </a:solidFill>
                </a:rPr>
                <a:t>)</a:t>
              </a:r>
              <a:r>
                <a:rPr lang="it-IT" baseline="-25000" dirty="0" smtClean="0">
                  <a:solidFill>
                    <a:srgbClr val="800000"/>
                  </a:solidFill>
                </a:rPr>
                <a:t> </a:t>
              </a:r>
              <a:endParaRPr lang="it-IT" dirty="0"/>
            </a:p>
          </p:txBody>
        </p:sp>
        <p:cxnSp>
          <p:nvCxnSpPr>
            <p:cNvPr id="10" name="Connettore 1 9"/>
            <p:cNvCxnSpPr/>
            <p:nvPr/>
          </p:nvCxnSpPr>
          <p:spPr>
            <a:xfrm flipV="1">
              <a:off x="901700" y="2416572"/>
              <a:ext cx="4047300" cy="35422"/>
            </a:xfrm>
            <a:prstGeom prst="line">
              <a:avLst/>
            </a:prstGeom>
            <a:ln>
              <a:solidFill>
                <a:srgbClr val="A92F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ttangolo 13"/>
          <p:cNvSpPr/>
          <p:nvPr/>
        </p:nvSpPr>
        <p:spPr>
          <a:xfrm>
            <a:off x="1031305" y="1042762"/>
            <a:ext cx="2956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rgbClr val="800000"/>
                </a:solidFill>
              </a:rPr>
              <a:t>FOM = </a:t>
            </a:r>
            <a:r>
              <a:rPr lang="it-IT" sz="2400" dirty="0" err="1" smtClean="0">
                <a:solidFill>
                  <a:srgbClr val="800000"/>
                </a:solidFill>
              </a:rPr>
              <a:t>ν</a:t>
            </a:r>
            <a:r>
              <a:rPr lang="it-IT" baseline="-25000" dirty="0" err="1" smtClean="0">
                <a:solidFill>
                  <a:srgbClr val="800000"/>
                </a:solidFill>
              </a:rPr>
              <a:t>peak</a:t>
            </a:r>
            <a:r>
              <a:rPr lang="it-IT" dirty="0" err="1" smtClean="0">
                <a:solidFill>
                  <a:srgbClr val="800000"/>
                </a:solidFill>
              </a:rPr>
              <a:t>F</a:t>
            </a:r>
            <a:r>
              <a:rPr lang="it-IT" sz="2000" dirty="0">
                <a:solidFill>
                  <a:srgbClr val="800000"/>
                </a:solidFill>
              </a:rPr>
              <a:t>(</a:t>
            </a:r>
            <a:r>
              <a:rPr lang="it-IT" sz="2000" dirty="0" err="1">
                <a:solidFill>
                  <a:srgbClr val="800000"/>
                </a:solidFill>
              </a:rPr>
              <a:t>ν</a:t>
            </a:r>
            <a:r>
              <a:rPr lang="it-IT" sz="1600" baseline="-25000" dirty="0" err="1">
                <a:solidFill>
                  <a:srgbClr val="800000"/>
                </a:solidFill>
              </a:rPr>
              <a:t>peak</a:t>
            </a:r>
            <a:r>
              <a:rPr lang="it-IT" sz="1600" dirty="0" smtClean="0">
                <a:solidFill>
                  <a:srgbClr val="800000"/>
                </a:solidFill>
              </a:rPr>
              <a:t>)/5.x10</a:t>
            </a:r>
            <a:r>
              <a:rPr lang="it-IT" sz="1600" baseline="30000" dirty="0" smtClean="0">
                <a:solidFill>
                  <a:srgbClr val="800000"/>
                </a:solidFill>
              </a:rPr>
              <a:t>-12</a:t>
            </a:r>
            <a:r>
              <a:rPr lang="it-IT" baseline="30000" dirty="0" smtClean="0">
                <a:solidFill>
                  <a:srgbClr val="800000"/>
                </a:solidFill>
              </a:rPr>
              <a:t> </a:t>
            </a:r>
            <a:endParaRPr lang="it-IT" baseline="30000" dirty="0"/>
          </a:p>
        </p:txBody>
      </p:sp>
    </p:spTree>
    <p:extLst>
      <p:ext uri="{BB962C8B-B14F-4D97-AF65-F5344CB8AC3E}">
        <p14:creationId xmlns:p14="http://schemas.microsoft.com/office/powerpoint/2010/main" val="156498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3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9700" y="1636748"/>
            <a:ext cx="8750300" cy="325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latin typeface="Arial Rounded MT Bold"/>
                <a:cs typeface="Arial Rounded MT Bold"/>
              </a:rPr>
              <a:t>The 100 MeV-100 </a:t>
            </a:r>
            <a:r>
              <a:rPr lang="en-GB" sz="5400" b="1" dirty="0" err="1" smtClean="0">
                <a:latin typeface="Arial Rounded MT Bold"/>
                <a:cs typeface="Arial Rounded MT Bold"/>
              </a:rPr>
              <a:t>GeV</a:t>
            </a:r>
            <a:r>
              <a:rPr lang="en-GB" sz="5400" b="1" dirty="0" smtClean="0">
                <a:latin typeface="Arial Rounded MT Bold"/>
                <a:cs typeface="Arial Rounded MT Bold"/>
              </a:rPr>
              <a:t> sky seen by </a:t>
            </a:r>
            <a:r>
              <a:rPr lang="it-IT" sz="5400" b="1" dirty="0" smtClean="0">
                <a:latin typeface="Arial Rounded MT Bold"/>
                <a:cs typeface="Arial Rounded MT Bold"/>
              </a:rPr>
              <a:t>Fermi</a:t>
            </a:r>
            <a:endParaRPr lang="it-IT" sz="5400" b="1" dirty="0">
              <a:latin typeface="Arial Rounded MT Bold"/>
              <a:cs typeface="Arial Rounded MT Bold"/>
            </a:endParaRPr>
          </a:p>
          <a:p>
            <a:pPr lvl="0">
              <a:lnSpc>
                <a:spcPct val="80000"/>
              </a:lnSpc>
            </a:pPr>
            <a:endParaRPr lang="it-IT" sz="1100" b="1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endParaRPr lang="it-IT" sz="1100" b="1" dirty="0" smtClean="0"/>
          </a:p>
          <a:p>
            <a:pPr algn="ctr"/>
            <a:endParaRPr lang="it-IT" sz="4000" b="1" dirty="0">
              <a:latin typeface="Arial Rounded MT Bold"/>
              <a:cs typeface="Arial Rounded MT Bold"/>
            </a:endParaRPr>
          </a:p>
          <a:p>
            <a:pPr algn="ctr"/>
            <a:endParaRPr lang="it-IT" sz="4000" b="1" dirty="0">
              <a:latin typeface="Arial Rounded MT Bold"/>
              <a:cs typeface="Arial Rounded MT Bold"/>
            </a:endParaRPr>
          </a:p>
        </p:txBody>
      </p:sp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25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3" y="2809940"/>
            <a:ext cx="7650098" cy="376733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812800" y="30310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903455" y="2026874"/>
            <a:ext cx="3649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A&amp;A 2015, 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A&amp;A, 2015, 579, 34</a:t>
            </a:r>
          </a:p>
          <a:p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DOI: 10.1051/0004-6361/</a:t>
            </a:r>
            <a:r>
              <a:rPr lang="it-IT" dirty="0" smtClean="0">
                <a:solidFill>
                  <a:schemeClr val="accent5">
                    <a:lumMod val="50000"/>
                  </a:schemeClr>
                </a:solidFill>
              </a:rPr>
              <a:t>201424148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8923867" y="3251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E9AD-C506-2640-AE85-D8B799146CCC}" type="slidenum">
              <a:rPr lang="it-IT" smtClean="0"/>
              <a:t>20</a:t>
            </a:fld>
            <a:endParaRPr lang="it-IT"/>
          </a:p>
        </p:txBody>
      </p:sp>
      <p:pic>
        <p:nvPicPr>
          <p:cNvPr id="12" name="Picture 8" descr="banner_presentazione_UNICO_senza_logo_ASI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 descr="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1" y="1206500"/>
            <a:ext cx="9144000" cy="90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5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es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1803400"/>
            <a:ext cx="9017000" cy="4953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70130" y="1183556"/>
            <a:ext cx="7698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 smtClean="0">
                <a:latin typeface="Arial Rounded MT Bold"/>
                <a:cs typeface="Arial Rounded MT Bold"/>
              </a:rPr>
              <a:t>2WHSP</a:t>
            </a:r>
            <a:r>
              <a:rPr lang="en-GB" sz="2800" dirty="0" smtClean="0"/>
              <a:t> </a:t>
            </a:r>
            <a:r>
              <a:rPr lang="en-GB" sz="5400" b="1" dirty="0" smtClean="0">
                <a:latin typeface="Arial Rounded MT Bold"/>
                <a:cs typeface="Arial Rounded MT Bold"/>
              </a:rPr>
              <a:t>~1,700 objects</a:t>
            </a:r>
          </a:p>
          <a:p>
            <a:pPr algn="ctr"/>
            <a:r>
              <a:rPr lang="en-GB" dirty="0" smtClean="0"/>
              <a:t>Y-L. Chang, B. </a:t>
            </a:r>
            <a:r>
              <a:rPr lang="en-GB" dirty="0" err="1" smtClean="0"/>
              <a:t>Arsioli</a:t>
            </a:r>
            <a:r>
              <a:rPr lang="en-GB" dirty="0" smtClean="0"/>
              <a:t>, P. </a:t>
            </a:r>
            <a:r>
              <a:rPr lang="en-GB" dirty="0" err="1" smtClean="0"/>
              <a:t>Giommi</a:t>
            </a:r>
            <a:r>
              <a:rPr lang="en-GB" dirty="0" smtClean="0"/>
              <a:t>, P. </a:t>
            </a:r>
            <a:r>
              <a:rPr lang="en-GB" dirty="0" err="1" smtClean="0"/>
              <a:t>Padovani</a:t>
            </a:r>
            <a:r>
              <a:rPr lang="en-GB" dirty="0" smtClean="0"/>
              <a:t>, 2016 in preparation </a:t>
            </a:r>
            <a:endParaRPr lang="en-GB" dirty="0"/>
          </a:p>
        </p:txBody>
      </p:sp>
      <p:pic>
        <p:nvPicPr>
          <p:cNvPr id="6" name="Picture 8" descr="banner_presentazione_UNICO_senza_logo_ASI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17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600" y="1303036"/>
            <a:ext cx="8686800" cy="4562869"/>
          </a:xfrm>
        </p:spPr>
        <p:txBody>
          <a:bodyPr>
            <a:noAutofit/>
          </a:bodyPr>
          <a:lstStyle/>
          <a:p>
            <a:r>
              <a:rPr lang="en-GB" sz="5400" b="1" dirty="0" smtClean="0">
                <a:latin typeface="Arial Rounded MT Bold"/>
                <a:ea typeface="+mn-ea"/>
                <a:cs typeface="Arial Rounded MT Bold"/>
              </a:rPr>
              <a:t>The </a:t>
            </a:r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>very high energy (VHE) </a:t>
            </a:r>
            <a:br>
              <a:rPr lang="en-GB" sz="48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2000" b="1" dirty="0" smtClean="0">
                <a:latin typeface="Arial Rounded MT Bold"/>
                <a:ea typeface="+mn-ea"/>
                <a:cs typeface="Arial Rounded MT Bold"/>
              </a:rPr>
              <a:t/>
            </a:r>
            <a:br>
              <a:rPr lang="en-GB" sz="20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>(E &gt; 50 </a:t>
            </a:r>
            <a:r>
              <a:rPr lang="en-GB" sz="4800" b="1" dirty="0" err="1" smtClean="0">
                <a:latin typeface="Arial Rounded MT Bold"/>
                <a:ea typeface="+mn-ea"/>
                <a:cs typeface="Arial Rounded MT Bold"/>
              </a:rPr>
              <a:t>GeV</a:t>
            </a:r>
            <a:r>
              <a:rPr lang="en-GB" sz="4800" b="1" dirty="0" smtClean="0">
                <a:latin typeface="Arial Rounded MT Bold"/>
                <a:ea typeface="+mn-ea"/>
                <a:cs typeface="Arial Rounded MT Bold"/>
              </a:rPr>
              <a:t>)</a:t>
            </a:r>
            <a:br>
              <a:rPr lang="en-GB" sz="48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2000" b="1" dirty="0" smtClean="0">
                <a:latin typeface="Arial Rounded MT Bold"/>
                <a:ea typeface="+mn-ea"/>
                <a:cs typeface="Arial Rounded MT Bold"/>
              </a:rPr>
              <a:t/>
            </a:r>
            <a:br>
              <a:rPr lang="en-GB" sz="20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en-GB" sz="6600" b="1" dirty="0" smtClean="0">
                <a:latin typeface="Arial Rounded MT Bold"/>
                <a:cs typeface="Arial Rounded MT Bold"/>
              </a:rPr>
              <a:t>sky</a:t>
            </a:r>
            <a:endParaRPr lang="en-GB" sz="6600" b="1" dirty="0">
              <a:latin typeface="Arial Rounded MT Bold"/>
              <a:ea typeface="+mn-ea"/>
              <a:cs typeface="Arial Rounded MT Bold"/>
            </a:endParaRPr>
          </a:p>
        </p:txBody>
      </p:sp>
      <p:pic>
        <p:nvPicPr>
          <p:cNvPr id="3" name="Picture 8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22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12801" y="408001"/>
            <a:ext cx="2715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The VHE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sky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(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IACTs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) 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45789" y="678819"/>
            <a:ext cx="1598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it-IT" sz="16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&gt; ~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10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mC.U</a:t>
            </a:r>
            <a:r>
              <a:rPr lang="it-IT" dirty="0" smtClean="0"/>
              <a:t>.</a:t>
            </a:r>
          </a:p>
          <a:p>
            <a:r>
              <a:rPr lang="it-IT" dirty="0"/>
              <a:t> </a:t>
            </a:r>
            <a:r>
              <a:rPr lang="it-IT" dirty="0" smtClean="0"/>
              <a:t>   </a:t>
            </a:r>
            <a:endParaRPr lang="it-IT" dirty="0"/>
          </a:p>
        </p:txBody>
      </p:sp>
      <p:pic>
        <p:nvPicPr>
          <p:cNvPr id="6" name="Immagine 5" descr="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952500"/>
            <a:ext cx="9017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5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12801" y="408001"/>
            <a:ext cx="4292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The VHE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sky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(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IACTs+</a:t>
            </a:r>
            <a:r>
              <a:rPr lang="it-IT" sz="20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Fermi</a:t>
            </a:r>
            <a:r>
              <a:rPr lang="it-IT" sz="2000" b="1" dirty="0" smtClean="0">
                <a:solidFill>
                  <a:srgbClr val="800C22"/>
                </a:solidFill>
                <a:latin typeface="Arial Rounded MT Bold"/>
                <a:cs typeface="Arial Rounded MT Bold"/>
              </a:rPr>
              <a:t> 2FHL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) 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51033" y="676862"/>
            <a:ext cx="1598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mC.U</a:t>
            </a:r>
            <a:r>
              <a:rPr lang="it-IT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Rettangolo 7"/>
          <p:cNvSpPr/>
          <p:nvPr/>
        </p:nvSpPr>
        <p:spPr>
          <a:xfrm>
            <a:off x="3259192" y="713073"/>
            <a:ext cx="15953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800C22"/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mC.U</a:t>
            </a:r>
            <a:r>
              <a:rPr lang="it-IT" sz="1600" b="1" dirty="0">
                <a:solidFill>
                  <a:srgbClr val="800C22"/>
                </a:solidFill>
                <a:latin typeface="Arial Rounded MT Bold"/>
                <a:cs typeface="Arial Rounded MT Bold"/>
              </a:rPr>
              <a:t>.</a:t>
            </a:r>
          </a:p>
        </p:txBody>
      </p:sp>
      <p:pic>
        <p:nvPicPr>
          <p:cNvPr id="9" name="Immagine 8" descr="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952500"/>
            <a:ext cx="9017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6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12801" y="408001"/>
            <a:ext cx="6186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The VHE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sky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(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IACTs+</a:t>
            </a:r>
            <a:r>
              <a:rPr lang="it-IT" sz="2000" b="1" dirty="0" err="1" smtClean="0">
                <a:solidFill>
                  <a:srgbClr val="800C22"/>
                </a:solidFill>
                <a:latin typeface="Arial Rounded MT Bold"/>
                <a:cs typeface="Arial Rounded MT Bold"/>
              </a:rPr>
              <a:t>Fermi</a:t>
            </a:r>
            <a:r>
              <a:rPr lang="it-IT" sz="2000" b="1" dirty="0" smtClean="0">
                <a:solidFill>
                  <a:srgbClr val="800C22"/>
                </a:solidFill>
                <a:latin typeface="Arial Rounded MT Bold"/>
                <a:cs typeface="Arial Rounded MT Bold"/>
              </a:rPr>
              <a:t> 2FHL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+</a:t>
            </a:r>
            <a:r>
              <a:rPr lang="it-IT" sz="20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2WHSP </a:t>
            </a:r>
            <a:r>
              <a:rPr lang="it-IT" sz="2000" b="1" dirty="0" err="1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bright</a:t>
            </a:r>
            <a:r>
              <a:rPr lang="it-IT" sz="20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)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062254" y="859768"/>
            <a:ext cx="3081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8000"/>
                </a:solidFill>
                <a:latin typeface="Arial Rounded MT Bold"/>
                <a:cs typeface="Arial Rounded MT Bold"/>
              </a:rPr>
              <a:t>PRELIMINARY</a:t>
            </a:r>
            <a:endParaRPr lang="it-IT" sz="2800" b="1" dirty="0">
              <a:solidFill>
                <a:srgbClr val="008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7" name="Immagine 6" descr="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952500"/>
            <a:ext cx="9017000" cy="4953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683182" y="753350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3A6F0A"/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mC.U</a:t>
            </a:r>
            <a:endParaRPr lang="it-IT" sz="1600" b="1" dirty="0">
              <a:solidFill>
                <a:srgbClr val="3A6F0A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00509" y="706036"/>
            <a:ext cx="1598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mC.U</a:t>
            </a:r>
            <a:r>
              <a:rPr lang="it-IT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Rettangolo 8"/>
          <p:cNvSpPr/>
          <p:nvPr/>
        </p:nvSpPr>
        <p:spPr>
          <a:xfrm>
            <a:off x="3073194" y="744303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800C22"/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mC.U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09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tes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9" y="1147753"/>
            <a:ext cx="7919999" cy="514799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47768" y="502143"/>
            <a:ext cx="7186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5BZB J1427+2348: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n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example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 of Blazar in 2FHL and </a:t>
            </a:r>
            <a:r>
              <a:rPr lang="it-IT" b="1" dirty="0" smtClean="0">
                <a:solidFill>
                  <a:srgbClr val="008000"/>
                </a:solidFill>
              </a:rPr>
              <a:t>in the 2WHSP sample</a:t>
            </a:r>
            <a:endParaRPr lang="it-IT" b="1" dirty="0">
              <a:solidFill>
                <a:srgbClr val="008000"/>
              </a:solidFill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1418722" y="1147753"/>
            <a:ext cx="3499514" cy="4634515"/>
            <a:chOff x="1418722" y="1147753"/>
            <a:chExt cx="3499514" cy="4634515"/>
          </a:xfrm>
        </p:grpSpPr>
        <p:sp>
          <p:nvSpPr>
            <p:cNvPr id="12" name="Figura a mano libera 11"/>
            <p:cNvSpPr/>
            <p:nvPr/>
          </p:nvSpPr>
          <p:spPr>
            <a:xfrm>
              <a:off x="1418722" y="2067012"/>
              <a:ext cx="3499514" cy="3147838"/>
            </a:xfrm>
            <a:custGeom>
              <a:avLst/>
              <a:gdLst>
                <a:gd name="connsiteX0" fmla="*/ 0 w 3499514"/>
                <a:gd name="connsiteY0" fmla="*/ 3147838 h 3147838"/>
                <a:gd name="connsiteX1" fmla="*/ 418861 w 3499514"/>
                <a:gd name="connsiteY1" fmla="*/ 2539889 h 3147838"/>
                <a:gd name="connsiteX2" fmla="*/ 959326 w 3499514"/>
                <a:gd name="connsiteY2" fmla="*/ 1715780 h 3147838"/>
                <a:gd name="connsiteX3" fmla="*/ 1310629 w 3499514"/>
                <a:gd name="connsiteY3" fmla="*/ 1175381 h 3147838"/>
                <a:gd name="connsiteX4" fmla="*/ 1715978 w 3499514"/>
                <a:gd name="connsiteY4" fmla="*/ 567433 h 3147838"/>
                <a:gd name="connsiteX5" fmla="*/ 1972699 w 3499514"/>
                <a:gd name="connsiteY5" fmla="*/ 283723 h 3147838"/>
                <a:gd name="connsiteX6" fmla="*/ 2134838 w 3499514"/>
                <a:gd name="connsiteY6" fmla="*/ 162134 h 3147838"/>
                <a:gd name="connsiteX7" fmla="*/ 2391559 w 3499514"/>
                <a:gd name="connsiteY7" fmla="*/ 27034 h 3147838"/>
                <a:gd name="connsiteX8" fmla="*/ 2540187 w 3499514"/>
                <a:gd name="connsiteY8" fmla="*/ 13524 h 3147838"/>
                <a:gd name="connsiteX9" fmla="*/ 2715839 w 3499514"/>
                <a:gd name="connsiteY9" fmla="*/ 13524 h 3147838"/>
                <a:gd name="connsiteX10" fmla="*/ 2986071 w 3499514"/>
                <a:gd name="connsiteY10" fmla="*/ 189153 h 3147838"/>
                <a:gd name="connsiteX11" fmla="*/ 3256304 w 3499514"/>
                <a:gd name="connsiteY11" fmla="*/ 513393 h 3147838"/>
                <a:gd name="connsiteX12" fmla="*/ 3499514 w 3499514"/>
                <a:gd name="connsiteY12" fmla="*/ 864652 h 314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9514" h="3147838">
                  <a:moveTo>
                    <a:pt x="0" y="3147838"/>
                  </a:moveTo>
                  <a:cubicBezTo>
                    <a:pt x="129486" y="2963201"/>
                    <a:pt x="258973" y="2778565"/>
                    <a:pt x="418861" y="2539889"/>
                  </a:cubicBezTo>
                  <a:cubicBezTo>
                    <a:pt x="578749" y="2301213"/>
                    <a:pt x="959326" y="1715780"/>
                    <a:pt x="959326" y="1715780"/>
                  </a:cubicBezTo>
                  <a:cubicBezTo>
                    <a:pt x="1107954" y="1488362"/>
                    <a:pt x="1184520" y="1366772"/>
                    <a:pt x="1310629" y="1175381"/>
                  </a:cubicBezTo>
                  <a:cubicBezTo>
                    <a:pt x="1436738" y="983990"/>
                    <a:pt x="1605633" y="716043"/>
                    <a:pt x="1715978" y="567433"/>
                  </a:cubicBezTo>
                  <a:cubicBezTo>
                    <a:pt x="1826323" y="418823"/>
                    <a:pt x="1902889" y="351273"/>
                    <a:pt x="1972699" y="283723"/>
                  </a:cubicBezTo>
                  <a:cubicBezTo>
                    <a:pt x="2042509" y="216173"/>
                    <a:pt x="2065028" y="204915"/>
                    <a:pt x="2134838" y="162134"/>
                  </a:cubicBezTo>
                  <a:cubicBezTo>
                    <a:pt x="2204648" y="119353"/>
                    <a:pt x="2324001" y="51802"/>
                    <a:pt x="2391559" y="27034"/>
                  </a:cubicBezTo>
                  <a:cubicBezTo>
                    <a:pt x="2459117" y="2266"/>
                    <a:pt x="2486140" y="15776"/>
                    <a:pt x="2540187" y="13524"/>
                  </a:cubicBezTo>
                  <a:cubicBezTo>
                    <a:pt x="2594234" y="11272"/>
                    <a:pt x="2641525" y="-15747"/>
                    <a:pt x="2715839" y="13524"/>
                  </a:cubicBezTo>
                  <a:cubicBezTo>
                    <a:pt x="2790153" y="42795"/>
                    <a:pt x="2895994" y="105842"/>
                    <a:pt x="2986071" y="189153"/>
                  </a:cubicBezTo>
                  <a:cubicBezTo>
                    <a:pt x="3076148" y="272464"/>
                    <a:pt x="3170730" y="400810"/>
                    <a:pt x="3256304" y="513393"/>
                  </a:cubicBezTo>
                  <a:cubicBezTo>
                    <a:pt x="3341878" y="625976"/>
                    <a:pt x="3499514" y="864652"/>
                    <a:pt x="3499514" y="864652"/>
                  </a:cubicBezTo>
                </a:path>
              </a:pathLst>
            </a:cu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4" name="Connettore 1 13"/>
            <p:cNvCxnSpPr/>
            <p:nvPr/>
          </p:nvCxnSpPr>
          <p:spPr>
            <a:xfrm>
              <a:off x="3916093" y="1147753"/>
              <a:ext cx="0" cy="463451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6230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tes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38" y="1108069"/>
            <a:ext cx="7919999" cy="514799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87460" y="502143"/>
            <a:ext cx="760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5BZU J0221+3556: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n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example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 of Blazar in 2FHL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but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not</a:t>
            </a:r>
            <a:r>
              <a:rPr lang="it-IT" b="1" dirty="0" smtClean="0">
                <a:solidFill>
                  <a:srgbClr val="FF0000"/>
                </a:solidFill>
              </a:rPr>
              <a:t> in the 2WHSP sample</a:t>
            </a:r>
            <a:endParaRPr lang="it-IT" b="1" dirty="0">
              <a:solidFill>
                <a:srgbClr val="FF0000"/>
              </a:solidFill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1445745" y="1147753"/>
            <a:ext cx="2470348" cy="4634515"/>
            <a:chOff x="1445745" y="1147753"/>
            <a:chExt cx="2470348" cy="4634515"/>
          </a:xfrm>
        </p:grpSpPr>
        <p:sp>
          <p:nvSpPr>
            <p:cNvPr id="6" name="Figura a mano libera 5"/>
            <p:cNvSpPr/>
            <p:nvPr/>
          </p:nvSpPr>
          <p:spPr>
            <a:xfrm>
              <a:off x="1445745" y="2741962"/>
              <a:ext cx="2432095" cy="2108118"/>
            </a:xfrm>
            <a:custGeom>
              <a:avLst/>
              <a:gdLst>
                <a:gd name="connsiteX0" fmla="*/ 0 w 2432095"/>
                <a:gd name="connsiteY0" fmla="*/ 2108118 h 2108118"/>
                <a:gd name="connsiteX1" fmla="*/ 432372 w 2432095"/>
                <a:gd name="connsiteY1" fmla="*/ 1513679 h 2108118"/>
                <a:gd name="connsiteX2" fmla="*/ 878256 w 2432095"/>
                <a:gd name="connsiteY2" fmla="*/ 824671 h 2108118"/>
                <a:gd name="connsiteX3" fmla="*/ 1216047 w 2432095"/>
                <a:gd name="connsiteY3" fmla="*/ 378842 h 2108118"/>
                <a:gd name="connsiteX4" fmla="*/ 1391699 w 2432095"/>
                <a:gd name="connsiteY4" fmla="*/ 162682 h 2108118"/>
                <a:gd name="connsiteX5" fmla="*/ 1688955 w 2432095"/>
                <a:gd name="connsiteY5" fmla="*/ 14072 h 2108118"/>
                <a:gd name="connsiteX6" fmla="*/ 1932164 w 2432095"/>
                <a:gd name="connsiteY6" fmla="*/ 27582 h 2108118"/>
                <a:gd name="connsiteX7" fmla="*/ 2121327 w 2432095"/>
                <a:gd name="connsiteY7" fmla="*/ 203212 h 2108118"/>
                <a:gd name="connsiteX8" fmla="*/ 2296978 w 2432095"/>
                <a:gd name="connsiteY8" fmla="*/ 486922 h 2108118"/>
                <a:gd name="connsiteX9" fmla="*/ 2432095 w 2432095"/>
                <a:gd name="connsiteY9" fmla="*/ 730101 h 210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2095" h="2108118">
                  <a:moveTo>
                    <a:pt x="0" y="2108118"/>
                  </a:moveTo>
                  <a:cubicBezTo>
                    <a:pt x="142998" y="1917852"/>
                    <a:pt x="285996" y="1727587"/>
                    <a:pt x="432372" y="1513679"/>
                  </a:cubicBezTo>
                  <a:cubicBezTo>
                    <a:pt x="578748" y="1299771"/>
                    <a:pt x="747644" y="1013810"/>
                    <a:pt x="878256" y="824671"/>
                  </a:cubicBezTo>
                  <a:cubicBezTo>
                    <a:pt x="1008868" y="635532"/>
                    <a:pt x="1130473" y="489173"/>
                    <a:pt x="1216047" y="378842"/>
                  </a:cubicBezTo>
                  <a:cubicBezTo>
                    <a:pt x="1301621" y="268511"/>
                    <a:pt x="1312881" y="223477"/>
                    <a:pt x="1391699" y="162682"/>
                  </a:cubicBezTo>
                  <a:cubicBezTo>
                    <a:pt x="1470517" y="101887"/>
                    <a:pt x="1598878" y="36589"/>
                    <a:pt x="1688955" y="14072"/>
                  </a:cubicBezTo>
                  <a:cubicBezTo>
                    <a:pt x="1779032" y="-8445"/>
                    <a:pt x="1860102" y="-3941"/>
                    <a:pt x="1932164" y="27582"/>
                  </a:cubicBezTo>
                  <a:cubicBezTo>
                    <a:pt x="2004226" y="59105"/>
                    <a:pt x="2060525" y="126655"/>
                    <a:pt x="2121327" y="203212"/>
                  </a:cubicBezTo>
                  <a:cubicBezTo>
                    <a:pt x="2182129" y="279769"/>
                    <a:pt x="2245183" y="399107"/>
                    <a:pt x="2296978" y="486922"/>
                  </a:cubicBezTo>
                  <a:cubicBezTo>
                    <a:pt x="2348773" y="574737"/>
                    <a:pt x="2432095" y="730101"/>
                    <a:pt x="2432095" y="730101"/>
                  </a:cubicBezTo>
                </a:path>
              </a:pathLst>
            </a:cu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7" name="Connettore 1 6"/>
            <p:cNvCxnSpPr/>
            <p:nvPr/>
          </p:nvCxnSpPr>
          <p:spPr>
            <a:xfrm>
              <a:off x="3916093" y="1147753"/>
              <a:ext cx="0" cy="463451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78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5639"/>
            <a:ext cx="8229600" cy="6004358"/>
          </a:xfrm>
        </p:spPr>
        <p:txBody>
          <a:bodyPr>
            <a:noAutofit/>
          </a:bodyPr>
          <a:lstStyle/>
          <a:p>
            <a:r>
              <a:rPr lang="it-IT" sz="5400" b="1" dirty="0" err="1" smtClean="0">
                <a:latin typeface="Arial Rounded MT Bold"/>
                <a:ea typeface="+mn-ea"/>
                <a:cs typeface="Arial Rounded MT Bold"/>
              </a:rPr>
              <a:t>About</a:t>
            </a: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 1/3 of the </a:t>
            </a:r>
            <a:r>
              <a:rPr lang="it-IT" sz="5400" b="1" dirty="0">
                <a:latin typeface="Arial Rounded MT Bold"/>
                <a:ea typeface="+mn-ea"/>
                <a:cs typeface="Arial Rounded MT Bold"/>
              </a:rPr>
              <a:t/>
            </a:r>
            <a:br>
              <a:rPr lang="it-IT" sz="5400" b="1" dirty="0">
                <a:latin typeface="Arial Rounded MT Bold"/>
                <a:ea typeface="+mn-ea"/>
                <a:cs typeface="Arial Rounded MT Bold"/>
              </a:rPr>
            </a:b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Fermi 2FHL blazars </a:t>
            </a:r>
            <a:br>
              <a:rPr lang="it-IT" sz="54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it-IT" sz="5400" b="1" dirty="0" err="1" smtClean="0">
                <a:latin typeface="Arial Rounded MT Bold"/>
                <a:ea typeface="+mn-ea"/>
                <a:cs typeface="Arial Rounded MT Bold"/>
              </a:rPr>
              <a:t>have</a:t>
            </a: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 </a:t>
            </a:r>
            <a:r>
              <a:rPr lang="it-IT" sz="5400" b="1" dirty="0" err="1">
                <a:latin typeface="Arial Rounded MT Bold"/>
                <a:ea typeface="+mn-ea"/>
                <a:cs typeface="Arial Rounded MT Bold"/>
              </a:rPr>
              <a:t>ν</a:t>
            </a:r>
            <a:r>
              <a:rPr lang="it-IT" sz="5400" b="1" baseline="-25000" dirty="0" err="1">
                <a:latin typeface="Arial Rounded MT Bold"/>
                <a:ea typeface="+mn-ea"/>
                <a:cs typeface="Arial Rounded MT Bold"/>
              </a:rPr>
              <a:t>peak</a:t>
            </a:r>
            <a:r>
              <a:rPr lang="it-IT" sz="5400" b="1" dirty="0">
                <a:latin typeface="Arial Rounded MT Bold"/>
                <a:ea typeface="+mn-ea"/>
                <a:cs typeface="Arial Rounded MT Bold"/>
              </a:rPr>
              <a:t> </a:t>
            </a: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&lt; 10</a:t>
            </a:r>
            <a:r>
              <a:rPr lang="it-IT" sz="5400" b="1" baseline="30000" dirty="0" smtClean="0">
                <a:latin typeface="Arial Rounded MT Bold"/>
                <a:ea typeface="+mn-ea"/>
                <a:cs typeface="Arial Rounded MT Bold"/>
              </a:rPr>
              <a:t>15</a:t>
            </a: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Hz</a:t>
            </a:r>
            <a:br>
              <a:rPr lang="it-IT" sz="54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/>
            </a:r>
            <a:br>
              <a:rPr lang="it-IT" sz="5400" b="1" dirty="0" smtClean="0">
                <a:latin typeface="Arial Rounded MT Bold"/>
                <a:ea typeface="+mn-ea"/>
                <a:cs typeface="Arial Rounded MT Bold"/>
              </a:rPr>
            </a:b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(</a:t>
            </a:r>
            <a:r>
              <a:rPr lang="it-IT" sz="5400" b="1" dirty="0" err="1" smtClean="0">
                <a:latin typeface="Arial Rounded MT Bold"/>
                <a:ea typeface="+mn-ea"/>
                <a:cs typeface="Arial Rounded MT Bold"/>
              </a:rPr>
              <a:t>not</a:t>
            </a:r>
            <a:r>
              <a:rPr lang="it-IT" sz="5400" b="1" dirty="0" smtClean="0">
                <a:latin typeface="Arial Rounded MT Bold"/>
                <a:ea typeface="+mn-ea"/>
                <a:cs typeface="Arial Rounded MT Bold"/>
              </a:rPr>
              <a:t> in 2WHSP) </a:t>
            </a:r>
            <a:r>
              <a:rPr lang="it-IT" sz="4800" baseline="-25000" dirty="0">
                <a:solidFill>
                  <a:srgbClr val="800000"/>
                </a:solidFill>
              </a:rPr>
              <a:t/>
            </a:r>
            <a:br>
              <a:rPr lang="it-IT" sz="4800" baseline="-25000" dirty="0">
                <a:solidFill>
                  <a:srgbClr val="800000"/>
                </a:solidFill>
              </a:rPr>
            </a:br>
            <a:r>
              <a:rPr lang="it-IT" sz="4800" b="1" dirty="0" smtClean="0">
                <a:latin typeface="Arial Rounded MT Bold"/>
                <a:ea typeface="+mn-ea"/>
                <a:cs typeface="Arial Rounded MT Bold"/>
              </a:rPr>
              <a:t/>
            </a:r>
            <a:br>
              <a:rPr lang="it-IT" sz="4800" b="1" dirty="0" smtClean="0">
                <a:latin typeface="Arial Rounded MT Bold"/>
                <a:ea typeface="+mn-ea"/>
                <a:cs typeface="Arial Rounded MT Bold"/>
              </a:rPr>
            </a:br>
            <a:endParaRPr lang="it-IT" sz="6600" b="1" dirty="0">
              <a:latin typeface="Arial Rounded MT Bold"/>
              <a:ea typeface="+mn-ea"/>
              <a:cs typeface="Arial Rounded MT Bold"/>
            </a:endParaRPr>
          </a:p>
        </p:txBody>
      </p:sp>
      <p:pic>
        <p:nvPicPr>
          <p:cNvPr id="3" name="Picture 8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655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12801" y="408001"/>
            <a:ext cx="6186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The VHE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sky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(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IACTs+</a:t>
            </a:r>
            <a:r>
              <a:rPr lang="it-IT" sz="2000" b="1" dirty="0" err="1" smtClean="0">
                <a:solidFill>
                  <a:srgbClr val="800C22"/>
                </a:solidFill>
                <a:latin typeface="Arial Rounded MT Bold"/>
                <a:cs typeface="Arial Rounded MT Bold"/>
              </a:rPr>
              <a:t>Fermi</a:t>
            </a:r>
            <a:r>
              <a:rPr lang="it-IT" sz="2000" b="1" dirty="0" smtClean="0">
                <a:solidFill>
                  <a:srgbClr val="800C22"/>
                </a:solidFill>
                <a:latin typeface="Arial Rounded MT Bold"/>
                <a:cs typeface="Arial Rounded MT Bold"/>
              </a:rPr>
              <a:t> 2FHL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+</a:t>
            </a:r>
            <a:r>
              <a:rPr lang="it-IT" sz="20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2WHSP </a:t>
            </a:r>
            <a:r>
              <a:rPr lang="it-IT" sz="2000" b="1" dirty="0" err="1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bright</a:t>
            </a:r>
            <a:r>
              <a:rPr lang="it-IT" sz="20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)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062254" y="859768"/>
            <a:ext cx="3081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8000"/>
                </a:solidFill>
                <a:latin typeface="Arial Rounded MT Bold"/>
                <a:cs typeface="Arial Rounded MT Bold"/>
              </a:rPr>
              <a:t>PRELIMINARY</a:t>
            </a:r>
            <a:endParaRPr lang="it-IT" sz="2800" b="1" dirty="0">
              <a:solidFill>
                <a:srgbClr val="008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7" name="Immagine 6" descr="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952500"/>
            <a:ext cx="9017000" cy="4953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683182" y="753350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3A6F0A"/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mC.U</a:t>
            </a:r>
            <a:endParaRPr lang="it-IT" sz="1600" b="1" dirty="0">
              <a:solidFill>
                <a:srgbClr val="3A6F0A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00509" y="706036"/>
            <a:ext cx="1598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1F497D">
                    <a:lumMod val="75000"/>
                  </a:srgbClr>
                </a:solidFill>
                <a:latin typeface="Arial Rounded MT Bold"/>
                <a:cs typeface="Arial Rounded MT Bold"/>
              </a:rPr>
              <a:t>mC.U</a:t>
            </a:r>
            <a:r>
              <a:rPr lang="it-IT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Rettangolo 8"/>
          <p:cNvSpPr/>
          <p:nvPr/>
        </p:nvSpPr>
        <p:spPr>
          <a:xfrm>
            <a:off x="3073194" y="744303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800C22"/>
                </a:solidFill>
                <a:latin typeface="Arial Rounded MT Bold"/>
                <a:cs typeface="Arial Rounded MT Bold"/>
              </a:rPr>
              <a:t> &gt; ~ 10 </a:t>
            </a:r>
            <a:r>
              <a:rPr lang="it-IT" sz="1600" b="1" dirty="0" err="1">
                <a:solidFill>
                  <a:srgbClr val="800C22"/>
                </a:solidFill>
                <a:latin typeface="Arial Rounded MT Bold"/>
                <a:cs typeface="Arial Rounded MT Bold"/>
              </a:rPr>
              <a:t>mC.U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187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635000"/>
            <a:ext cx="8572500" cy="55753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33400" y="189468"/>
            <a:ext cx="855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 Rounded MT Bold"/>
                <a:cs typeface="Arial Rounded MT Bold"/>
              </a:rPr>
              <a:t>Fermi 3FGL </a:t>
            </a:r>
            <a:r>
              <a:rPr lang="en-GB" b="1" dirty="0" err="1" smtClean="0">
                <a:latin typeface="Arial Rounded MT Bold"/>
                <a:cs typeface="Arial Rounded MT Bold"/>
              </a:rPr>
              <a:t>catalog</a:t>
            </a:r>
            <a:r>
              <a:rPr lang="en-GB" b="1" dirty="0" smtClean="0">
                <a:latin typeface="Arial Rounded MT Bold"/>
                <a:cs typeface="Arial Rounded MT Bold"/>
              </a:rPr>
              <a:t>: Ackermann et al. 2015, </a:t>
            </a:r>
            <a:r>
              <a:rPr lang="en-GB" b="1" dirty="0" err="1" smtClean="0">
                <a:latin typeface="Arial Rounded MT Bold"/>
                <a:cs typeface="Arial Rounded MT Bold"/>
              </a:rPr>
              <a:t>ApJ</a:t>
            </a:r>
            <a:r>
              <a:rPr lang="en-GB" b="1" dirty="0" smtClean="0">
                <a:latin typeface="Arial Rounded MT Bold"/>
                <a:cs typeface="Arial Rounded MT Bold"/>
              </a:rPr>
              <a:t> 810, 14,  arXiv:1501.06054</a:t>
            </a:r>
            <a:endParaRPr lang="en-GB" b="1" dirty="0">
              <a:latin typeface="Arial Rounded MT Bold"/>
              <a:cs typeface="Arial Rounded MT Bold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39740" y="551934"/>
            <a:ext cx="4352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Arial Rounded MT Bold"/>
                <a:cs typeface="Arial Rounded MT Bold"/>
              </a:rPr>
              <a:t>4 years of PASS 7 data: 3033 sources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563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12801" y="408001"/>
            <a:ext cx="7011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The VHE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sky</a:t>
            </a:r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(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IACTs+</a:t>
            </a:r>
            <a:r>
              <a:rPr lang="it-IT" sz="2000" b="1" dirty="0" err="1" smtClean="0">
                <a:solidFill>
                  <a:schemeClr val="accent2">
                    <a:lumMod val="75000"/>
                  </a:schemeClr>
                </a:solidFill>
                <a:latin typeface="Arial Rounded MT Bold"/>
                <a:cs typeface="Arial Rounded MT Bold"/>
              </a:rPr>
              <a:t>Fermi</a:t>
            </a:r>
            <a:r>
              <a:rPr lang="it-IT" sz="2000" b="1" dirty="0" smtClean="0">
                <a:solidFill>
                  <a:schemeClr val="accent2">
                    <a:lumMod val="75000"/>
                  </a:schemeClr>
                </a:solidFill>
                <a:latin typeface="Arial Rounded MT Bold"/>
                <a:cs typeface="Arial Rounded MT Bold"/>
              </a:rPr>
              <a:t> 2FHL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+</a:t>
            </a:r>
            <a:r>
              <a:rPr lang="it-IT" sz="20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2WHSP </a:t>
            </a:r>
            <a:r>
              <a:rPr lang="it-IT" sz="20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bright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it-IT" sz="2000" b="1" dirty="0">
                <a:solidFill>
                  <a:srgbClr val="008000"/>
                </a:solidFill>
                <a:latin typeface="Arial Rounded MT Bold"/>
                <a:cs typeface="Arial Rounded MT Bold"/>
              </a:rPr>
              <a:t>+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it-IT" sz="2000" b="1" dirty="0" err="1">
                <a:solidFill>
                  <a:srgbClr val="008000"/>
                </a:solidFill>
                <a:latin typeface="Arial Rounded MT Bold"/>
                <a:cs typeface="Arial Rounded MT Bold"/>
              </a:rPr>
              <a:t>faint</a:t>
            </a: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/>
                <a:cs typeface="Arial Rounded MT Bold"/>
              </a:rPr>
              <a:t>)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062254" y="859768"/>
            <a:ext cx="3081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8000"/>
                </a:solidFill>
                <a:latin typeface="Arial Rounded MT Bold"/>
                <a:cs typeface="Arial Rounded MT Bold"/>
              </a:rPr>
              <a:t>PRELIMINARY</a:t>
            </a:r>
            <a:endParaRPr lang="it-IT" sz="2800" b="1" dirty="0">
              <a:solidFill>
                <a:srgbClr val="008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7" name="Immagine 6" descr="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952500"/>
            <a:ext cx="9017000" cy="4953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6603670" y="1427197"/>
            <a:ext cx="182614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dirty="0" err="1">
                <a:solidFill>
                  <a:srgbClr val="3A6F0A"/>
                </a:solidFill>
                <a:latin typeface="Arial Rounded MT Bold"/>
                <a:cs typeface="Arial Rounded MT Bold"/>
              </a:rPr>
              <a:t>F</a:t>
            </a:r>
            <a:r>
              <a:rPr lang="it-IT" sz="1600" b="1" dirty="0">
                <a:solidFill>
                  <a:srgbClr val="3A6F0A"/>
                </a:solidFill>
                <a:latin typeface="Arial Rounded MT Bold"/>
                <a:cs typeface="Arial Rounded MT Bold"/>
              </a:rPr>
              <a:t> &gt; ~ </a:t>
            </a:r>
            <a:r>
              <a:rPr lang="it-IT" sz="16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1 </a:t>
            </a:r>
            <a:r>
              <a:rPr lang="it-IT" sz="1600" b="1" dirty="0" err="1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mC.U</a:t>
            </a:r>
            <a:endParaRPr lang="it-IT" sz="1600" b="1" dirty="0" smtClean="0">
              <a:solidFill>
                <a:srgbClr val="3A6F0A"/>
              </a:solidFill>
              <a:latin typeface="Arial Rounded MT Bold"/>
              <a:cs typeface="Arial Rounded MT Bold"/>
            </a:endParaRPr>
          </a:p>
          <a:p>
            <a:pPr lvl="0"/>
            <a:r>
              <a:rPr lang="it-IT" sz="16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~</a:t>
            </a:r>
            <a:r>
              <a:rPr lang="it-IT" sz="1600" b="1" dirty="0">
                <a:solidFill>
                  <a:srgbClr val="3A6F0A"/>
                </a:solidFill>
                <a:latin typeface="Arial Rounded MT Bold"/>
                <a:cs typeface="Arial Rounded MT Bold"/>
              </a:rPr>
              <a:t> </a:t>
            </a:r>
            <a:r>
              <a:rPr lang="it-IT" sz="1600" b="1" dirty="0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CTA </a:t>
            </a:r>
            <a:r>
              <a:rPr lang="it-IT" sz="1600" b="1" dirty="0" err="1" smtClean="0">
                <a:solidFill>
                  <a:srgbClr val="3A6F0A"/>
                </a:solidFill>
                <a:latin typeface="Arial Rounded MT Bold"/>
                <a:cs typeface="Arial Rounded MT Bold"/>
              </a:rPr>
              <a:t>sensitvity</a:t>
            </a:r>
            <a:endParaRPr lang="it-IT" sz="1600" b="1" dirty="0" smtClean="0">
              <a:solidFill>
                <a:srgbClr val="3A6F0A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207874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3200400" y="63500"/>
            <a:ext cx="6045200" cy="1117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defTabSz="914400" eaLnBrk="0" hangingPunct="0">
              <a:lnSpc>
                <a:spcPct val="90000"/>
              </a:lnSpc>
              <a:defRPr/>
            </a:pPr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 Open Universe</a:t>
            </a:r>
          </a:p>
          <a:p>
            <a:pPr algn="ctr" defTabSz="914400" eaLnBrk="0" hangingPunct="0">
              <a:lnSpc>
                <a:spcPct val="50000"/>
              </a:lnSpc>
              <a:defRPr/>
            </a:pPr>
            <a:endParaRPr lang="en-GB" sz="20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 defTabSz="914400" eaLnBrk="0" hangingPunct="0">
              <a:lnSpc>
                <a:spcPct val="50000"/>
              </a:lnSpc>
              <a:defRPr/>
            </a:pP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Paolo Giommi</a:t>
            </a:r>
          </a:p>
          <a:p>
            <a:pPr algn="ctr" defTabSz="914400" eaLnBrk="0" hangingPunct="0">
              <a:defRPr/>
            </a:pP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Senior Scientist, Italian Space Agency</a:t>
            </a:r>
          </a:p>
        </p:txBody>
      </p:sp>
      <p:pic>
        <p:nvPicPr>
          <p:cNvPr id="4" name="Picture 4" descr="MilkyW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0"/>
            <a:ext cx="9144000" cy="51339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37499" y="1511300"/>
            <a:ext cx="874140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A</a:t>
            </a:r>
            <a:r>
              <a:rPr lang="en-GB" b="1" dirty="0" smtClean="0">
                <a:solidFill>
                  <a:schemeClr val="bg1">
                    <a:lumMod val="85000"/>
                  </a:schemeClr>
                </a:solidFill>
              </a:rPr>
              <a:t>n </a:t>
            </a:r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initiative under the auspices of COPUOS </a:t>
            </a:r>
            <a:r>
              <a:rPr lang="en-GB" b="1" dirty="0" smtClean="0">
                <a:solidFill>
                  <a:schemeClr val="bg1">
                    <a:lumMod val="85000"/>
                  </a:schemeClr>
                </a:solidFill>
              </a:rPr>
              <a:t> announced by the ASI president </a:t>
            </a:r>
          </a:p>
          <a:p>
            <a:pPr algn="ctr"/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a</a:t>
            </a:r>
            <a:r>
              <a:rPr lang="en-GB" b="1" dirty="0" smtClean="0">
                <a:solidFill>
                  <a:schemeClr val="bg1">
                    <a:lumMod val="85000"/>
                  </a:schemeClr>
                </a:solidFill>
              </a:rPr>
              <a:t>nd described in a conference room paper presented by Italy </a:t>
            </a:r>
          </a:p>
          <a:p>
            <a:pPr algn="ctr"/>
            <a:endParaRPr lang="en-GB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GB" sz="2000" b="1" dirty="0" smtClean="0">
                <a:solidFill>
                  <a:schemeClr val="bg1">
                    <a:lumMod val="85000"/>
                  </a:schemeClr>
                </a:solidFill>
              </a:rPr>
              <a:t>for </a:t>
            </a:r>
            <a:r>
              <a:rPr lang="en-GB" sz="2000" b="1" dirty="0">
                <a:solidFill>
                  <a:schemeClr val="bg1">
                    <a:lumMod val="85000"/>
                  </a:schemeClr>
                </a:solidFill>
              </a:rPr>
              <a:t>expanding availability of and </a:t>
            </a:r>
            <a:r>
              <a:rPr lang="en-GB" sz="2000" b="1" dirty="0" smtClean="0">
                <a:solidFill>
                  <a:schemeClr val="bg1">
                    <a:lumMod val="85000"/>
                  </a:schemeClr>
                </a:solidFill>
              </a:rPr>
              <a:t>accessibility </a:t>
            </a:r>
            <a:r>
              <a:rPr lang="en-GB" sz="2000" b="1" dirty="0">
                <a:solidFill>
                  <a:schemeClr val="bg1">
                    <a:lumMod val="85000"/>
                  </a:schemeClr>
                </a:solidFill>
              </a:rPr>
              <a:t>to open source space science </a:t>
            </a:r>
            <a:r>
              <a:rPr lang="en-GB" sz="2000" b="1" dirty="0" smtClean="0">
                <a:solidFill>
                  <a:schemeClr val="bg1">
                    <a:lumMod val="85000"/>
                  </a:schemeClr>
                </a:solidFill>
              </a:rPr>
              <a:t>data</a:t>
            </a:r>
          </a:p>
          <a:p>
            <a:pPr algn="ctr"/>
            <a:endParaRPr lang="en-GB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endParaRPr lang="en-GB" sz="2000" b="1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GB" sz="2000" b="1" dirty="0" smtClean="0">
                <a:solidFill>
                  <a:schemeClr val="bg1">
                    <a:lumMod val="85000"/>
                  </a:schemeClr>
                </a:solidFill>
              </a:rPr>
              <a:t>Approved by the general assembly of COPUOS at its 59</a:t>
            </a:r>
            <a:r>
              <a:rPr lang="en-GB" sz="2000" b="1" baseline="30000" dirty="0" smtClean="0">
                <a:solidFill>
                  <a:schemeClr val="bg1">
                    <a:lumMod val="85000"/>
                  </a:schemeClr>
                </a:solidFill>
              </a:rPr>
              <a:t>th</a:t>
            </a:r>
            <a:r>
              <a:rPr lang="en-GB" sz="2000" b="1" dirty="0" smtClean="0">
                <a:solidFill>
                  <a:schemeClr val="bg1">
                    <a:lumMod val="85000"/>
                  </a:schemeClr>
                </a:solidFill>
              </a:rPr>
              <a:t> session (June 2016)</a:t>
            </a:r>
          </a:p>
          <a:p>
            <a:endParaRPr lang="en-GB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en-GB" sz="2000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31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pic>
        <p:nvPicPr>
          <p:cNvPr id="6" name="Immagine 5" descr="unoos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00"/>
            <a:ext cx="4318000" cy="87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27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134533"/>
            <a:ext cx="2844800" cy="2743200"/>
          </a:xfrm>
          <a:prstGeom prst="rect">
            <a:avLst/>
          </a:prstGeom>
        </p:spPr>
      </p:pic>
      <p:pic>
        <p:nvPicPr>
          <p:cNvPr id="3" name="Immagine 2" descr="Figur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/>
          <a:stretch/>
        </p:blipFill>
        <p:spPr>
          <a:xfrm>
            <a:off x="0" y="584200"/>
            <a:ext cx="9144000" cy="62738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511301" y="584200"/>
            <a:ext cx="1452033" cy="4961467"/>
          </a:xfrm>
          <a:prstGeom prst="rect">
            <a:avLst/>
          </a:prstGeom>
          <a:noFill/>
          <a:ln w="381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F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33" y="1966987"/>
            <a:ext cx="1794934" cy="1730829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32</a:t>
            </a:fld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sp>
        <p:nvSpPr>
          <p:cNvPr id="6" name="Anello 5"/>
          <p:cNvSpPr/>
          <p:nvPr/>
        </p:nvSpPr>
        <p:spPr>
          <a:xfrm>
            <a:off x="1422400" y="5283200"/>
            <a:ext cx="1701800" cy="833437"/>
          </a:xfrm>
          <a:prstGeom prst="donut">
            <a:avLst>
              <a:gd name="adj" fmla="val 9701"/>
            </a:avLst>
          </a:prstGeom>
          <a:solidFill>
            <a:srgbClr val="FF0000"/>
          </a:solidFill>
          <a:ln>
            <a:solidFill>
              <a:srgbClr val="9537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28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134533"/>
            <a:ext cx="2844800" cy="2743200"/>
          </a:xfrm>
          <a:prstGeom prst="rect">
            <a:avLst/>
          </a:prstGeom>
        </p:spPr>
      </p:pic>
      <p:pic>
        <p:nvPicPr>
          <p:cNvPr id="3" name="Immagine 2" descr="Figur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3" b="-1"/>
          <a:stretch/>
        </p:blipFill>
        <p:spPr>
          <a:xfrm>
            <a:off x="0" y="495300"/>
            <a:ext cx="9144000" cy="6362700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33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2967484" y="584200"/>
            <a:ext cx="3115816" cy="4961467"/>
            <a:chOff x="2967484" y="584200"/>
            <a:chExt cx="3115816" cy="4961467"/>
          </a:xfrm>
        </p:grpSpPr>
        <p:sp>
          <p:nvSpPr>
            <p:cNvPr id="4" name="Rettangolo 3"/>
            <p:cNvSpPr/>
            <p:nvPr/>
          </p:nvSpPr>
          <p:spPr>
            <a:xfrm>
              <a:off x="2967484" y="584200"/>
              <a:ext cx="3115816" cy="4961467"/>
            </a:xfrm>
            <a:prstGeom prst="rect">
              <a:avLst/>
            </a:prstGeom>
            <a:noFill/>
            <a:ln w="38100" cmpd="sng">
              <a:solidFill>
                <a:srgbClr val="9537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9" name="Connettore 1 8"/>
            <p:cNvCxnSpPr/>
            <p:nvPr/>
          </p:nvCxnSpPr>
          <p:spPr>
            <a:xfrm flipH="1">
              <a:off x="4419600" y="584200"/>
              <a:ext cx="25400" cy="4961467"/>
            </a:xfrm>
            <a:prstGeom prst="line">
              <a:avLst/>
            </a:prstGeom>
            <a:ln>
              <a:solidFill>
                <a:srgbClr val="953735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Anello 10"/>
          <p:cNvSpPr/>
          <p:nvPr/>
        </p:nvSpPr>
        <p:spPr>
          <a:xfrm rot="20740362">
            <a:off x="4163342" y="4891390"/>
            <a:ext cx="2039974" cy="833437"/>
          </a:xfrm>
          <a:prstGeom prst="donut">
            <a:avLst>
              <a:gd name="adj" fmla="val 12293"/>
            </a:avLst>
          </a:prstGeom>
          <a:solidFill>
            <a:srgbClr val="FF0000"/>
          </a:solidFill>
          <a:ln>
            <a:solidFill>
              <a:srgbClr val="9537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81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7"/>
          <a:stretch/>
        </p:blipFill>
        <p:spPr>
          <a:xfrm>
            <a:off x="0" y="407869"/>
            <a:ext cx="4944533" cy="6026798"/>
          </a:xfrm>
          <a:prstGeom prst="rect">
            <a:avLst/>
          </a:prstGeom>
        </p:spPr>
      </p:pic>
      <p:pic>
        <p:nvPicPr>
          <p:cNvPr id="3" name="Immagine 2" descr="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94"/>
          <a:stretch/>
        </p:blipFill>
        <p:spPr>
          <a:xfrm>
            <a:off x="4531157" y="1773767"/>
            <a:ext cx="4460443" cy="46609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427133" y="863600"/>
            <a:ext cx="3317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NASA-UK-ASI </a:t>
            </a:r>
            <a:r>
              <a:rPr lang="it-IT" b="1" dirty="0" err="1" smtClean="0"/>
              <a:t>Swift</a:t>
            </a:r>
            <a:r>
              <a:rPr lang="it-IT" b="1" dirty="0" smtClean="0"/>
              <a:t> satellite Data</a:t>
            </a:r>
          </a:p>
          <a:p>
            <a:r>
              <a:rPr lang="it-IT" b="1" dirty="0" smtClean="0"/>
              <a:t>  Data plus </a:t>
            </a:r>
            <a:r>
              <a:rPr lang="it-IT" b="1" dirty="0" err="1" smtClean="0"/>
              <a:t>reduction</a:t>
            </a:r>
            <a:r>
              <a:rPr lang="it-IT" b="1" dirty="0" smtClean="0"/>
              <a:t> software</a:t>
            </a:r>
            <a:endParaRPr lang="it-IT" b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34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173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134533"/>
            <a:ext cx="2844800" cy="2743200"/>
          </a:xfrm>
          <a:prstGeom prst="rect">
            <a:avLst/>
          </a:prstGeom>
        </p:spPr>
      </p:pic>
      <p:pic>
        <p:nvPicPr>
          <p:cNvPr id="3" name="Immagine 2" descr="Figur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/>
          <a:stretch/>
        </p:blipFill>
        <p:spPr>
          <a:xfrm>
            <a:off x="0" y="584200"/>
            <a:ext cx="9144000" cy="6273800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35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6096000" y="584200"/>
            <a:ext cx="1803400" cy="4961467"/>
          </a:xfrm>
          <a:prstGeom prst="rect">
            <a:avLst/>
          </a:prstGeom>
          <a:noFill/>
          <a:ln w="38100" cmpd="sng">
            <a:solidFill>
              <a:srgbClr val="95373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Anello 8"/>
          <p:cNvSpPr/>
          <p:nvPr/>
        </p:nvSpPr>
        <p:spPr>
          <a:xfrm rot="18932552">
            <a:off x="6028521" y="3706233"/>
            <a:ext cx="2442034" cy="833437"/>
          </a:xfrm>
          <a:prstGeom prst="donut">
            <a:avLst>
              <a:gd name="adj" fmla="val 9701"/>
            </a:avLst>
          </a:prstGeom>
          <a:solidFill>
            <a:srgbClr val="FF0000"/>
          </a:solidFill>
          <a:ln>
            <a:solidFill>
              <a:srgbClr val="9537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91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KN42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" t="4579"/>
          <a:stretch/>
        </p:blipFill>
        <p:spPr>
          <a:xfrm>
            <a:off x="1905000" y="560288"/>
            <a:ext cx="7239000" cy="5482700"/>
          </a:xfrm>
          <a:prstGeom prst="rect">
            <a:avLst/>
          </a:prstGeom>
        </p:spPr>
      </p:pic>
      <p:pic>
        <p:nvPicPr>
          <p:cNvPr id="4" name="Immagine 3" descr="mkn421googlesky.png"/>
          <p:cNvPicPr>
            <a:picLocks noChangeAspect="1"/>
          </p:cNvPicPr>
          <p:nvPr/>
        </p:nvPicPr>
        <p:blipFill rotWithShape="1">
          <a:blip r:embed="rId4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9" r="9845"/>
          <a:stretch/>
        </p:blipFill>
        <p:spPr>
          <a:xfrm>
            <a:off x="0" y="965200"/>
            <a:ext cx="2980267" cy="2924704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V="1">
            <a:off x="1797556" y="2057400"/>
            <a:ext cx="2660144" cy="68966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1797556" y="1772816"/>
            <a:ext cx="2774444" cy="95303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magine 15" descr="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00"/>
            <a:ext cx="1524000" cy="533400"/>
          </a:xfrm>
          <a:prstGeom prst="rect">
            <a:avLst/>
          </a:prstGeom>
        </p:spPr>
      </p:pic>
      <p:sp>
        <p:nvSpPr>
          <p:cNvPr id="25" name="Rettangolo 24"/>
          <p:cNvSpPr/>
          <p:nvPr/>
        </p:nvSpPr>
        <p:spPr>
          <a:xfrm>
            <a:off x="2346201" y="37068"/>
            <a:ext cx="4847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The active galaxy MKN 421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36</a:t>
            </a:fld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 flipH="1" flipV="1">
            <a:off x="1729780" y="2852936"/>
            <a:ext cx="10120" cy="2011164"/>
          </a:xfrm>
          <a:prstGeom prst="straightConnector1">
            <a:avLst/>
          </a:prstGeom>
          <a:ln>
            <a:solidFill>
              <a:srgbClr val="95373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34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magine 18" descr="MKN42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" t="4167" r="1433"/>
          <a:stretch/>
        </p:blipFill>
        <p:spPr>
          <a:xfrm>
            <a:off x="1905000" y="546100"/>
            <a:ext cx="7200900" cy="5549900"/>
          </a:xfrm>
          <a:prstGeom prst="rect">
            <a:avLst/>
          </a:prstGeom>
        </p:spPr>
      </p:pic>
      <p:pic>
        <p:nvPicPr>
          <p:cNvPr id="4" name="Immagine 3" descr="mkn421googlesky.png"/>
          <p:cNvPicPr>
            <a:picLocks noChangeAspect="1"/>
          </p:cNvPicPr>
          <p:nvPr/>
        </p:nvPicPr>
        <p:blipFill rotWithShape="1">
          <a:blip r:embed="rId4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9" r="9845"/>
          <a:stretch/>
        </p:blipFill>
        <p:spPr>
          <a:xfrm>
            <a:off x="0" y="965200"/>
            <a:ext cx="2980267" cy="2924704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V="1">
            <a:off x="1797556" y="2057400"/>
            <a:ext cx="2660144" cy="68966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1797556" y="1772816"/>
            <a:ext cx="2774444" cy="95303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magine 15" descr="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00"/>
            <a:ext cx="1524000" cy="533400"/>
          </a:xfrm>
          <a:prstGeom prst="rect">
            <a:avLst/>
          </a:prstGeom>
        </p:spPr>
      </p:pic>
      <p:pic>
        <p:nvPicPr>
          <p:cNvPr id="18" name="Immagine 17" descr="ASDC_logo_mini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116" y="649490"/>
            <a:ext cx="986584" cy="504419"/>
          </a:xfrm>
          <a:prstGeom prst="rect">
            <a:avLst/>
          </a:prstGeom>
        </p:spPr>
      </p:pic>
      <p:sp>
        <p:nvSpPr>
          <p:cNvPr id="25" name="Rettangolo 24"/>
          <p:cNvSpPr/>
          <p:nvPr/>
        </p:nvSpPr>
        <p:spPr>
          <a:xfrm>
            <a:off x="2346201" y="37068"/>
            <a:ext cx="4847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The active galaxy MKN 421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37</a:t>
            </a:fld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cxnSp>
        <p:nvCxnSpPr>
          <p:cNvPr id="13" name="Connettore 2 12"/>
          <p:cNvCxnSpPr/>
          <p:nvPr/>
        </p:nvCxnSpPr>
        <p:spPr>
          <a:xfrm flipH="1" flipV="1">
            <a:off x="1729780" y="2852936"/>
            <a:ext cx="10120" cy="2011164"/>
          </a:xfrm>
          <a:prstGeom prst="straightConnector1">
            <a:avLst/>
          </a:prstGeom>
          <a:ln>
            <a:solidFill>
              <a:srgbClr val="95373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727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Vienna, 10/06/2016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Committee on the Peaceful Uses of Outer Space         59th session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28CD0-6AC8-3D40-A616-CC1CAB2E94C4}" type="slidenum">
              <a:rPr lang="it-IT" smtClean="0"/>
              <a:t>38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0" y="738538"/>
            <a:ext cx="9359900" cy="5583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y-GB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Proposal for a United Nations/ASI workshop  </a:t>
            </a:r>
          </a:p>
          <a:p>
            <a:pPr lvl="0" algn="ctr"/>
            <a:r>
              <a:rPr lang="cy-GB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to </a:t>
            </a:r>
            <a:r>
              <a:rPr lang="cy-GB" sz="3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discuss the Initiative</a:t>
            </a:r>
          </a:p>
          <a:p>
            <a:pPr lvl="0" algn="ctr">
              <a:lnSpc>
                <a:spcPct val="70000"/>
              </a:lnSpc>
            </a:pPr>
            <a:r>
              <a:rPr lang="cy-GB" sz="3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 </a:t>
            </a:r>
          </a:p>
          <a:p>
            <a:pPr lvl="0" algn="ctr"/>
            <a:r>
              <a:rPr lang="cy-GB" sz="3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E</a:t>
            </a:r>
            <a:r>
              <a:rPr lang="cy-GB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arly 2017</a:t>
            </a:r>
            <a:endParaRPr lang="cy-GB" sz="3200" b="1" dirty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lvl="0" algn="ctr">
              <a:lnSpc>
                <a:spcPct val="70000"/>
              </a:lnSpc>
            </a:pPr>
            <a:endParaRPr lang="cy-GB" sz="3200" b="1" dirty="0" smtClean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/>
            <a:r>
              <a:rPr lang="cy-GB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Open to </a:t>
            </a:r>
            <a:r>
              <a:rPr lang="en-GB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experts and data providers </a:t>
            </a:r>
            <a:endParaRPr lang="en-GB" sz="2400" b="1" dirty="0" smtClean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/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from </a:t>
            </a:r>
            <a:r>
              <a:rPr lang="en-GB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all interested </a:t>
            </a:r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countries.  </a:t>
            </a:r>
          </a:p>
          <a:p>
            <a:pPr algn="ctr"/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The </a:t>
            </a:r>
            <a:r>
              <a:rPr lang="en-GB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outcome would be part of the process leading to </a:t>
            </a:r>
            <a:endParaRPr lang="en-GB" sz="2400" b="1" dirty="0" smtClean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/>
            <a:endParaRPr lang="en-GB" sz="2400" b="1" dirty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/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UNISPACE</a:t>
            </a:r>
            <a:r>
              <a:rPr lang="en-GB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+</a:t>
            </a:r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50</a:t>
            </a:r>
          </a:p>
          <a:p>
            <a:pPr algn="ctr"/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within the thematic priority “Capacity Building”</a:t>
            </a:r>
          </a:p>
          <a:p>
            <a:pPr algn="ctr"/>
            <a:r>
              <a:rPr lang="en-US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w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ith focus </a:t>
            </a:r>
            <a:r>
              <a:rPr lang="en-US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on </a:t>
            </a:r>
            <a:endParaRPr lang="en-US" sz="2400" b="1" dirty="0" smtClean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  <a:p>
            <a:pPr algn="ctr"/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Science</a:t>
            </a:r>
            <a:r>
              <a:rPr lang="en-US" sz="24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charset="0"/>
              </a:rPr>
              <a:t>, Technology, Engineering and Mathematics (STEM) </a:t>
            </a:r>
            <a:endParaRPr lang="cy-GB" sz="2400" b="1" dirty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Rounded MT Bold" charset="0"/>
            </a:endParaRPr>
          </a:p>
        </p:txBody>
      </p:sp>
      <p:pic>
        <p:nvPicPr>
          <p:cNvPr id="6" name="Immagine 5" descr="unoo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18000" cy="873760"/>
          </a:xfrm>
          <a:prstGeom prst="rect">
            <a:avLst/>
          </a:prstGeom>
        </p:spPr>
      </p:pic>
      <p:pic>
        <p:nvPicPr>
          <p:cNvPr id="7" name="Immagine 6" descr="ASI_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451" y="50512"/>
            <a:ext cx="1295049" cy="81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7"/>
          <a:stretch/>
        </p:blipFill>
        <p:spPr>
          <a:xfrm>
            <a:off x="12700" y="0"/>
            <a:ext cx="9116970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81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15072" y="1636748"/>
            <a:ext cx="8074928" cy="408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>
                <a:latin typeface="Arial Rounded MT Bold"/>
                <a:cs typeface="Arial Rounded MT Bold"/>
              </a:rPr>
              <a:t>Fermi 2FHL</a:t>
            </a:r>
          </a:p>
          <a:p>
            <a:pPr lvl="0">
              <a:lnSpc>
                <a:spcPct val="80000"/>
              </a:lnSpc>
            </a:pPr>
            <a:endParaRPr lang="it-IT" sz="1100" b="1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endParaRPr lang="it-IT" sz="1100" b="1" dirty="0" smtClean="0"/>
          </a:p>
          <a:p>
            <a:pPr algn="ctr"/>
            <a:r>
              <a:rPr lang="en-GB" sz="4400" b="1" dirty="0" smtClean="0">
                <a:latin typeface="Arial Rounded MT Bold"/>
                <a:cs typeface="Arial Rounded MT Bold"/>
              </a:rPr>
              <a:t>The Fermi-LAT view of the </a:t>
            </a:r>
          </a:p>
          <a:p>
            <a:pPr algn="ctr"/>
            <a:r>
              <a:rPr lang="en-GB" sz="4000" b="1" dirty="0" smtClean="0">
                <a:latin typeface="Arial Rounded MT Bold"/>
                <a:cs typeface="Arial Rounded MT Bold"/>
              </a:rPr>
              <a:t>Very High Energy Sky</a:t>
            </a:r>
          </a:p>
          <a:p>
            <a:pPr algn="ctr"/>
            <a:endParaRPr lang="en-GB" sz="4000" b="1" dirty="0" smtClean="0">
              <a:latin typeface="Arial Rounded MT Bold"/>
              <a:cs typeface="Arial Rounded MT Bold"/>
            </a:endParaRPr>
          </a:p>
          <a:p>
            <a:pPr lvl="0" algn="ctr"/>
            <a:r>
              <a:rPr lang="it-IT" sz="2400" dirty="0" err="1" smtClean="0">
                <a:solidFill>
                  <a:prstClr val="black"/>
                </a:solidFill>
              </a:rPr>
              <a:t>Ackermann</a:t>
            </a:r>
            <a:r>
              <a:rPr lang="it-IT" sz="2400" dirty="0" smtClean="0">
                <a:solidFill>
                  <a:prstClr val="black"/>
                </a:solidFill>
              </a:rPr>
              <a:t> </a:t>
            </a:r>
            <a:r>
              <a:rPr lang="it-IT" sz="2400" dirty="0">
                <a:solidFill>
                  <a:prstClr val="black"/>
                </a:solidFill>
              </a:rPr>
              <a:t>et al. </a:t>
            </a:r>
            <a:r>
              <a:rPr lang="it-IT" sz="2400" dirty="0" err="1" smtClean="0">
                <a:solidFill>
                  <a:prstClr val="black"/>
                </a:solidFill>
              </a:rPr>
              <a:t>ApJS</a:t>
            </a:r>
            <a:r>
              <a:rPr lang="it-IT" sz="2400" smtClean="0">
                <a:solidFill>
                  <a:prstClr val="black"/>
                </a:solidFill>
              </a:rPr>
              <a:t> 222, 1, 2016,.  </a:t>
            </a:r>
            <a:r>
              <a:rPr lang="it-IT" sz="2400" dirty="0">
                <a:solidFill>
                  <a:prstClr val="black"/>
                </a:solidFill>
              </a:rPr>
              <a:t>arXiv:1508.04449</a:t>
            </a:r>
          </a:p>
          <a:p>
            <a:pPr algn="ctr"/>
            <a:endParaRPr lang="it-IT" sz="4000" b="1" dirty="0">
              <a:latin typeface="Arial Rounded MT Bold"/>
              <a:cs typeface="Arial Rounded MT Bold"/>
            </a:endParaRPr>
          </a:p>
        </p:txBody>
      </p:sp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4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"/>
            <a:ext cx="9144000" cy="6645992"/>
          </a:xfrm>
          <a:prstGeom prst="rect">
            <a:avLst/>
          </a:prstGeom>
        </p:spPr>
      </p:pic>
      <p:sp>
        <p:nvSpPr>
          <p:cNvPr id="3" name="Anello 2"/>
          <p:cNvSpPr/>
          <p:nvPr/>
        </p:nvSpPr>
        <p:spPr>
          <a:xfrm>
            <a:off x="5356982" y="982138"/>
            <a:ext cx="2601684" cy="643467"/>
          </a:xfrm>
          <a:prstGeom prst="donut">
            <a:avLst>
              <a:gd name="adj" fmla="val 230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8776476" cy="6858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77800" y="3403600"/>
            <a:ext cx="4102100" cy="3302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8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6853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15072" y="2119348"/>
            <a:ext cx="8074928" cy="316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Arial Rounded MT Bold"/>
                <a:cs typeface="Arial Rounded MT Bold"/>
              </a:rPr>
              <a:t>Monte Carlo Simulations </a:t>
            </a:r>
            <a:r>
              <a:rPr lang="en-GB" sz="5400" b="1" dirty="0" smtClean="0">
                <a:latin typeface="Arial Rounded MT Bold"/>
                <a:cs typeface="Arial Rounded MT Bold"/>
              </a:rPr>
              <a:t>of blazars surveys</a:t>
            </a:r>
          </a:p>
          <a:p>
            <a:pPr lvl="0">
              <a:lnSpc>
                <a:spcPct val="80000"/>
              </a:lnSpc>
            </a:pPr>
            <a:endParaRPr lang="it-IT" sz="1100" b="1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endParaRPr lang="it-IT" sz="1100" b="1" dirty="0" smtClean="0"/>
          </a:p>
          <a:p>
            <a:pPr algn="ctr"/>
            <a:endParaRPr lang="it-IT" sz="4000" b="1" dirty="0">
              <a:latin typeface="Arial Rounded MT Bold"/>
              <a:cs typeface="Arial Rounded MT Bold"/>
            </a:endParaRPr>
          </a:p>
          <a:p>
            <a:pPr algn="ctr"/>
            <a:endParaRPr lang="it-IT" sz="4000" b="1" dirty="0">
              <a:latin typeface="Arial Rounded MT Bold"/>
              <a:cs typeface="Arial Rounded MT Bold"/>
            </a:endParaRPr>
          </a:p>
        </p:txBody>
      </p:sp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2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748129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5831427"/>
            <a:ext cx="2133600" cy="365125"/>
          </a:xfrm>
        </p:spPr>
        <p:txBody>
          <a:bodyPr/>
          <a:lstStyle/>
          <a:p>
            <a:fld id="{6079894D-B0E7-D448-906B-B9E8C0D1F480}" type="slidenum">
              <a:rPr lang="it-IT" smtClean="0"/>
              <a:t>9</a:t>
            </a:fld>
            <a:endParaRPr lang="it-IT"/>
          </a:p>
        </p:txBody>
      </p:sp>
      <p:pic>
        <p:nvPicPr>
          <p:cNvPr id="6" name="Immagine 5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3" y="3116142"/>
            <a:ext cx="5021810" cy="3440356"/>
          </a:xfrm>
          <a:prstGeom prst="rect">
            <a:avLst/>
          </a:prstGeom>
        </p:spPr>
      </p:pic>
      <p:pic>
        <p:nvPicPr>
          <p:cNvPr id="7" name="Immagine 6" descr="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2315" y="3170264"/>
            <a:ext cx="3227042" cy="3159388"/>
          </a:xfrm>
          <a:prstGeom prst="rect">
            <a:avLst/>
          </a:prstGeom>
        </p:spPr>
      </p:pic>
      <p:sp>
        <p:nvSpPr>
          <p:cNvPr id="8" name="Anello 7"/>
          <p:cNvSpPr/>
          <p:nvPr/>
        </p:nvSpPr>
        <p:spPr>
          <a:xfrm>
            <a:off x="5069111" y="3031477"/>
            <a:ext cx="3650375" cy="3213510"/>
          </a:xfrm>
          <a:prstGeom prst="donut">
            <a:avLst>
              <a:gd name="adj" fmla="val 0"/>
            </a:avLst>
          </a:prstGeom>
          <a:solidFill>
            <a:srgbClr val="FF0000"/>
          </a:solidFill>
          <a:ln w="635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08133" y="643467"/>
            <a:ext cx="2512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953735"/>
                </a:solidFill>
              </a:rPr>
              <a:t>MNRAS, 2012, 420, 2899  </a:t>
            </a:r>
            <a:endParaRPr lang="it-IT" dirty="0">
              <a:solidFill>
                <a:srgbClr val="953735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69338" y="2569993"/>
            <a:ext cx="3225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953735"/>
                </a:solidFill>
              </a:rPr>
              <a:t>Monte Carlo survey simulations </a:t>
            </a:r>
            <a:endParaRPr lang="en-GB" b="1" dirty="0">
              <a:solidFill>
                <a:srgbClr val="953735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047742" y="2563463"/>
            <a:ext cx="2743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953735"/>
                </a:solidFill>
              </a:rPr>
              <a:t>Occam’s razor approach</a:t>
            </a:r>
            <a:endParaRPr lang="en-GB" sz="2000" b="1" dirty="0">
              <a:solidFill>
                <a:srgbClr val="953735"/>
              </a:solidFill>
            </a:endParaRPr>
          </a:p>
        </p:txBody>
      </p:sp>
      <p:grpSp>
        <p:nvGrpSpPr>
          <p:cNvPr id="19" name="Gruppo 18"/>
          <p:cNvGrpSpPr/>
          <p:nvPr/>
        </p:nvGrpSpPr>
        <p:grpSpPr>
          <a:xfrm>
            <a:off x="3949700" y="3991501"/>
            <a:ext cx="4510172" cy="1585280"/>
            <a:chOff x="3949700" y="3991501"/>
            <a:chExt cx="4510172" cy="1585280"/>
          </a:xfrm>
        </p:grpSpPr>
        <p:grpSp>
          <p:nvGrpSpPr>
            <p:cNvPr id="13" name="Gruppo 12"/>
            <p:cNvGrpSpPr/>
            <p:nvPr/>
          </p:nvGrpSpPr>
          <p:grpSpPr>
            <a:xfrm>
              <a:off x="6490690" y="4827896"/>
              <a:ext cx="1969182" cy="748885"/>
              <a:chOff x="6762105" y="2282592"/>
              <a:chExt cx="1969182" cy="748885"/>
            </a:xfrm>
          </p:grpSpPr>
          <p:sp>
            <p:nvSpPr>
              <p:cNvPr id="14" name="Anello 13"/>
              <p:cNvSpPr/>
              <p:nvPr/>
            </p:nvSpPr>
            <p:spPr>
              <a:xfrm>
                <a:off x="7920849" y="2282592"/>
                <a:ext cx="810438" cy="748885"/>
              </a:xfrm>
              <a:prstGeom prst="donut">
                <a:avLst>
                  <a:gd name="adj" fmla="val 2304"/>
                </a:avLst>
              </a:prstGeom>
              <a:solidFill>
                <a:srgbClr val="FF0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6762105" y="2394869"/>
                <a:ext cx="11899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err="1">
                    <a:solidFill>
                      <a:schemeClr val="accent2">
                        <a:lumMod val="75000"/>
                      </a:schemeClr>
                    </a:solidFill>
                  </a:rPr>
                  <a:t>H</a:t>
                </a:r>
                <a:r>
                  <a:rPr lang="it-IT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BLs</a:t>
                </a:r>
                <a:r>
                  <a:rPr lang="it-IT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/</a:t>
                </a:r>
                <a:r>
                  <a:rPr lang="it-IT" dirty="0" err="1">
                    <a:solidFill>
                      <a:schemeClr val="accent2">
                        <a:lumMod val="75000"/>
                      </a:schemeClr>
                    </a:solidFill>
                  </a:rPr>
                  <a:t>H</a:t>
                </a:r>
                <a:r>
                  <a:rPr lang="it-IT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SPs</a:t>
                </a:r>
                <a:endParaRPr lang="it-IT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7" name="Connettore 2 16"/>
            <p:cNvCxnSpPr/>
            <p:nvPr/>
          </p:nvCxnSpPr>
          <p:spPr>
            <a:xfrm flipH="1" flipV="1">
              <a:off x="3949700" y="3991501"/>
              <a:ext cx="3730927" cy="12095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6" name="Gruppo 15"/>
          <p:cNvGrpSpPr/>
          <p:nvPr/>
        </p:nvGrpSpPr>
        <p:grpSpPr>
          <a:xfrm>
            <a:off x="1104900" y="3338555"/>
            <a:ext cx="7033820" cy="1957345"/>
            <a:chOff x="1104900" y="3338555"/>
            <a:chExt cx="7033820" cy="1957345"/>
          </a:xfrm>
        </p:grpSpPr>
        <p:grpSp>
          <p:nvGrpSpPr>
            <p:cNvPr id="12" name="Gruppo 11"/>
            <p:cNvGrpSpPr/>
            <p:nvPr/>
          </p:nvGrpSpPr>
          <p:grpSpPr>
            <a:xfrm>
              <a:off x="6157540" y="3338555"/>
              <a:ext cx="1981180" cy="748885"/>
              <a:chOff x="7920849" y="2282592"/>
              <a:chExt cx="1981180" cy="748885"/>
            </a:xfrm>
          </p:grpSpPr>
          <p:sp>
            <p:nvSpPr>
              <p:cNvPr id="11" name="Anello 10"/>
              <p:cNvSpPr/>
              <p:nvPr/>
            </p:nvSpPr>
            <p:spPr>
              <a:xfrm>
                <a:off x="7920849" y="2282592"/>
                <a:ext cx="810438" cy="748885"/>
              </a:xfrm>
              <a:prstGeom prst="donut">
                <a:avLst>
                  <a:gd name="adj" fmla="val 2304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CasellaDiTesto 2"/>
              <p:cNvSpPr txBox="1"/>
              <p:nvPr/>
            </p:nvSpPr>
            <p:spPr>
              <a:xfrm>
                <a:off x="8805643" y="2490006"/>
                <a:ext cx="10963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err="1" smtClean="0">
                    <a:solidFill>
                      <a:schemeClr val="tx2">
                        <a:lumMod val="75000"/>
                      </a:schemeClr>
                    </a:solidFill>
                  </a:rPr>
                  <a:t>LBLs</a:t>
                </a:r>
                <a:r>
                  <a:rPr lang="it-IT" dirty="0" smtClean="0">
                    <a:solidFill>
                      <a:schemeClr val="tx2">
                        <a:lumMod val="75000"/>
                      </a:schemeClr>
                    </a:solidFill>
                  </a:rPr>
                  <a:t>/</a:t>
                </a:r>
                <a:r>
                  <a:rPr lang="it-IT" dirty="0" err="1" smtClean="0">
                    <a:solidFill>
                      <a:schemeClr val="tx2">
                        <a:lumMod val="75000"/>
                      </a:schemeClr>
                    </a:solidFill>
                  </a:rPr>
                  <a:t>LSPs</a:t>
                </a:r>
                <a:endParaRPr lang="it-IT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8" name="Connettore 2 17"/>
            <p:cNvCxnSpPr/>
            <p:nvPr/>
          </p:nvCxnSpPr>
          <p:spPr>
            <a:xfrm flipH="1">
              <a:off x="1104900" y="3915301"/>
              <a:ext cx="5052640" cy="13805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036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25491</TotalTime>
  <Words>742</Words>
  <Application>Microsoft Macintosh PowerPoint</Application>
  <PresentationFormat>Presentazione su schermo (4:3)</PresentationFormat>
  <Paragraphs>137</Paragraphs>
  <Slides>38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0" baseType="lpstr">
      <vt:lpstr>Tema di Office</vt:lpstr>
      <vt:lpstr>Equation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Paper II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New large samples of  high-energy synchrotron peaked blazars  -The most powerful and energetic  particle accelerators known  and likely VHE emitters -</vt:lpstr>
      <vt:lpstr>Presentazione di PowerPoint</vt:lpstr>
      <vt:lpstr>Presentazione di PowerPoint</vt:lpstr>
      <vt:lpstr>Presentazione di PowerPoint</vt:lpstr>
      <vt:lpstr>The very high energy (VHE)   (E &gt; 50 GeV)  sky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About 1/3 of the  Fermi 2FHL blazars  have νpeak &lt; 1015Hz  (not in 2WHSP)  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ASI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Paolo Giommi</dc:creator>
  <cp:lastModifiedBy>Paolo Giommi</cp:lastModifiedBy>
  <cp:revision>191</cp:revision>
  <cp:lastPrinted>2015-10-26T23:13:28Z</cp:lastPrinted>
  <dcterms:created xsi:type="dcterms:W3CDTF">2015-07-07T10:38:29Z</dcterms:created>
  <dcterms:modified xsi:type="dcterms:W3CDTF">2016-06-21T07:17:06Z</dcterms:modified>
</cp:coreProperties>
</file>