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4" r:id="rId4"/>
    <p:sldId id="261" r:id="rId5"/>
    <p:sldId id="262" r:id="rId6"/>
    <p:sldId id="263" r:id="rId7"/>
    <p:sldId id="259" r:id="rId8"/>
    <p:sldId id="265" r:id="rId9"/>
    <p:sldId id="266" r:id="rId10"/>
    <p:sldId id="269" r:id="rId11"/>
    <p:sldId id="260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7D3B1-3E7A-4120-8BC2-78DC800FB2CD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55EF5-97C2-4049-A3A8-A453365ABD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2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Bad</a:t>
            </a:r>
            <a:r>
              <a:rPr lang="it-IT" dirty="0" smtClean="0"/>
              <a:t> </a:t>
            </a:r>
            <a:r>
              <a:rPr lang="it-IT" dirty="0" err="1" smtClean="0"/>
              <a:t>outlook</a:t>
            </a:r>
            <a:r>
              <a:rPr lang="it-IT" dirty="0" smtClean="0"/>
              <a:t> for the futuro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corrective</a:t>
            </a:r>
            <a:r>
              <a:rPr lang="it-IT" dirty="0" smtClean="0"/>
              <a:t> </a:t>
            </a:r>
            <a:r>
              <a:rPr lang="it-IT" dirty="0" err="1" smtClean="0"/>
              <a:t>actions</a:t>
            </a:r>
            <a:r>
              <a:rPr lang="it-IT" dirty="0" smtClean="0"/>
              <a:t> are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E5500F-8D11-214A-95EE-D3571D84A133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33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944-EC52-45B6-85BB-5569F710779C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60F-9B48-484B-8732-03B7AA127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12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944-EC52-45B6-85BB-5569F710779C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60F-9B48-484B-8732-03B7AA127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45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944-EC52-45B6-85BB-5569F710779C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60F-9B48-484B-8732-03B7AA127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2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944-EC52-45B6-85BB-5569F710779C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60F-9B48-484B-8732-03B7AA127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14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944-EC52-45B6-85BB-5569F710779C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60F-9B48-484B-8732-03B7AA127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06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944-EC52-45B6-85BB-5569F710779C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60F-9B48-484B-8732-03B7AA127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62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944-EC52-45B6-85BB-5569F710779C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60F-9B48-484B-8732-03B7AA127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944-EC52-45B6-85BB-5569F710779C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60F-9B48-484B-8732-03B7AA127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45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944-EC52-45B6-85BB-5569F710779C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60F-9B48-484B-8732-03B7AA127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89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944-EC52-45B6-85BB-5569F710779C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60F-9B48-484B-8732-03B7AA127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62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944-EC52-45B6-85BB-5569F710779C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60F-9B48-484B-8732-03B7AA127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86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2944-EC52-45B6-85BB-5569F710779C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0B60F-9B48-484B-8732-03B7AA127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37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agic.mppmu.mpg.de/gallery/pictures/tn/IMG_2576.JPG.html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magic.mppmu.mpg.de/gallery/pictures/tn/IMG_2576.JPG.html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4" y="404664"/>
            <a:ext cx="9433048" cy="373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>
          <a:xfrm>
            <a:off x="4932040" y="1484635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71600" y="4941168"/>
            <a:ext cx="217367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An update</a:t>
            </a:r>
            <a:endParaRPr lang="it-IT" sz="3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61396" y="5177135"/>
            <a:ext cx="223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Patrizia Caraveo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871629" cy="65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3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Immagine 1" descr="Astrophysics mission past, present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imbolo &quot;divieto&quot; 9"/>
          <p:cNvSpPr/>
          <p:nvPr/>
        </p:nvSpPr>
        <p:spPr bwMode="auto">
          <a:xfrm>
            <a:off x="5436096" y="550300"/>
            <a:ext cx="252028" cy="278037"/>
          </a:xfrm>
          <a:prstGeom prst="noSmoking">
            <a:avLst>
              <a:gd name="adj" fmla="val 9857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Freccia a destra 3"/>
          <p:cNvSpPr/>
          <p:nvPr/>
        </p:nvSpPr>
        <p:spPr bwMode="auto">
          <a:xfrm>
            <a:off x="5933204" y="1142936"/>
            <a:ext cx="43204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27984" y="2395627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NeoWise</a:t>
            </a:r>
            <a:endParaRPr lang="it-IT" sz="1600" dirty="0"/>
          </a:p>
        </p:txBody>
      </p:sp>
      <p:sp>
        <p:nvSpPr>
          <p:cNvPr id="13" name="Freccia a destra 12"/>
          <p:cNvSpPr/>
          <p:nvPr/>
        </p:nvSpPr>
        <p:spPr bwMode="auto">
          <a:xfrm>
            <a:off x="5148064" y="1967354"/>
            <a:ext cx="432048" cy="144016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2111370"/>
            <a:ext cx="226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0" dirty="0" smtClean="0">
                <a:latin typeface="+mn-lt"/>
              </a:rPr>
              <a:t>and CALET on the ISS </a:t>
            </a:r>
            <a:endParaRPr lang="it-IT" sz="1600" i="0" dirty="0">
              <a:latin typeface="+mn-lt"/>
            </a:endParaRPr>
          </a:p>
        </p:txBody>
      </p:sp>
      <p:sp>
        <p:nvSpPr>
          <p:cNvPr id="15" name="Freccia a destra 14"/>
          <p:cNvSpPr/>
          <p:nvPr/>
        </p:nvSpPr>
        <p:spPr bwMode="auto">
          <a:xfrm>
            <a:off x="5177264" y="2191762"/>
            <a:ext cx="432048" cy="144016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4644008" y="2734181"/>
            <a:ext cx="594073" cy="478794"/>
          </a:xfrm>
          <a:prstGeom prst="ellips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7668344" y="5862632"/>
            <a:ext cx="144016" cy="144016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812360" y="5769259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0" dirty="0" smtClean="0"/>
              <a:t>Post-op</a:t>
            </a:r>
            <a:endParaRPr lang="it-IT" sz="1400" i="0" dirty="0"/>
          </a:p>
        </p:txBody>
      </p:sp>
      <p:sp>
        <p:nvSpPr>
          <p:cNvPr id="19" name="Ovale 18"/>
          <p:cNvSpPr/>
          <p:nvPr/>
        </p:nvSpPr>
        <p:spPr bwMode="auto">
          <a:xfrm>
            <a:off x="4508251" y="4509120"/>
            <a:ext cx="495797" cy="360040"/>
          </a:xfrm>
          <a:prstGeom prst="ellips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683353" y="1628800"/>
            <a:ext cx="10569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i="0" dirty="0">
                <a:latin typeface="+mn-lt"/>
              </a:rPr>
              <a:t>e</a:t>
            </a:r>
            <a:r>
              <a:rPr lang="it-IT" sz="1200" i="0" dirty="0" smtClean="0">
                <a:latin typeface="+mn-lt"/>
              </a:rPr>
              <a:t>-ROSITA</a:t>
            </a:r>
            <a:r>
              <a:rPr lang="it-IT" sz="1600" i="0" dirty="0" smtClean="0">
                <a:latin typeface="+mn-lt"/>
              </a:rPr>
              <a:t> </a:t>
            </a:r>
            <a:endParaRPr lang="it-IT" sz="16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30" y="1499302"/>
            <a:ext cx="356044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tangolo 20"/>
          <p:cNvSpPr/>
          <p:nvPr/>
        </p:nvSpPr>
        <p:spPr bwMode="auto">
          <a:xfrm>
            <a:off x="5436096" y="908293"/>
            <a:ext cx="792088" cy="13073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Freccia a destra 24"/>
          <p:cNvSpPr/>
          <p:nvPr/>
        </p:nvSpPr>
        <p:spPr bwMode="auto">
          <a:xfrm>
            <a:off x="5633340" y="1674029"/>
            <a:ext cx="43204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79512" y="804381"/>
            <a:ext cx="10569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i="0" dirty="0" err="1" smtClean="0">
                <a:latin typeface="+mn-lt"/>
              </a:rPr>
              <a:t>Athena</a:t>
            </a:r>
            <a:r>
              <a:rPr lang="it-IT" sz="1200" i="0" dirty="0" smtClean="0">
                <a:latin typeface="+mn-lt"/>
              </a:rPr>
              <a:t> </a:t>
            </a:r>
            <a:endParaRPr lang="it-IT" sz="1600" dirty="0">
              <a:latin typeface="+mn-lt"/>
            </a:endParaRPr>
          </a:p>
        </p:txBody>
      </p:sp>
      <p:sp>
        <p:nvSpPr>
          <p:cNvPr id="28" name="Freccia a destra 27"/>
          <p:cNvSpPr/>
          <p:nvPr/>
        </p:nvSpPr>
        <p:spPr bwMode="auto">
          <a:xfrm>
            <a:off x="8172753" y="836434"/>
            <a:ext cx="43204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9" name="Picture 5" descr="http://homepage.univie.ac.at/manuel.guedel/athe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60" y="508209"/>
            <a:ext cx="713033" cy="6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tella a 5 punte 22"/>
          <p:cNvSpPr/>
          <p:nvPr/>
        </p:nvSpPr>
        <p:spPr bwMode="auto">
          <a:xfrm>
            <a:off x="5724128" y="3314650"/>
            <a:ext cx="216024" cy="149324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Stella a 5 punte 30"/>
          <p:cNvSpPr/>
          <p:nvPr/>
        </p:nvSpPr>
        <p:spPr bwMode="auto">
          <a:xfrm>
            <a:off x="5724128" y="4077072"/>
            <a:ext cx="216024" cy="149324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Stella a 5 punte 31"/>
          <p:cNvSpPr/>
          <p:nvPr/>
        </p:nvSpPr>
        <p:spPr bwMode="auto">
          <a:xfrm>
            <a:off x="5724128" y="4359796"/>
            <a:ext cx="216024" cy="149324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3" name="Stella a 5 punte 32"/>
          <p:cNvSpPr/>
          <p:nvPr/>
        </p:nvSpPr>
        <p:spPr bwMode="auto">
          <a:xfrm>
            <a:off x="5717180" y="4885352"/>
            <a:ext cx="216024" cy="149324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4" name="Stella a 5 punte 33"/>
          <p:cNvSpPr/>
          <p:nvPr/>
        </p:nvSpPr>
        <p:spPr bwMode="auto">
          <a:xfrm>
            <a:off x="5716970" y="5166806"/>
            <a:ext cx="216024" cy="149324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Stella a 5 punte 34"/>
          <p:cNvSpPr/>
          <p:nvPr/>
        </p:nvSpPr>
        <p:spPr bwMode="auto">
          <a:xfrm>
            <a:off x="5734180" y="5393868"/>
            <a:ext cx="216024" cy="149324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Stella a 5 punte 35"/>
          <p:cNvSpPr/>
          <p:nvPr/>
        </p:nvSpPr>
        <p:spPr bwMode="auto">
          <a:xfrm>
            <a:off x="5738120" y="5923147"/>
            <a:ext cx="216024" cy="149324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7" name="Stella a 5 punte 36"/>
          <p:cNvSpPr/>
          <p:nvPr/>
        </p:nvSpPr>
        <p:spPr bwMode="auto">
          <a:xfrm>
            <a:off x="5393288" y="3573016"/>
            <a:ext cx="216024" cy="149324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 bwMode="auto">
          <a:xfrm>
            <a:off x="4079626" y="5652084"/>
            <a:ext cx="495797" cy="360040"/>
          </a:xfrm>
          <a:prstGeom prst="ellips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-34925"/>
            <a:ext cx="758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2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16462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destra 8"/>
          <p:cNvSpPr/>
          <p:nvPr/>
        </p:nvSpPr>
        <p:spPr>
          <a:xfrm>
            <a:off x="3419475" y="2152650"/>
            <a:ext cx="1439863" cy="628650"/>
          </a:xfrm>
          <a:prstGeom prst="rightArrow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7284" name="CasellaDiTesto 10"/>
          <p:cNvSpPr txBox="1">
            <a:spLocks noChangeArrowheads="1"/>
          </p:cNvSpPr>
          <p:nvPr/>
        </p:nvSpPr>
        <p:spPr bwMode="auto">
          <a:xfrm>
            <a:off x="3635375" y="2276475"/>
            <a:ext cx="936625" cy="369888"/>
          </a:xfrm>
          <a:prstGeom prst="rect">
            <a:avLst/>
          </a:prstGeom>
          <a:solidFill>
            <a:schemeClr val="bg2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&gt; 2018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539" y="1411577"/>
            <a:ext cx="1552972" cy="162692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43608" y="1772816"/>
            <a:ext cx="129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End life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www.focus.it/site_stored/imgs/0004/009/agile_high_resolu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75666"/>
            <a:ext cx="741214" cy="5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708553" y="3247907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0" dirty="0" smtClean="0">
                <a:latin typeface="Calibri" panose="020F0502020204030204" pitchFamily="34" charset="0"/>
              </a:rPr>
              <a:t>Agile </a:t>
            </a:r>
            <a:endParaRPr lang="it-IT" sz="1600" i="0" dirty="0">
              <a:latin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67574" y="5733256"/>
            <a:ext cx="7608851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FF00"/>
                </a:solidFill>
              </a:rPr>
              <a:t>a </a:t>
            </a:r>
            <a:r>
              <a:rPr lang="it-IT" sz="2000" dirty="0" err="1">
                <a:solidFill>
                  <a:srgbClr val="FFFF00"/>
                </a:solidFill>
              </a:rPr>
              <a:t>golden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age</a:t>
            </a:r>
            <a:r>
              <a:rPr lang="it-IT" sz="2000" dirty="0">
                <a:solidFill>
                  <a:srgbClr val="FFFF00"/>
                </a:solidFill>
              </a:rPr>
              <a:t> for </a:t>
            </a:r>
            <a:r>
              <a:rPr lang="it-IT" sz="2000" dirty="0" err="1">
                <a:solidFill>
                  <a:srgbClr val="FFFF00"/>
                </a:solidFill>
              </a:rPr>
              <a:t>space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astronomy</a:t>
            </a:r>
            <a:r>
              <a:rPr lang="it-IT" sz="2000" dirty="0">
                <a:solidFill>
                  <a:srgbClr val="FFFF00"/>
                </a:solidFill>
              </a:rPr>
              <a:t>..SPECTACULAR RESULTS FROM SPACE OBSERVATORIES</a:t>
            </a:r>
          </a:p>
          <a:p>
            <a:endParaRPr lang="it-IT" sz="2000" dirty="0"/>
          </a:p>
        </p:txBody>
      </p:sp>
      <p:pic>
        <p:nvPicPr>
          <p:cNvPr id="4098" name="Picture 2" descr="http://www.media.inaf.it/wp-content/uploads/2013/03/xmm_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68831"/>
            <a:ext cx="1944217" cy="123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86" y="1412776"/>
            <a:ext cx="1365938" cy="98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910440" y="656779"/>
            <a:ext cx="68480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600" i="0" dirty="0" smtClean="0"/>
              <a:t>2013</a:t>
            </a:r>
            <a:endParaRPr lang="it-IT" sz="1600" i="0" dirty="0"/>
          </a:p>
        </p:txBody>
      </p:sp>
    </p:spTree>
    <p:extLst>
      <p:ext uri="{BB962C8B-B14F-4D97-AF65-F5344CB8AC3E}">
        <p14:creationId xmlns:p14="http://schemas.microsoft.com/office/powerpoint/2010/main" val="21535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4212876"/>
            <a:ext cx="4703018" cy="1130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52" y="1016732"/>
            <a:ext cx="288622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175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44390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46" y="4221087"/>
            <a:ext cx="2317254" cy="131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22" y="5617466"/>
            <a:ext cx="3300261" cy="61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05.04.2009 20%3a4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3789" y="764704"/>
            <a:ext cx="2613775" cy="1965244"/>
          </a:xfrm>
          <a:prstGeom prst="rect">
            <a:avLst/>
          </a:prstGeom>
          <a:noFill/>
        </p:spPr>
      </p:pic>
      <p:pic>
        <p:nvPicPr>
          <p:cNvPr id="3082" name="Picture 10" descr="Nustarartistsrender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0952"/>
            <a:ext cx="2523394" cy="18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440410"/>
            <a:ext cx="3222823" cy="100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12" y="2493559"/>
            <a:ext cx="2858937" cy="127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im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370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0" y="537321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FFFF00"/>
                </a:solidFill>
              </a:rPr>
              <a:t>NuStar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612798" y="6533351"/>
            <a:ext cx="135446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</a:rPr>
              <a:t>ASTROSAT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75373" y="3676271"/>
            <a:ext cx="837089" cy="40011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</a:rPr>
              <a:t>CALET</a:t>
            </a:r>
            <a:endParaRPr lang="it-IT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NASA senior </a:t>
            </a:r>
            <a:r>
              <a:rPr lang="it-IT" b="1" dirty="0" err="1">
                <a:solidFill>
                  <a:srgbClr val="FF0000"/>
                </a:solidFill>
              </a:rPr>
              <a:t>Review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5" y="764704"/>
            <a:ext cx="7128792" cy="6213367"/>
          </a:xfrm>
        </p:spPr>
      </p:pic>
      <p:sp>
        <p:nvSpPr>
          <p:cNvPr id="4" name="Rettangolo 3"/>
          <p:cNvSpPr/>
          <p:nvPr/>
        </p:nvSpPr>
        <p:spPr>
          <a:xfrm>
            <a:off x="107504" y="3105835"/>
            <a:ext cx="8579296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3200" b="1" dirty="0"/>
              <a:t>XMM and INTEGRAL </a:t>
            </a:r>
            <a:r>
              <a:rPr lang="it-IT" sz="3200" b="1" dirty="0" err="1"/>
              <a:t>operations</a:t>
            </a:r>
            <a:r>
              <a:rPr lang="it-IT" sz="3200" b="1" dirty="0"/>
              <a:t> </a:t>
            </a:r>
            <a:r>
              <a:rPr lang="it-IT" sz="3200" b="1" dirty="0" err="1"/>
              <a:t>will</a:t>
            </a:r>
            <a:r>
              <a:rPr lang="it-IT" sz="3200" b="1" dirty="0"/>
              <a:t> be </a:t>
            </a:r>
            <a:r>
              <a:rPr lang="it-IT" sz="3200" b="1" dirty="0" err="1"/>
              <a:t>supported</a:t>
            </a:r>
            <a:r>
              <a:rPr lang="it-IT" sz="3200" b="1" dirty="0"/>
              <a:t> by ESA up to 2020</a:t>
            </a:r>
          </a:p>
        </p:txBody>
      </p:sp>
    </p:spTree>
    <p:extLst>
      <p:ext uri="{BB962C8B-B14F-4D97-AF65-F5344CB8AC3E}">
        <p14:creationId xmlns:p14="http://schemas.microsoft.com/office/powerpoint/2010/main" val="69036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" y="828539"/>
            <a:ext cx="8604448" cy="484000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47864" y="6489"/>
            <a:ext cx="144315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NOW </a:t>
            </a:r>
            <a:endParaRPr lang="it-IT" sz="4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6093296"/>
            <a:ext cx="8874032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XMM and INTEGRAL </a:t>
            </a:r>
            <a:r>
              <a:rPr lang="it-IT" sz="2400" b="1" dirty="0" err="1" smtClean="0"/>
              <a:t>operations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will</a:t>
            </a:r>
            <a:r>
              <a:rPr lang="it-IT" sz="2400" b="1" dirty="0" smtClean="0"/>
              <a:t> be </a:t>
            </a:r>
            <a:r>
              <a:rPr lang="it-IT" sz="2400" b="1" dirty="0" err="1" smtClean="0"/>
              <a:t>supported</a:t>
            </a:r>
            <a:r>
              <a:rPr lang="it-IT" sz="2400" b="1" dirty="0" smtClean="0"/>
              <a:t> by ESA up to 2020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5396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4212876"/>
            <a:ext cx="4703018" cy="1130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52" y="1016732"/>
            <a:ext cx="288622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175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44390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46" y="4221087"/>
            <a:ext cx="2317254" cy="131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22" y="5617466"/>
            <a:ext cx="3300261" cy="61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05.04.2009 20%3a4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3789" y="764704"/>
            <a:ext cx="2613775" cy="1965244"/>
          </a:xfrm>
          <a:prstGeom prst="rect">
            <a:avLst/>
          </a:prstGeom>
          <a:noFill/>
        </p:spPr>
      </p:pic>
      <p:pic>
        <p:nvPicPr>
          <p:cNvPr id="3082" name="Picture 10" descr="Nustarartistsrender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0952"/>
            <a:ext cx="2523394" cy="18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440410"/>
            <a:ext cx="3222823" cy="100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12" y="2493559"/>
            <a:ext cx="2858937" cy="127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im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370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74898" y="85758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17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940151" y="1590016"/>
            <a:ext cx="6014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14</a:t>
            </a:r>
            <a:endParaRPr lang="it-IT" sz="3200" b="1" dirty="0">
              <a:solidFill>
                <a:srgbClr val="FFFF00"/>
              </a:solidFill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42802" y="2525676"/>
            <a:ext cx="6014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12</a:t>
            </a:r>
            <a:endParaRPr lang="it-IT" sz="3200" b="1" dirty="0">
              <a:solidFill>
                <a:srgbClr val="FFFF00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092280" y="4878951"/>
            <a:ext cx="3930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9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776021" y="572396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98074" y="4098581"/>
            <a:ext cx="6014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11</a:t>
            </a:r>
            <a:endParaRPr lang="it-IT" sz="3200" b="1" dirty="0">
              <a:solidFill>
                <a:srgbClr val="FFFF00"/>
              </a:solidFill>
            </a:endParaRP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931754" y="5105929"/>
            <a:ext cx="3930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7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61697" y="5413866"/>
            <a:ext cx="3930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4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64686" y="5200066"/>
            <a:ext cx="126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NUSTAR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629571" y="6488668"/>
            <a:ext cx="116923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ASTROSAT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060972" y="3626973"/>
            <a:ext cx="76976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CALET</a:t>
            </a:r>
          </a:p>
        </p:txBody>
      </p:sp>
    </p:spTree>
    <p:extLst>
      <p:ext uri="{BB962C8B-B14F-4D97-AF65-F5344CB8AC3E}">
        <p14:creationId xmlns:p14="http://schemas.microsoft.com/office/powerpoint/2010/main" val="31571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asellaDiTesto 2"/>
          <p:cNvSpPr txBox="1">
            <a:spLocks noChangeArrowheads="1"/>
          </p:cNvSpPr>
          <p:nvPr/>
        </p:nvSpPr>
        <p:spPr bwMode="auto">
          <a:xfrm>
            <a:off x="5643563" y="71438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it-IT" altLang="zh-CN" sz="1400">
                <a:solidFill>
                  <a:schemeClr val="bg1"/>
                </a:solidFill>
                <a:ea typeface="宋体" charset="0"/>
                <a:cs typeface="宋体" charset="0"/>
              </a:rPr>
              <a:t>GEMS Polarization </a:t>
            </a:r>
          </a:p>
          <a:p>
            <a:pPr eaLnBrk="1" hangingPunct="1"/>
            <a:r>
              <a:rPr lang="it-IT" altLang="zh-CN" sz="1400">
                <a:solidFill>
                  <a:schemeClr val="bg1"/>
                </a:solidFill>
                <a:ea typeface="宋体" charset="0"/>
                <a:cs typeface="宋体" charset="0"/>
              </a:rPr>
              <a:t>mission 2014</a:t>
            </a:r>
          </a:p>
        </p:txBody>
      </p:sp>
      <p:pic>
        <p:nvPicPr>
          <p:cNvPr id="10035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00" y="0"/>
            <a:ext cx="767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112" y="779521"/>
            <a:ext cx="1368152" cy="79397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940152" y="41018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ESA L 2-selection</a:t>
            </a:r>
          </a:p>
        </p:txBody>
      </p:sp>
      <p:sp>
        <p:nvSpPr>
          <p:cNvPr id="8" name="Simbolo &quot;divieto&quot; 7"/>
          <p:cNvSpPr/>
          <p:nvPr/>
        </p:nvSpPr>
        <p:spPr bwMode="auto">
          <a:xfrm>
            <a:off x="5395360" y="1133346"/>
            <a:ext cx="1024857" cy="1152128"/>
          </a:xfrm>
          <a:prstGeom prst="noSmoking">
            <a:avLst>
              <a:gd name="adj" fmla="val 9857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1" u="none" strike="noStrike" cap="none" normalizeH="0" baseline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http://sci.esa.int/science-e-media/img/content/images/2013/Euclid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51690"/>
            <a:ext cx="2088232" cy="187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618379" y="859051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0" dirty="0" err="1" smtClean="0">
                <a:solidFill>
                  <a:schemeClr val="bg1"/>
                </a:solidFill>
                <a:latin typeface="+mj-lt"/>
              </a:rPr>
              <a:t>Euclid</a:t>
            </a:r>
            <a:r>
              <a:rPr lang="it-IT" sz="1600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8028384" y="1573492"/>
            <a:ext cx="576064" cy="271332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2028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15443"/>
            <a:ext cx="789495" cy="11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2420888"/>
            <a:ext cx="1152128" cy="120699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 bwMode="auto">
          <a:xfrm>
            <a:off x="7377719" y="2337788"/>
            <a:ext cx="576064" cy="271332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2017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59476" y="241179"/>
            <a:ext cx="1197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NEW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4212876"/>
            <a:ext cx="4703018" cy="1130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xQTEhUUEhQUFBUUFxcUFxgXFxUUFxUVFBQWFxQVFBQYHCggGBolHBQUITEhJSkrLi4uFx8zODMsNygtLisBCgoKDg0OFxAQGiwcHBwsLCwsLCwsLCwsLCwsLCwsLCwsLCwsLCwsLCwsLCwsLCwsLCwsLCssLCwsLCwsNyssN//AABEIALcBEwMBIgACEQEDEQH/xAAbAAABBQEBAAAAAAAAAAAAAAAEAAECAwUGB//EADUQAAEDAwIEAwcEAgIDAAAAAAEAAhEDBCESMQVBUWEGE3EUIoGRocHwMkKx0VLhQ/EVI2L/xAAZAQEBAQEBAQAAAAAAAAAAAAABAgADBAX/xAAiEQEBAQACAgMBAAMBAAAAAAAAARECIRIxE0FRAyJSYRT/2gAMAwEAAhEDEQA/APP4Twpx+d0oXvxyRdnOP4+iaFPSn0/nTsthVFqUK3SmKllZUYVpCjCxSfakNa8xDpAyCfd3kbjcbqsNVgapEIbVRbCgWK8NzlMW9EBRpTFqvLQk6J92Y7xP0RWxU1u/oloJEADGZjOY3PyUi0qyzfoe1xa18Z0unScc4U2Qh2NIIIMEEEeo2T3L3VHOe8y5xJJ6k7lO9klN5aMhQ8s9EvLVrAVc3uEDx0J5RTtplHtog7YUnUDzSMwExpHOOXP4p20ycASjBRSbTgyMHsjFy6DNJMaK0G0kRSpuDXBuxgOwNpxnkJ/hT6bxYwppxSWn7KmNsqMrO8pFUeHh1N79bG6NMNJhz9RI90c45q40VE01OGxmeQo+UtGpRzj89VDyUEIWjESOs5z1wNk2hGeWl5aMIM006OFAJLMf2d2kOg6SSAeRLYn+Qo6VIBS0r348/SuEi1WAKWlbGU6EtKv0JeWjCHLUg1EeWpMpIxg+hLQjPKTeWhgpYm0IosSFNScB+WlpRmgSMGOf+kxpqKrAYYrKUtMjBH3Efcojyk/lKacC+UndRRQpqQYg4DbRVoo9kUKSsFFZsUUbcuMDf1jYTzVjVeKCvbbpkYJ7POyQtlqUbRHU7KVSbxYVO1KIpWi2fY0VZcMdUcGtEuO3yRipWH7JhUvtF0lazLZBGRhDOt1vHGrnzafX6Kp1st2pQUG20ovExhG1UWUIIJE+vOOR7LbqWyHdbqfEsq5aHOJDQ2TOkbDsOyo8lbJodN0K6kUeOHdA6EltUK9JrQHW4cRu7W8T8AYTKe/w9MENUwxENpKxtJfReUKKasFFEtpK+nQRTgLykvJW6zhTi2QMKh9pG65+UV41liiptpI7yFZ5G35C2jGcKSbylomikKXZTaqRm+SnFFaBoJxQQcZwop/KWiLZOLZCsZxpFLyFqi0U22nZThxmusi0AkYcJG2yTbdbLLNX07LspwsVtkeiIp2JXY8FoUWh3mtmRjseqFqW4nCOPdwsKhZQdgfWfsiaVjjZa9KgiPZxywus4pZjLDE4+6vbbdtvotF1kQ0Hr+bJUxMczkRj4Lp4jVDbWe/8KttMtd7uD2/tapp6Bq/bAmM/RTbahwmD1/0qkiL0y7mgRG2ee5M75Q77ZpZsdU7ziPktoW4/1t6jClSpYyCQD6Yxha8dhljmWWu+cjI++evZVstjvyG66m+pU6jxpDaewMkRPUrNvmsZhpDtwSBLfgea5+lZoBtqHxHSD3PVV3PDWgB0mfnkI61qRGDzPyBiEDcu2z1KZ37VZPpnN0AGW6j1mM/dAXLZWpcgDlMjc8jzxyWdVcNPee0RH8rny4SCX6BaR0SSJTqMhxAUVYyijG0Vc22Xs1wwE2iiKVFG07ZE0rXspqpxHcP4sadF1LSCHbk7j0WPVoyVqMtERTsZ5LnOMjp3mMNlon9lXRMscbBW/wDjsbJTjmhZp/Yl1VCyHTl+QiH2jekBYWuRbYCCcziBG/VIWnZdK+0BJgd8KFWxgZ9UYYwWWadtiVtst1b7OnFWsJtlnIRFrYSei2BbypC3WweTJfbAHAIHz/7U20xy+e0x2R/s6etSZPu4HfOYyhtZoJnsnkDqrbhw5YxySps93UT+o7Y5LSdusnW1Y0tIGkuJMYjnzAISAE5iZ232MKVrUDCTGY907aTyKenXhwe7JBBMjfmVUqPtpig4iSJjpnEIGrUBftBmOkHopVeLkB2nGrYdAecoEVxMtz3Mb9U+TeHTRqsGP7k4V9C6I35/kLMZcGZ3+6nUulWxystGTLgcYM9J7KVR57ZyPQrNNeRuqTcGJRsaQXdMZG/vCZ2hZL+2cqTq5OOfcj+UJVrrnbF7Vta5nfn9kNVrNjaDnMkIS5roJ9zKLyM9L7ir1/PVZ1aqnr1xy/pZ1esud5CRc6sEkA6tlOo1TvKdrjZEU7ZaLKE/0ire3G0fFezURnU7T5o6hZo5lCEWylnkFNpD2li0n3sCOW/xVjbQbfJGtaAcAxGfVXtok5GFzvJsrPbaqz2YrSbQVraIUXkZGS22Tm1xutY0wmdbddui3m2RkG36SmfbTErTdRj0TNaAmchYxTaxCto22o/kLQcJJgSBseeVK0sokzv8/SU+Q1lOogTqxnPZCNPy+y1eJURnSZG5xgICsxsACc/BdJdjr4zNU1auIj89UBU1OMbYziPgEXXYIwc8h91Q2oADjPX039VqJkDstiIJ9FOm0D05xv8ABTFXHf6KLnLSC8ldRn8/mFE1DieWP9Smq3MdcoapcYWbV5fG/wAktTQPqs993jH/AGhql2jca1re1gBD1LuVk1LoZn4evdVe0/P8wi80yNr2kQYPohn3azvPhD1q/wDaichfbRqXCDq3HRAOrqp1ZTVe4uuKyEfXKre4k4yh6j4T9Il7WVayEqPTPqKio9c1pa06G1JLDXvjaXJEU6WETTYOSvaF6rUwJ5PISjrW0Csp90ZTC5cuS9QZQCtZSUoKWs9Fy2jtLQqy4gxupmom8xT23ancy7l8lN1VRqVQhH1s7qpF4te9DVKipr3SBrXpXWRq1mn3ULU4iWiAcfnNZRviZE90G+/hXOMRnbRrXh2nCGNzCzavEMqirfTtvlX0bdaFS41H8hQOVm0r6N1Jt8JC3TneVHirpOBt1yoVauokxk5xgA+nRBV77JHNRZd47rpx4Sp2ld1CMFZNeo4H+0Ze3IxKzruuN+ZU/wBOMlVOVUVaxxMj85KrzyVVXrjE9fpzVbqkuhoOT7o552HrsvNc10+l7npPBAmRmRggnG+OSFruLSQ4EEbgjIKpbc9fzosJRzamfeBj5Htuh6z8qL7wvcC4zgCY5AQPohq9fKJOkcr2m56vtqWoSfh3WzwLwm6q3XVJptI9wfuPRxB2HbdV3vCals4NqAR+1w2dEfI52VTjtblb4gjSPJC1W8iEeXpVGjTMCV6/h2PNOfbm7ynpONigar1s8UaIPLY+mUNSpgwMBeX4reWO/n0yNXqkuhPA6Z5lJdv/ABf1Hyx73TqbcvqiKMdFktvRG6TL8cyVzvF17raCcvjmsN3EoKZ/E5U+DZXQG4TOuRC57/yHdQdf90fGcbxugqqt33WG697qmpfLeBbNW7QVW8WTUve6EqXiucWtaVxeLPr3iArXSDrXCUaOq3iEqXPNA1a+ELUuO61pG1L09UO6+MyDHphAPqoepVU2sOdeHeUzuJHssx1VUmsp2tkblO+JzOVc29K5zzlI3zgN1U/rjXi6DiN20wQTtmevZYzrwyZQLq5OTJTOfOw23/2ufLnaZBRr53n+E7LiDIMEZEcj1CFp0XuEtY9w6taSPmAqvMU6aLr3JcSXEknckyT6qk1FQ+opWdu+q8MptLnO2A+/QKkRfQJJAEknYDJPaF3vhrwqGEVbgAvwWMOQ3ueru38orwx4abbAPdD6vM8m9mf2q/FXixlu0spw+qcQdqfd/foE+o2bdo7xDx+naNydVQ/pp9e56Befv4vUuHufUdLt+gA/xaFgXV0+o8vqOLnOySckqLakKdynndmOlFyFRVujsNh8VijiB5iVXV4iTsI/lej5enlnC6J4pWmBz3P2QQvC0bT0TUXS4SefNdZ4n4Ha0rejUo1Q9741t/xMZXm5f1vHlv69E4b05J3FK3+cfBOn8odEl0+bn/tR4z8eti9U2Xfr/MLEFdSbXXodNbHticXayXXHwCiK6G1s+1pG7WMa6f2hB1rvu1Q67Wa6sqnV1haPqXKHddIF9ZUvqoToupcoapXQr6qpdVUsJqVhHfr9oQ9SqqX1VRUehlj6qqdUVLnqo1EMvdUwqfMVT6qrNRTVLi9VOqKp1RVGoopHULzSIgOBIJntykZAyt3wtw0VSarxLGmA3k47meoHRZHCrA3GvQ5uprdUOMEwQIb1PZdV4YqgW7Y5FwPYg5UL48dwRxTjbaLm06MioeX7WjqQpN4WyuC65JcXDDxDCD6hsH4grneF2xq1n1Xfuc7fo0wAtalfO1uke633W+vMxtzCcVb3/wAYd9wF7K2hp1sJAD4MCf8ALoV6NwHgVO2pgAEudu5whzv6HZYpreyscNbnXFXLqh/49Q91lNmzSBElZFLiFSozRNZ7zh7mESQTkajnI5hPk53jPbV8VeMPLDqVu4Ofsam4b1A6u78l582lUeC4BzgXAF2Y1O2k9Vp+K7VjdL6VN9FpOk03avdMYILt5g7FYlG6IBbktO7ZIEwYOOYV3104++XademWOLXCHNJBEgwRvsqy9QLlAlT7bnSL1CUnJpVXqDglrhMbh3X6pqdMucGiBJgEmAJ6nkFTXbpcRIJBIwZBjGDzCjVDfaO6ZZwcksceliqpeagTUS81e4DxWS81AeakaqG0f5yia6B8zmo+cs2tDz1W6sgfOTsrjmJwecQeRRgtXmsqqlX4IZ1RE0qDTSe81GgtIAYZ1Onm30U1oqdW6lVmohn1FWaqKRFV222c7oeo9VuqKh9RSVrqiqL1BrxIkSOY2n4qqo/shky9Q86P467pzQfo8zSdEhurlqImJ6whnOUWlJ9RVl6g5yhKmlrcEptqVQ11UUZk63TDYBPLMlHeHOO+y1CHA1KLzDwDnprZPOPmueauw8M+FS6KtwCGbhnN3d3QdlpN6G2N7hdOlDnsc51NziWHQ5pIOdj8vVNZOiS33g15ORO7tQ1BbN7cUqVIuqENpgf9BoHPsvPrfxRWZcGpbyGkgeWYcHtaZhwPM5zyTeOLnPrtv+IdRY6qZBPYxLjGD8fojeD25o0xo5gE9yRzQ3E7kXjv/SS9lQapO9PM6HN5Ebd90VYVQGinX/8AQ8e61zsU6nQB2wd6xKmfptlrouH2r6lMOqUw+m6fdOxHXSQsfinhO0qf8TqDutPb4tOCu1t6z6VFpeGlsAAtMiIxK4/xTelxlm3ZGrk2duL4t4QqUsse2qOn6X/Fp/tc3XpOaYc0tPQgg/Vdg3xAGmKoPqPuE3FOIipFOkA8u5xOf/mRg9+SqbHDlx43104on8/0ord4lwo0y0VGgauYIP4VjXVIscWn59R1Wta8cUuKqJUnKoqUyHSUEkat2oqJ/MQramc7KIqL6DiM81RNVCh6TnLMKNbCh5qG1pF6G0R5qXmoQvTh6GX+Yomoqi5RLlqx3vVRencqioplOXoiyoMeH66gYQ2WyJDj/jPIoRRBznZRVSmeqi5ScoEKaaRrGNMnTMxOJ6xtKgBKk7Kus7bW4AczCmmBSxOymSYAJJMADJJXR8S8NVKdRtIaXvcAQGuDh8Sul4D4bbbgOdDqp58m9m/2jh/n6POXj1QPhjwsGRUrAF+7WHIb3d1d/C6HifFqduwvqHOwb+5x6AfdCcb42y2bn3nn9LRz7noF55e3j67i+q4E79BE/pYOS63OPpEn6u4xxipcP1Ow0fpYJho+57oNlOU1NkqxzgMBRg5ckhVLP0ktPUEg/MKurcPcZc5ziOrif5VRUgE9IkrpPDXjK4s26GkVKXOm/bO+l37fRdPS43a3X6XeTUP7KhABJ5MfsV5wwdZjsq3rnZtdvO8XYcd4WWEkiIys1lZ1KnqZBc/nOWjkB90BZ8drMb5Zd5lM4NN/vCD/AIndp9CrS1hdFJ+oHbkR2c07EdVvUVLL2p4jxB7nMDySRHWfiDspcUIfTaR+oZ9RzC2bfw3OXGSd/wCkPxy1FFkn0AUnLXIvKrJUnKMLVEhakkxSQXR6kxKr1Jal79cVoKdxVWpNqW1lhKYlV6kiUayepRDlFMUaV2pMSpvoFrQ4uYZ5BwLh6gbKklG61me0iVFwHL6qJclKwRcoFWEqJCm4VaiVN1NIUjvGBuf4Rh7RJV1oJeACG6iBJMAT1KhTEHYHB3mM81DQVOM9P4RZNotx7ziMvO57DoOyC8Q+Im0RpYQ6oeUzp7u/pc9S8QvZQbTZ+oCNZMxk7D0gLDeRJJJcTuTzTvXXR3PfZXV1Uqu1PcXu2k8hOw+aiGRunNTphVEoReVqb6ihKZOAkTjaSvologmTDhI2Bbz96d+UKFOJyMfL6pqpE4/Piudv06eondVw5ziGhoJkNGwHRDuKZxUCmTIjvlUywwHQYOxjBI3gqJUi8kAEmBMDkJ3gKJKLXTqNCx8QVqOA7UOjs/IrO4hevquLqjiSfkOwHIKtxUWnqJ9Z+Bx0UYZahKZIppQTykmlJZmwE8pJL265FKUpJLMUppSSQx3NgkHlhLzMEYyQds/NJJTqvpAPTkpJLaDyokpJLaIbUkXpJIoRLlJlQAQfhy6b9UySmmVFz0wckkpraRcm1JJLQUiUoSSVaqSJAJykkopqJclVfIH58uiSSZHNSnhJJHJ1kwyao4SdMxynBjukkpZVKjCdJFMQJTJJIJQnSSW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6" descr="data:image/jpeg;base64,/9j/4AAQSkZJRgABAQAAAQABAAD/2wCEAAkGBxQTEhUUEhQUFBUUFxcUFxgXFxUUFxUVFBQWFxQVFBQYHCggGBolHBQUITEhJSkrLi4uFx8zODMsNygtLisBCgoKDg0OFxAQGiwcHBwsLCwsLCwsLCwsLCwsLCwsLCwsLCwsLCwsLCwsLCwsLCwsLCwsLCssLCwsLCwsNyssN//AABEIALcBEwMBIgACEQEDEQH/xAAbAAABBQEBAAAAAAAAAAAAAAAEAAECAwUGB//EADUQAAEDAwIEAwcEAgIDAAAAAAEAAhEDBCESMQVBUWEGE3EUIoGRocHwMkKx0VLhQ/EVI2L/xAAZAQEBAQEBAQAAAAAAAAAAAAABAgADBAX/xAAiEQEBAQACAgMBAAMBAAAAAAAAARECIRIxE0FRAyJSYRT/2gAMAwEAAhEDEQA/APP4Twpx+d0oXvxyRdnOP4+iaFPSn0/nTsthVFqUK3SmKllZUYVpCjCxSfakNa8xDpAyCfd3kbjcbqsNVgapEIbVRbCgWK8NzlMW9EBRpTFqvLQk6J92Y7xP0RWxU1u/oloJEADGZjOY3PyUi0qyzfoe1xa18Z0unScc4U2Qh2NIIIMEEEeo2T3L3VHOe8y5xJJ6k7lO9klN5aMhQ8s9EvLVrAVc3uEDx0J5RTtplHtog7YUnUDzSMwExpHOOXP4p20ycASjBRSbTgyMHsjFy6DNJMaK0G0kRSpuDXBuxgOwNpxnkJ/hT6bxYwppxSWn7KmNsqMrO8pFUeHh1N79bG6NMNJhz9RI90c45q40VE01OGxmeQo+UtGpRzj89VDyUEIWjESOs5z1wNk2hGeWl5aMIM006OFAJLMf2d2kOg6SSAeRLYn+Qo6VIBS0r348/SuEi1WAKWlbGU6EtKv0JeWjCHLUg1EeWpMpIxg+hLQjPKTeWhgpYm0IosSFNScB+WlpRmgSMGOf+kxpqKrAYYrKUtMjBH3Efcojyk/lKacC+UndRRQpqQYg4DbRVoo9kUKSsFFZsUUbcuMDf1jYTzVjVeKCvbbpkYJ7POyQtlqUbRHU7KVSbxYVO1KIpWi2fY0VZcMdUcGtEuO3yRipWH7JhUvtF0lazLZBGRhDOt1vHGrnzafX6Kp1st2pQUG20ovExhG1UWUIIJE+vOOR7LbqWyHdbqfEsq5aHOJDQ2TOkbDsOyo8lbJodN0K6kUeOHdA6EltUK9JrQHW4cRu7W8T8AYTKe/w9MENUwxENpKxtJfReUKKasFFEtpK+nQRTgLykvJW6zhTi2QMKh9pG65+UV41liiptpI7yFZ5G35C2jGcKSbylomikKXZTaqRm+SnFFaBoJxQQcZwop/KWiLZOLZCsZxpFLyFqi0U22nZThxmusi0AkYcJG2yTbdbLLNX07LspwsVtkeiIp2JXY8FoUWh3mtmRjseqFqW4nCOPdwsKhZQdgfWfsiaVjjZa9KgiPZxywus4pZjLDE4+6vbbdtvotF1kQ0Hr+bJUxMczkRj4Lp4jVDbWe/8KttMtd7uD2/tapp6Bq/bAmM/RTbahwmD1/0qkiL0y7mgRG2ee5M75Q77ZpZsdU7ziPktoW4/1t6jClSpYyCQD6Yxha8dhljmWWu+cjI++evZVstjvyG66m+pU6jxpDaewMkRPUrNvmsZhpDtwSBLfgea5+lZoBtqHxHSD3PVV3PDWgB0mfnkI61qRGDzPyBiEDcu2z1KZ37VZPpnN0AGW6j1mM/dAXLZWpcgDlMjc8jzxyWdVcNPee0RH8rny4SCX6BaR0SSJTqMhxAUVYyijG0Vc22Xs1wwE2iiKVFG07ZE0rXspqpxHcP4sadF1LSCHbk7j0WPVoyVqMtERTsZ5LnOMjp3mMNlon9lXRMscbBW/wDjsbJTjmhZp/Yl1VCyHTl+QiH2jekBYWuRbYCCcziBG/VIWnZdK+0BJgd8KFWxgZ9UYYwWWadtiVtst1b7OnFWsJtlnIRFrYSei2BbypC3WweTJfbAHAIHz/7U20xy+e0x2R/s6etSZPu4HfOYyhtZoJnsnkDqrbhw5YxySps93UT+o7Y5LSdusnW1Y0tIGkuJMYjnzAISAE5iZ232MKVrUDCTGY907aTyKenXhwe7JBBMjfmVUqPtpig4iSJjpnEIGrUBftBmOkHopVeLkB2nGrYdAecoEVxMtz3Mb9U+TeHTRqsGP7k4V9C6I35/kLMZcGZ3+6nUulWxystGTLgcYM9J7KVR57ZyPQrNNeRuqTcGJRsaQXdMZG/vCZ2hZL+2cqTq5OOfcj+UJVrrnbF7Vta5nfn9kNVrNjaDnMkIS5roJ9zKLyM9L7ir1/PVZ1aqnr1xy/pZ1esud5CRc6sEkA6tlOo1TvKdrjZEU7ZaLKE/0ire3G0fFezURnU7T5o6hZo5lCEWylnkFNpD2li0n3sCOW/xVjbQbfJGtaAcAxGfVXtok5GFzvJsrPbaqz2YrSbQVraIUXkZGS22Tm1xutY0wmdbddui3m2RkG36SmfbTErTdRj0TNaAmchYxTaxCto22o/kLQcJJgSBseeVK0sokzv8/SU+Q1lOogTqxnPZCNPy+y1eJURnSZG5xgICsxsACc/BdJdjr4zNU1auIj89UBU1OMbYziPgEXXYIwc8h91Q2oADjPX039VqJkDstiIJ9FOm0D05xv8ABTFXHf6KLnLSC8ldRn8/mFE1DieWP9Smq3MdcoapcYWbV5fG/wAktTQPqs993jH/AGhql2jca1re1gBD1LuVk1LoZn4evdVe0/P8wi80yNr2kQYPohn3azvPhD1q/wDaichfbRqXCDq3HRAOrqp1ZTVe4uuKyEfXKre4k4yh6j4T9Il7WVayEqPTPqKio9c1pa06G1JLDXvjaXJEU6WETTYOSvaF6rUwJ5PISjrW0Csp90ZTC5cuS9QZQCtZSUoKWs9Fy2jtLQqy4gxupmom8xT23ancy7l8lN1VRqVQhH1s7qpF4te9DVKipr3SBrXpXWRq1mn3ULU4iWiAcfnNZRviZE90G+/hXOMRnbRrXh2nCGNzCzavEMqirfTtvlX0bdaFS41H8hQOVm0r6N1Jt8JC3TneVHirpOBt1yoVauokxk5xgA+nRBV77JHNRZd47rpx4Sp2ld1CMFZNeo4H+0Ze3IxKzruuN+ZU/wBOMlVOVUVaxxMj85KrzyVVXrjE9fpzVbqkuhoOT7o552HrsvNc10+l7npPBAmRmRggnG+OSFruLSQ4EEbgjIKpbc9fzosJRzamfeBj5Htuh6z8qL7wvcC4zgCY5AQPohq9fKJOkcr2m56vtqWoSfh3WzwLwm6q3XVJptI9wfuPRxB2HbdV3vCals4NqAR+1w2dEfI52VTjtblb4gjSPJC1W8iEeXpVGjTMCV6/h2PNOfbm7ynpONigar1s8UaIPLY+mUNSpgwMBeX4reWO/n0yNXqkuhPA6Z5lJdv/ABf1Hyx73TqbcvqiKMdFktvRG6TL8cyVzvF17raCcvjmsN3EoKZ/E5U+DZXQG4TOuRC57/yHdQdf90fGcbxugqqt33WG697qmpfLeBbNW7QVW8WTUve6EqXiucWtaVxeLPr3iArXSDrXCUaOq3iEqXPNA1a+ELUuO61pG1L09UO6+MyDHphAPqoepVU2sOdeHeUzuJHssx1VUmsp2tkblO+JzOVc29K5zzlI3zgN1U/rjXi6DiN20wQTtmevZYzrwyZQLq5OTJTOfOw23/2ufLnaZBRr53n+E7LiDIMEZEcj1CFp0XuEtY9w6taSPmAqvMU6aLr3JcSXEknckyT6qk1FQ+opWdu+q8MptLnO2A+/QKkRfQJJAEknYDJPaF3vhrwqGEVbgAvwWMOQ3ueru38orwx4abbAPdD6vM8m9mf2q/FXixlu0spw+qcQdqfd/foE+o2bdo7xDx+naNydVQ/pp9e56Befv4vUuHufUdLt+gA/xaFgXV0+o8vqOLnOySckqLakKdynndmOlFyFRVujsNh8VijiB5iVXV4iTsI/lej5enlnC6J4pWmBz3P2QQvC0bT0TUXS4SefNdZ4n4Ha0rejUo1Q9741t/xMZXm5f1vHlv69E4b05J3FK3+cfBOn8odEl0+bn/tR4z8eti9U2Xfr/MLEFdSbXXodNbHticXayXXHwCiK6G1s+1pG7WMa6f2hB1rvu1Q67Wa6sqnV1haPqXKHddIF9ZUvqoToupcoapXQr6qpdVUsJqVhHfr9oQ9SqqX1VRUehlj6qqdUVLnqo1EMvdUwqfMVT6qrNRTVLi9VOqKp1RVGoopHULzSIgOBIJntykZAyt3wtw0VSarxLGmA3k47meoHRZHCrA3GvQ5uprdUOMEwQIb1PZdV4YqgW7Y5FwPYg5UL48dwRxTjbaLm06MioeX7WjqQpN4WyuC65JcXDDxDCD6hsH4grneF2xq1n1Xfuc7fo0wAtalfO1uke633W+vMxtzCcVb3/wAYd9wF7K2hp1sJAD4MCf8ALoV6NwHgVO2pgAEudu5whzv6HZYpreyscNbnXFXLqh/49Q91lNmzSBElZFLiFSozRNZ7zh7mESQTkajnI5hPk53jPbV8VeMPLDqVu4Ofsam4b1A6u78l582lUeC4BzgXAF2Y1O2k9Vp+K7VjdL6VN9FpOk03avdMYILt5g7FYlG6IBbktO7ZIEwYOOYV3104++XademWOLXCHNJBEgwRvsqy9QLlAlT7bnSL1CUnJpVXqDglrhMbh3X6pqdMucGiBJgEmAJ6nkFTXbpcRIJBIwZBjGDzCjVDfaO6ZZwcksceliqpeagTUS81e4DxWS81AeakaqG0f5yia6B8zmo+cs2tDz1W6sgfOTsrjmJwecQeRRgtXmsqqlX4IZ1RE0qDTSe81GgtIAYZ1Onm30U1oqdW6lVmohn1FWaqKRFV222c7oeo9VuqKh9RSVrqiqL1BrxIkSOY2n4qqo/shky9Q86P467pzQfo8zSdEhurlqImJ6whnOUWlJ9RVl6g5yhKmlrcEptqVQ11UUZk63TDYBPLMlHeHOO+y1CHA1KLzDwDnprZPOPmueauw8M+FS6KtwCGbhnN3d3QdlpN6G2N7hdOlDnsc51NziWHQ5pIOdj8vVNZOiS33g15ORO7tQ1BbN7cUqVIuqENpgf9BoHPsvPrfxRWZcGpbyGkgeWYcHtaZhwPM5zyTeOLnPrtv+IdRY6qZBPYxLjGD8fojeD25o0xo5gE9yRzQ3E7kXjv/SS9lQapO9PM6HN5Ebd90VYVQGinX/8AQ8e61zsU6nQB2wd6xKmfptlrouH2r6lMOqUw+m6fdOxHXSQsfinhO0qf8TqDutPb4tOCu1t6z6VFpeGlsAAtMiIxK4/xTelxlm3ZGrk2duL4t4QqUsse2qOn6X/Fp/tc3XpOaYc0tPQgg/Vdg3xAGmKoPqPuE3FOIipFOkA8u5xOf/mRg9+SqbHDlx43104on8/0ord4lwo0y0VGgauYIP4VjXVIscWn59R1Wta8cUuKqJUnKoqUyHSUEkat2oqJ/MQramc7KIqL6DiM81RNVCh6TnLMKNbCh5qG1pF6G0R5qXmoQvTh6GX+Yomoqi5RLlqx3vVRencqioplOXoiyoMeH66gYQ2WyJDj/jPIoRRBznZRVSmeqi5ScoEKaaRrGNMnTMxOJ6xtKgBKk7Kus7bW4AczCmmBSxOymSYAJJMADJJXR8S8NVKdRtIaXvcAQGuDh8Sul4D4bbbgOdDqp58m9m/2jh/n6POXj1QPhjwsGRUrAF+7WHIb3d1d/C6HifFqduwvqHOwb+5x6AfdCcb42y2bn3nn9LRz7noF55e3j67i+q4E79BE/pYOS63OPpEn6u4xxipcP1Ow0fpYJho+57oNlOU1NkqxzgMBRg5ckhVLP0ktPUEg/MKurcPcZc5ziOrif5VRUgE9IkrpPDXjK4s26GkVKXOm/bO+l37fRdPS43a3X6XeTUP7KhABJ5MfsV5wwdZjsq3rnZtdvO8XYcd4WWEkiIys1lZ1KnqZBc/nOWjkB90BZ8drMb5Zd5lM4NN/vCD/AIndp9CrS1hdFJ+oHbkR2c07EdVvUVLL2p4jxB7nMDySRHWfiDspcUIfTaR+oZ9RzC2bfw3OXGSd/wCkPxy1FFkn0AUnLXIvKrJUnKMLVEhakkxSQXR6kxKr1Jal79cVoKdxVWpNqW1lhKYlV6kiUayepRDlFMUaV2pMSpvoFrQ4uYZ5BwLh6gbKklG61me0iVFwHL6qJclKwRcoFWEqJCm4VaiVN1NIUjvGBuf4Rh7RJV1oJeACG6iBJMAT1KhTEHYHB3mM81DQVOM9P4RZNotx7ziMvO57DoOyC8Q+Im0RpYQ6oeUzp7u/pc9S8QvZQbTZ+oCNZMxk7D0gLDeRJJJcTuTzTvXXR3PfZXV1Uqu1PcXu2k8hOw+aiGRunNTphVEoReVqb6ihKZOAkTjaSvologmTDhI2Bbz96d+UKFOJyMfL6pqpE4/Piudv06eondVw5ziGhoJkNGwHRDuKZxUCmTIjvlUywwHQYOxjBI3gqJUi8kAEmBMDkJ3gKJKLXTqNCx8QVqOA7UOjs/IrO4hevquLqjiSfkOwHIKtxUWnqJ9Z+Bx0UYZahKZIppQTykmlJZmwE8pJL265FKUpJLMUppSSQx3NgkHlhLzMEYyQds/NJJTqvpAPTkpJLaDyokpJLaIbUkXpJIoRLlJlQAQfhy6b9UySmmVFz0wckkpraRcm1JJLQUiUoSSVaqSJAJykkopqJclVfIH58uiSSZHNSnhJJHJ1kwyao4SdMxynBjukkpZVKjCdJFMQJTJJIJQnSSW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4" name="Picture 8" descr="https://encrypted-tbn1.gstatic.com/images?q=tbn:ANd9GcRrzXb1pp2f1DgKlDEh4Zb-dOEJkentKogP_V2Atxh1kBPcGEiC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27" y="5099789"/>
            <a:ext cx="4958771" cy="178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creen Shot 2013-04-17 at 08.40.5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29" y="7937"/>
            <a:ext cx="3407171" cy="2564491"/>
          </a:xfrm>
          <a:prstGeom prst="rect">
            <a:avLst/>
          </a:prstGeom>
        </p:spPr>
      </p:pic>
      <p:pic>
        <p:nvPicPr>
          <p:cNvPr id="4106" name="Picture 10" descr="http://smsc.cnes.fr/IcSVOM/svom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16542"/>
            <a:ext cx="2339626" cy="16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t0.gstatic.com/images?q=tbn:ANd9GcTSD2OO2MgJrhRHm0072o6Yd5j_2_CcjYKKYbgjS4QxbxZ8VgOu5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8" y="246772"/>
            <a:ext cx="1752129" cy="238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95115" y="2769521"/>
            <a:ext cx="1043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E-Rosita</a:t>
            </a:r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96869" y="2369411"/>
            <a:ext cx="848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SVOM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9366" y="5136259"/>
            <a:ext cx="1260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bg1"/>
                </a:solidFill>
              </a:rPr>
              <a:t>Athena</a:t>
            </a:r>
            <a:endParaRPr lang="it-IT" sz="2800" b="1" dirty="0">
              <a:solidFill>
                <a:schemeClr val="bg1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7236296" y="3169631"/>
            <a:ext cx="1656184" cy="33557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7236296" y="3169631"/>
            <a:ext cx="1656184" cy="34997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2627785" y="1440410"/>
            <a:ext cx="2880320" cy="28526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-101746" y="0"/>
            <a:ext cx="2225474" cy="3284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868240" y="4443762"/>
            <a:ext cx="2240678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ESA M5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e</a:t>
            </a:r>
            <a:r>
              <a:rPr lang="it-IT" sz="2800" b="1" dirty="0" smtClean="0">
                <a:solidFill>
                  <a:srgbClr val="FF0000"/>
                </a:solidFill>
              </a:rPr>
              <a:t>-ASTROGAM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62" y="5669703"/>
            <a:ext cx="2279033" cy="11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  <p:bldP spid="2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5524"/>
            <a:ext cx="9486478" cy="663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148064" y="620688"/>
            <a:ext cx="155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Maggio 2016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63572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104</Words>
  <Application>Microsoft Office PowerPoint</Application>
  <PresentationFormat>Presentazione su schermo (4:3)</PresentationFormat>
  <Paragraphs>45</Paragraphs>
  <Slides>11</Slides>
  <Notes>1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ＭＳ Ｐゴシック</vt:lpstr>
      <vt:lpstr>宋体</vt:lpstr>
      <vt:lpstr>Arial</vt:lpstr>
      <vt:lpstr>Calibri</vt:lpstr>
      <vt:lpstr>Comic Sans MS</vt:lpstr>
      <vt:lpstr>Garamond</vt:lpstr>
      <vt:lpstr>Tema di Office</vt:lpstr>
      <vt:lpstr>Presentazione standard di PowerPoint</vt:lpstr>
      <vt:lpstr>Presentazione standard di PowerPoint</vt:lpstr>
      <vt:lpstr>Presentazione standard di PowerPoint</vt:lpstr>
      <vt:lpstr>NASA senior Review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</dc:creator>
  <cp:lastModifiedBy>utenteasi</cp:lastModifiedBy>
  <cp:revision>17</cp:revision>
  <dcterms:created xsi:type="dcterms:W3CDTF">2016-06-18T17:22:31Z</dcterms:created>
  <dcterms:modified xsi:type="dcterms:W3CDTF">2016-06-20T12:31:50Z</dcterms:modified>
</cp:coreProperties>
</file>