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xlsx" ContentType="application/vnd.openxmlformats-officedocument.spreadsheetml.sheet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7" r:id="rId2"/>
    <p:sldMasterId id="2147483709" r:id="rId3"/>
    <p:sldMasterId id="2147483723" r:id="rId4"/>
    <p:sldMasterId id="2147483763" r:id="rId5"/>
    <p:sldMasterId id="2147483792" r:id="rId6"/>
    <p:sldMasterId id="2147483804" r:id="rId7"/>
    <p:sldMasterId id="2147483817" r:id="rId8"/>
    <p:sldMasterId id="2147483829" r:id="rId9"/>
    <p:sldMasterId id="2147483901" r:id="rId10"/>
    <p:sldMasterId id="2147483913" r:id="rId11"/>
    <p:sldMasterId id="2147483929" r:id="rId12"/>
  </p:sldMasterIdLst>
  <p:notesMasterIdLst>
    <p:notesMasterId r:id="rId56"/>
  </p:notesMasterIdLst>
  <p:sldIdLst>
    <p:sldId id="331" r:id="rId13"/>
    <p:sldId id="351" r:id="rId14"/>
    <p:sldId id="354" r:id="rId15"/>
    <p:sldId id="409" r:id="rId16"/>
    <p:sldId id="411" r:id="rId17"/>
    <p:sldId id="355" r:id="rId18"/>
    <p:sldId id="357" r:id="rId19"/>
    <p:sldId id="361" r:id="rId20"/>
    <p:sldId id="338" r:id="rId21"/>
    <p:sldId id="316" r:id="rId22"/>
    <p:sldId id="321" r:id="rId23"/>
    <p:sldId id="318" r:id="rId24"/>
    <p:sldId id="403" r:id="rId25"/>
    <p:sldId id="400" r:id="rId26"/>
    <p:sldId id="408" r:id="rId27"/>
    <p:sldId id="319" r:id="rId28"/>
    <p:sldId id="340" r:id="rId29"/>
    <p:sldId id="372" r:id="rId30"/>
    <p:sldId id="371" r:id="rId31"/>
    <p:sldId id="406" r:id="rId32"/>
    <p:sldId id="407" r:id="rId33"/>
    <p:sldId id="339" r:id="rId34"/>
    <p:sldId id="398" r:id="rId35"/>
    <p:sldId id="370" r:id="rId36"/>
    <p:sldId id="412" r:id="rId37"/>
    <p:sldId id="366" r:id="rId38"/>
    <p:sldId id="413" r:id="rId39"/>
    <p:sldId id="414" r:id="rId40"/>
    <p:sldId id="415" r:id="rId41"/>
    <p:sldId id="416" r:id="rId42"/>
    <p:sldId id="417" r:id="rId43"/>
    <p:sldId id="418" r:id="rId44"/>
    <p:sldId id="419" r:id="rId45"/>
    <p:sldId id="420" r:id="rId46"/>
    <p:sldId id="421" r:id="rId47"/>
    <p:sldId id="422" r:id="rId48"/>
    <p:sldId id="423" r:id="rId49"/>
    <p:sldId id="424" r:id="rId50"/>
    <p:sldId id="425" r:id="rId51"/>
    <p:sldId id="427" r:id="rId52"/>
    <p:sldId id="428" r:id="rId53"/>
    <p:sldId id="429" r:id="rId54"/>
    <p:sldId id="430" r:id="rId5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B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248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50" Type="http://schemas.openxmlformats.org/officeDocument/2006/relationships/slide" Target="slides/slide38.xml"/><Relationship Id="rId51" Type="http://schemas.openxmlformats.org/officeDocument/2006/relationships/slide" Target="slides/slide39.xml"/><Relationship Id="rId52" Type="http://schemas.openxmlformats.org/officeDocument/2006/relationships/slide" Target="slides/slide40.xml"/><Relationship Id="rId53" Type="http://schemas.openxmlformats.org/officeDocument/2006/relationships/slide" Target="slides/slide41.xml"/><Relationship Id="rId54" Type="http://schemas.openxmlformats.org/officeDocument/2006/relationships/slide" Target="slides/slide42.xml"/><Relationship Id="rId55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slide" Target="slides/slide30.xml"/><Relationship Id="rId43" Type="http://schemas.openxmlformats.org/officeDocument/2006/relationships/slide" Target="slides/slide31.xml"/><Relationship Id="rId44" Type="http://schemas.openxmlformats.org/officeDocument/2006/relationships/slide" Target="slides/slide32.xml"/><Relationship Id="rId45" Type="http://schemas.openxmlformats.org/officeDocument/2006/relationships/slide" Target="slides/slide33.xml"/><Relationship Id="rId46" Type="http://schemas.openxmlformats.org/officeDocument/2006/relationships/slide" Target="slides/slide34.xml"/><Relationship Id="rId47" Type="http://schemas.openxmlformats.org/officeDocument/2006/relationships/slide" Target="slides/slide35.xml"/><Relationship Id="rId48" Type="http://schemas.openxmlformats.org/officeDocument/2006/relationships/slide" Target="slides/slide36.xml"/><Relationship Id="rId49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explosion val="25"/>
          <c:cat>
            <c:strRef>
              <c:f>Foglio1!$A$2:$A$5</c:f>
              <c:strCache>
                <c:ptCount val="4"/>
                <c:pt idx="0">
                  <c:v>UV/OPTICAL/IR</c:v>
                </c:pt>
                <c:pt idx="1">
                  <c:v>RADIO</c:v>
                </c:pt>
                <c:pt idx="2">
                  <c:v>X-RAY</c:v>
                </c:pt>
                <c:pt idx="3">
                  <c:v>GAMMA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73.0</c:v>
                </c:pt>
                <c:pt idx="1">
                  <c:v>11.0</c:v>
                </c:pt>
                <c:pt idx="2">
                  <c:v>8.0</c:v>
                </c:pt>
                <c:pt idx="3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u="none">
              <a:solidFill>
                <a:schemeClr val="bg1"/>
              </a:solidFill>
            </a:defRPr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55EF6-A4E4-3042-82BD-3ACCB5A689DE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25C7A-6913-2C4E-9A6A-D27B68E4A9A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9019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88296-0893-4488-8689-B8067D511A4F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Volume for an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equal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-mass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binary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 with non-spinning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components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 and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total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 mass 60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Mo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,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assuming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 6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months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 for O2 and 9 </a:t>
            </a:r>
            <a:r>
              <a:rPr lang="it-IT" sz="1200" i="1" dirty="0" err="1" smtClean="0">
                <a:solidFill>
                  <a:prstClr val="black"/>
                </a:solidFill>
                <a:latin typeface="+mn-lt"/>
              </a:rPr>
              <a:t>months</a:t>
            </a:r>
            <a:r>
              <a:rPr lang="it-IT" sz="1200" i="1" dirty="0" smtClean="0">
                <a:solidFill>
                  <a:prstClr val="black"/>
                </a:solidFill>
                <a:latin typeface="+mn-lt"/>
              </a:rPr>
              <a:t> for O3</a:t>
            </a:r>
          </a:p>
          <a:p>
            <a:r>
              <a:rPr lang="it-IT" dirty="0" err="1" smtClean="0"/>
              <a:t>Mrger</a:t>
            </a:r>
            <a:r>
              <a:rPr lang="it-IT" baseline="0" dirty="0" smtClean="0"/>
              <a:t> rate 2-400 </a:t>
            </a:r>
            <a:r>
              <a:rPr lang="it-IT" baseline="0" dirty="0" err="1" smtClean="0"/>
              <a:t>Gpc</a:t>
            </a:r>
            <a:r>
              <a:rPr lang="it-IT" baseline="0" dirty="0" smtClean="0"/>
              <a:t>^-3/</a:t>
            </a:r>
            <a:r>
              <a:rPr lang="it-IT" baseline="0" dirty="0" err="1" smtClean="0"/>
              <a:t>yr</a:t>
            </a:r>
            <a:endParaRPr lang="it-IT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Merger rate new 9-240 </a:t>
            </a:r>
            <a:r>
              <a:rPr lang="it-IT" baseline="0" dirty="0" err="1" smtClean="0"/>
              <a:t>Gpc</a:t>
            </a:r>
            <a:r>
              <a:rPr lang="it-IT" baseline="0" dirty="0" smtClean="0"/>
              <a:t>^-3/</a:t>
            </a:r>
            <a:r>
              <a:rPr lang="it-IT" baseline="0" dirty="0" err="1" smtClean="0"/>
              <a:t>yr</a:t>
            </a:r>
            <a:endParaRPr lang="it-IT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observations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stellar- mass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merger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9–240Gpc3 yr1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probability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 10,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 35, and </a:t>
            </a:r>
            <a:r>
              <a:rPr lang="it-IT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it-IT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&gt; 70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significant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surveyed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time-volume.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vertical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line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bands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show, from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right,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sensitive time-volume for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(O2)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(O3)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advanced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detector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3C7E3-4223-4B4F-B8F4-9A3E0FACFAB6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1184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Virgo data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shrinks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90%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credible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areas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10-20, 1000, and 600 deg2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respectively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30 </a:t>
            </a:r>
            <a:r>
              <a:rPr lang="it-IT" dirty="0" err="1" smtClean="0"/>
              <a:t>times</a:t>
            </a:r>
            <a:r>
              <a:rPr lang="it-IT" dirty="0" smtClean="0"/>
              <a:t>, 1,6 </a:t>
            </a:r>
            <a:r>
              <a:rPr lang="it-IT" dirty="0" err="1" smtClean="0"/>
              <a:t>times</a:t>
            </a:r>
            <a:r>
              <a:rPr lang="it-IT" dirty="0" smtClean="0"/>
              <a:t>,</a:t>
            </a:r>
            <a:r>
              <a:rPr lang="it-IT" baseline="0" dirty="0" smtClean="0"/>
              <a:t> 1,6 </a:t>
            </a:r>
            <a:r>
              <a:rPr lang="it-IT" baseline="0" dirty="0" err="1" smtClean="0"/>
              <a:t>times</a:t>
            </a:r>
            <a:r>
              <a:rPr lang="it-IT" baseline="0" dirty="0" smtClean="0"/>
              <a:t>.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localizations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GW150914 and LVT151012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wrap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around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celestial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sphere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map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translucent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dome. The font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Source Sans Pro Light.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25C7A-6913-2C4E-9A6A-D27B68E4A9A2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033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Intermediate-mass</a:t>
            </a:r>
            <a:r>
              <a:rPr lang="it-IT" baseline="0" dirty="0" smtClean="0"/>
              <a:t> (&gt;100) </a:t>
            </a:r>
            <a:r>
              <a:rPr lang="it-IT" baseline="0" dirty="0" smtClean="0">
                <a:sym typeface="Wingdings"/>
              </a:rPr>
              <a:t> </a:t>
            </a:r>
            <a:r>
              <a:rPr lang="it-IT" baseline="0" dirty="0" err="1" smtClean="0">
                <a:sym typeface="Wingdings"/>
              </a:rPr>
              <a:t>unmodelled</a:t>
            </a:r>
            <a:r>
              <a:rPr lang="it-IT" baseline="0" dirty="0" smtClean="0">
                <a:sym typeface="Wingdings"/>
              </a:rPr>
              <a:t> </a:t>
            </a:r>
            <a:r>
              <a:rPr lang="it-IT" baseline="0" dirty="0" err="1" smtClean="0">
                <a:sym typeface="Wingdings"/>
              </a:rPr>
              <a:t>searches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4688A-2242-894C-90AE-3F1B057E1590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19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0822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Ricordarsi</a:t>
            </a:r>
            <a:r>
              <a:rPr lang="it-IT" baseline="0" dirty="0" smtClean="0"/>
              <a:t> long </a:t>
            </a:r>
            <a:r>
              <a:rPr lang="it-IT" baseline="0" dirty="0" err="1" smtClean="0"/>
              <a:t>GRBs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20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4851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BH spin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Mdisk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shrinks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innermost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stable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orbit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disruption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orbit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NS EOS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softened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radius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decreases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Mdisk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decreases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due to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difficulty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tidally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disrupting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NS.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stiffer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EOS,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chances of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EM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counterpart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stiff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EOS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pressure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density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/>
              </a:rPr>
              <a:t>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compress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Soft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state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smaller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pressure for a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change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density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easy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compress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88296-0893-4488-8689-B8067D511A4F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23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9107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except</a:t>
            </a:r>
            <a:r>
              <a:rPr lang="it-IT" dirty="0" smtClean="0"/>
              <a:t> for </a:t>
            </a:r>
            <a:r>
              <a:rPr lang="it-IT" dirty="0" err="1" smtClean="0"/>
              <a:t>those</a:t>
            </a:r>
            <a:r>
              <a:rPr lang="it-IT" dirty="0" smtClean="0"/>
              <a:t> in </a:t>
            </a:r>
            <a:r>
              <a:rPr lang="it-IT" dirty="0" err="1" smtClean="0"/>
              <a:t>highly</a:t>
            </a:r>
            <a:r>
              <a:rPr lang="it-IT" dirty="0" smtClean="0"/>
              <a:t> </a:t>
            </a:r>
            <a:r>
              <a:rPr lang="it-IT" dirty="0" err="1" smtClean="0"/>
              <a:t>improbable</a:t>
            </a:r>
            <a:r>
              <a:rPr lang="it-IT" baseline="0" dirty="0" smtClean="0"/>
              <a:t> </a:t>
            </a:r>
            <a:r>
              <a:rPr lang="it-IT" dirty="0" err="1" smtClean="0"/>
              <a:t>environments</a:t>
            </a:r>
            <a:r>
              <a:rPr lang="it-IT" dirty="0" smtClean="0"/>
              <a:t> </a:t>
            </a:r>
            <a:r>
              <a:rPr lang="it-IT" dirty="0" err="1" smtClean="0"/>
              <a:t>pervaded</a:t>
            </a:r>
            <a:r>
              <a:rPr lang="it-IT" dirty="0" smtClean="0"/>
              <a:t> by large ambient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fields</a:t>
            </a:r>
            <a:r>
              <a:rPr lang="it-IT" dirty="0" smtClean="0"/>
              <a:t> or</a:t>
            </a:r>
            <a:r>
              <a:rPr lang="it-IT" baseline="0" dirty="0" smtClean="0"/>
              <a:t> </a:t>
            </a:r>
            <a:r>
              <a:rPr lang="it-IT" dirty="0" err="1" smtClean="0"/>
              <a:t>baryon</a:t>
            </a:r>
            <a:r>
              <a:rPr lang="it-IT" dirty="0" smtClean="0"/>
              <a:t> </a:t>
            </a:r>
            <a:r>
              <a:rPr lang="it-IT" dirty="0" err="1" smtClean="0"/>
              <a:t>densities</a:t>
            </a:r>
            <a:endParaRPr lang="it-IT" dirty="0" smtClean="0"/>
          </a:p>
          <a:p>
            <a:r>
              <a:rPr lang="it-IT" dirty="0" err="1" smtClean="0"/>
              <a:t>Localization</a:t>
            </a:r>
            <a:r>
              <a:rPr lang="it-IT" dirty="0" smtClean="0"/>
              <a:t> </a:t>
            </a:r>
            <a:r>
              <a:rPr lang="it-IT" dirty="0" err="1" smtClean="0"/>
              <a:t>precison</a:t>
            </a:r>
            <a:r>
              <a:rPr lang="it-IT" dirty="0" smtClean="0"/>
              <a:t> </a:t>
            </a:r>
            <a:r>
              <a:rPr lang="it-IT" dirty="0" err="1" smtClean="0"/>
              <a:t>typically</a:t>
            </a:r>
            <a:r>
              <a:rPr lang="it-IT" dirty="0" smtClean="0"/>
              <a:t> </a:t>
            </a:r>
            <a:r>
              <a:rPr lang="it-IT" dirty="0" err="1" smtClean="0"/>
              <a:t>arcsecons</a:t>
            </a:r>
            <a:r>
              <a:rPr lang="it-IT" dirty="0" smtClean="0"/>
              <a:t> </a:t>
            </a:r>
            <a:r>
              <a:rPr lang="it-IT" dirty="0" err="1" smtClean="0"/>
              <a:t>arcmin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798F8-FE7C-254C-894F-CC28647124CB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27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0548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88296-0893-4488-8689-B8067D511A4F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28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87693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Radiation-driven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</a:t>
            </a:r>
            <a:r>
              <a:rPr lang="it-IT" dirty="0" err="1" smtClean="0"/>
              <a:t>ind</a:t>
            </a:r>
            <a:r>
              <a:rPr lang="it-IT" dirty="0" smtClean="0"/>
              <a:t> </a:t>
            </a:r>
          </a:p>
          <a:p>
            <a:r>
              <a:rPr lang="it-IT" dirty="0" smtClean="0"/>
              <a:t>Strong </a:t>
            </a:r>
            <a:r>
              <a:rPr lang="it-IT" dirty="0" err="1" smtClean="0"/>
              <a:t>old</a:t>
            </a:r>
            <a:r>
              <a:rPr lang="it-IT" dirty="0" smtClean="0"/>
              <a:t> </a:t>
            </a:r>
            <a:r>
              <a:rPr lang="it-IT" dirty="0" err="1" smtClean="0"/>
              <a:t>recipe</a:t>
            </a:r>
            <a:r>
              <a:rPr lang="it-IT" dirty="0" smtClean="0"/>
              <a:t> for the stellar </a:t>
            </a:r>
            <a:r>
              <a:rPr lang="it-IT" dirty="0" err="1" smtClean="0"/>
              <a:t>wind</a:t>
            </a:r>
            <a:endParaRPr lang="it-IT" dirty="0" smtClean="0"/>
          </a:p>
          <a:p>
            <a:r>
              <a:rPr lang="it-IT" dirty="0" err="1" smtClean="0"/>
              <a:t>Weak</a:t>
            </a:r>
            <a:r>
              <a:rPr lang="it-IT" dirty="0" smtClean="0"/>
              <a:t> new </a:t>
            </a:r>
            <a:r>
              <a:rPr lang="it-IT" dirty="0" err="1" smtClean="0"/>
              <a:t>recipe</a:t>
            </a:r>
            <a:r>
              <a:rPr lang="it-IT" dirty="0" smtClean="0"/>
              <a:t> for stellar </a:t>
            </a:r>
            <a:r>
              <a:rPr lang="it-IT" dirty="0" err="1" smtClean="0"/>
              <a:t>wind</a:t>
            </a:r>
            <a:r>
              <a:rPr lang="it-IT" dirty="0" smtClean="0"/>
              <a:t> </a:t>
            </a:r>
          </a:p>
          <a:p>
            <a:r>
              <a:rPr lang="it-IT" dirty="0" smtClean="0"/>
              <a:t>Wind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empirically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derived</a:t>
            </a:r>
            <a:r>
              <a:rPr lang="it-IT" baseline="0" dirty="0" smtClean="0"/>
              <a:t> and </a:t>
            </a:r>
            <a:r>
              <a:rPr lang="it-IT" baseline="0" dirty="0" err="1" smtClean="0"/>
              <a:t>calibrated</a:t>
            </a:r>
            <a:r>
              <a:rPr lang="it-IT" baseline="0" dirty="0" smtClean="0"/>
              <a:t> on </a:t>
            </a:r>
            <a:r>
              <a:rPr lang="it-IT" baseline="0" dirty="0" err="1" smtClean="0"/>
              <a:t>observations</a:t>
            </a:r>
            <a:endParaRPr lang="it-IT" baseline="0" dirty="0" smtClean="0"/>
          </a:p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it-IT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metallicity</a:t>
            </a:r>
            <a:r>
              <a:rPr lang="it-IT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it-IT" sz="1200" b="1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fraction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mass of a star or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kind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astronomical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object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hydroge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it-IT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helium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metals</a:t>
            </a:r>
            <a:r>
              <a: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element</a:t>
            </a:r>
            <a:r>
              <a: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</a:t>
            </a:r>
            <a:r>
              <a: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hydrogen</a:t>
            </a:r>
            <a:r>
              <a: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</a:t>
            </a:r>
            <a:r>
              <a:rPr lang="it-IT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helium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3C7E3-4223-4B4F-B8F4-9A3E0FACFAB6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30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72001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In </a:t>
            </a:r>
            <a:r>
              <a:rPr lang="it-IT" dirty="0" err="1" smtClean="0"/>
              <a:t>young</a:t>
            </a:r>
            <a:r>
              <a:rPr lang="it-IT" dirty="0" smtClean="0"/>
              <a:t> star cluster BH BH-BH or BH-star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>
                <a:sym typeface="Wingdings"/>
              </a:rPr>
              <a:t>sufficiently</a:t>
            </a:r>
            <a:r>
              <a:rPr lang="it-IT" dirty="0" smtClean="0">
                <a:sym typeface="Wingdings"/>
              </a:rPr>
              <a:t> </a:t>
            </a:r>
            <a:r>
              <a:rPr lang="it-IT" dirty="0" err="1" smtClean="0">
                <a:sym typeface="Wingdings"/>
              </a:rPr>
              <a:t>eccentric</a:t>
            </a:r>
            <a:r>
              <a:rPr lang="it-IT" dirty="0" smtClean="0">
                <a:sym typeface="Wingdings"/>
              </a:rPr>
              <a:t> to merge </a:t>
            </a:r>
            <a:r>
              <a:rPr lang="it-IT" dirty="0" err="1" smtClean="0">
                <a:sym typeface="Wingdings"/>
              </a:rPr>
              <a:t>within</a:t>
            </a:r>
            <a:r>
              <a:rPr lang="it-IT" dirty="0" smtClean="0">
                <a:sym typeface="Wingdings"/>
              </a:rPr>
              <a:t> the </a:t>
            </a:r>
            <a:r>
              <a:rPr lang="it-IT" dirty="0" err="1" smtClean="0">
                <a:sym typeface="Wingdings"/>
              </a:rPr>
              <a:t>age</a:t>
            </a:r>
            <a:r>
              <a:rPr lang="it-IT" dirty="0" smtClean="0">
                <a:sym typeface="Wingdings"/>
              </a:rPr>
              <a:t> of the </a:t>
            </a:r>
            <a:r>
              <a:rPr lang="it-IT" dirty="0" err="1" smtClean="0">
                <a:sym typeface="Wingdings"/>
              </a:rPr>
              <a:t>Universe</a:t>
            </a:r>
            <a:endParaRPr lang="it-IT" dirty="0" smtClean="0">
              <a:sym typeface="Wingding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>
                <a:sym typeface="Wingdings"/>
              </a:rPr>
              <a:t>Tgw</a:t>
            </a:r>
            <a:r>
              <a:rPr lang="it-IT" dirty="0" smtClean="0">
                <a:sym typeface="Wingdings"/>
              </a:rPr>
              <a:t>=a^4*(1-e)7/2/(m1m2)(m1+m2)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3C7E3-4223-4B4F-B8F4-9A3E0FACFAB6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32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0989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solidFill>
                  <a:srgbClr val="FFFFFF"/>
                </a:solidFill>
              </a:rPr>
              <a:t>ISCO</a:t>
            </a:r>
            <a:r>
              <a:rPr lang="it-IT" baseline="0" dirty="0" smtClean="0">
                <a:solidFill>
                  <a:srgbClr val="FFFFFF"/>
                </a:solidFill>
              </a:rPr>
              <a:t> mass ratio, BH spin and NS </a:t>
            </a:r>
            <a:r>
              <a:rPr lang="it-IT" baseline="0" dirty="0" err="1" smtClean="0">
                <a:solidFill>
                  <a:srgbClr val="FFFFFF"/>
                </a:solidFill>
              </a:rPr>
              <a:t>radius</a:t>
            </a:r>
            <a:r>
              <a:rPr lang="it-IT" baseline="0" dirty="0" smtClean="0">
                <a:solidFill>
                  <a:srgbClr val="FFFFFF"/>
                </a:solidFill>
              </a:rPr>
              <a:t> EOS</a:t>
            </a:r>
            <a:endParaRPr lang="it-IT" dirty="0" smtClean="0">
              <a:solidFill>
                <a:srgbClr val="FFFF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33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229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Progenitors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 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Mass transfer,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supernovae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common-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envelope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Dynamical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interaction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binaries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body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interactions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harden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(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eject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binaries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>
              <a:defRPr sz="1800"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solidFill>
                <a:srgbClr val="FFFF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34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22942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FFFF"/>
                </a:solidFill>
              </a:rPr>
              <a:t>HMNS </a:t>
            </a:r>
            <a:r>
              <a:rPr lang="it-IT" dirty="0" err="1" smtClean="0">
                <a:solidFill>
                  <a:srgbClr val="FFFFFF"/>
                </a:solidFill>
              </a:rPr>
              <a:t>lifetime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depend</a:t>
            </a:r>
            <a:r>
              <a:rPr lang="it-IT" dirty="0" smtClean="0">
                <a:solidFill>
                  <a:srgbClr val="FFFFFF"/>
                </a:solidFill>
              </a:rPr>
              <a:t> on:</a:t>
            </a:r>
          </a:p>
          <a:p>
            <a:r>
              <a:rPr lang="it-IT" dirty="0" err="1" smtClean="0">
                <a:solidFill>
                  <a:srgbClr val="FFFFFF"/>
                </a:solidFill>
              </a:rPr>
              <a:t>Lifetime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depend</a:t>
            </a:r>
            <a:r>
              <a:rPr lang="it-IT" dirty="0" smtClean="0">
                <a:solidFill>
                  <a:srgbClr val="FFFFFF"/>
                </a:solidFill>
              </a:rPr>
              <a:t> on </a:t>
            </a:r>
            <a:r>
              <a:rPr lang="it-IT" dirty="0" err="1" smtClean="0">
                <a:solidFill>
                  <a:srgbClr val="FFFFFF"/>
                </a:solidFill>
              </a:rPr>
              <a:t>angular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momentum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trasport</a:t>
            </a:r>
            <a:r>
              <a:rPr lang="it-IT" dirty="0" smtClean="0">
                <a:solidFill>
                  <a:srgbClr val="FFFFFF"/>
                </a:solidFill>
              </a:rPr>
              <a:t> via </a:t>
            </a:r>
            <a:r>
              <a:rPr lang="it-IT" dirty="0" err="1" smtClean="0">
                <a:solidFill>
                  <a:srgbClr val="FFFFFF"/>
                </a:solidFill>
              </a:rPr>
              <a:t>hydrodinamic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torques</a:t>
            </a:r>
            <a:r>
              <a:rPr lang="it-IT" dirty="0" smtClean="0">
                <a:solidFill>
                  <a:srgbClr val="FFFFFF"/>
                </a:solidFill>
              </a:rPr>
              <a:t>, </a:t>
            </a:r>
            <a:r>
              <a:rPr lang="it-IT" dirty="0" err="1" smtClean="0">
                <a:solidFill>
                  <a:srgbClr val="FFFFFF"/>
                </a:solidFill>
              </a:rPr>
              <a:t>GWs</a:t>
            </a:r>
            <a:r>
              <a:rPr lang="it-IT" dirty="0" smtClean="0">
                <a:solidFill>
                  <a:srgbClr val="FFFFFF"/>
                </a:solidFill>
              </a:rPr>
              <a:t> or </a:t>
            </a:r>
            <a:r>
              <a:rPr lang="it-IT" dirty="0" err="1" smtClean="0">
                <a:solidFill>
                  <a:srgbClr val="FFFFFF"/>
                </a:solidFill>
              </a:rPr>
              <a:t>magnetorotational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instabilties</a:t>
            </a:r>
            <a:endParaRPr lang="it-IT" dirty="0" smtClean="0">
              <a:solidFill>
                <a:srgbClr val="FFFFFF"/>
              </a:solidFill>
            </a:endParaRPr>
          </a:p>
          <a:p>
            <a:r>
              <a:rPr lang="it-IT" dirty="0" smtClean="0">
                <a:solidFill>
                  <a:srgbClr val="FFFFFF"/>
                </a:solidFill>
              </a:rPr>
              <a:t>and </a:t>
            </a:r>
            <a:r>
              <a:rPr lang="it-IT" dirty="0" err="1" smtClean="0">
                <a:solidFill>
                  <a:srgbClr val="FFFFFF"/>
                </a:solidFill>
              </a:rPr>
              <a:t>loss</a:t>
            </a:r>
            <a:r>
              <a:rPr lang="it-IT" dirty="0" smtClean="0">
                <a:solidFill>
                  <a:srgbClr val="FFFFFF"/>
                </a:solidFill>
              </a:rPr>
              <a:t> of </a:t>
            </a:r>
            <a:r>
              <a:rPr lang="it-IT" dirty="0" err="1" smtClean="0">
                <a:solidFill>
                  <a:srgbClr val="FFFFFF"/>
                </a:solidFill>
              </a:rPr>
              <a:t>thermal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energy</a:t>
            </a:r>
            <a:r>
              <a:rPr lang="it-IT" dirty="0" smtClean="0">
                <a:solidFill>
                  <a:srgbClr val="FFFFFF"/>
                </a:solidFill>
              </a:rPr>
              <a:t> via neutrino </a:t>
            </a:r>
            <a:r>
              <a:rPr lang="it-IT" dirty="0" err="1" smtClean="0">
                <a:solidFill>
                  <a:srgbClr val="FFFFFF"/>
                </a:solidFill>
              </a:rPr>
              <a:t>emission</a:t>
            </a:r>
            <a:r>
              <a:rPr lang="it-IT" dirty="0" smtClean="0">
                <a:solidFill>
                  <a:srgbClr val="FFFFFF"/>
                </a:solidFill>
              </a:rPr>
              <a:t>:</a:t>
            </a:r>
          </a:p>
          <a:p>
            <a:r>
              <a:rPr lang="it-IT" dirty="0" smtClean="0">
                <a:solidFill>
                  <a:srgbClr val="FFFFFF"/>
                </a:solidFill>
              </a:rPr>
              <a:t>MRI 10-100 </a:t>
            </a:r>
            <a:r>
              <a:rPr lang="it-IT" dirty="0" err="1" smtClean="0">
                <a:solidFill>
                  <a:srgbClr val="FFFFFF"/>
                </a:solidFill>
              </a:rPr>
              <a:t>ms</a:t>
            </a:r>
            <a:r>
              <a:rPr lang="it-IT" dirty="0" smtClean="0">
                <a:solidFill>
                  <a:srgbClr val="FFFFFF"/>
                </a:solidFill>
              </a:rPr>
              <a:t> and neutrino 1-10 </a:t>
            </a:r>
            <a:r>
              <a:rPr lang="it-IT" dirty="0" err="1" smtClean="0">
                <a:solidFill>
                  <a:srgbClr val="FFFFFF"/>
                </a:solidFill>
              </a:rPr>
              <a:t>s</a:t>
            </a:r>
            <a:endParaRPr lang="it-IT" dirty="0" smtClean="0">
              <a:solidFill>
                <a:srgbClr val="FFFFFF"/>
              </a:solidFill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>
                <a:solidFill>
                  <a:srgbClr val="FFFFFF"/>
                </a:solidFill>
              </a:rPr>
              <a:t>SMNS </a:t>
            </a:r>
            <a:r>
              <a:rPr lang="it-IT" dirty="0" err="1" smtClean="0">
                <a:solidFill>
                  <a:srgbClr val="FFFFFF"/>
                </a:solidFill>
              </a:rPr>
              <a:t>Uniform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rotational</a:t>
            </a:r>
            <a:r>
              <a:rPr lang="it-IT" dirty="0" smtClean="0">
                <a:solidFill>
                  <a:srgbClr val="FFFFFF"/>
                </a:solidFill>
              </a:rPr>
              <a:t> </a:t>
            </a:r>
            <a:r>
              <a:rPr lang="it-IT" dirty="0" err="1" smtClean="0">
                <a:solidFill>
                  <a:srgbClr val="FFFFFF"/>
                </a:solidFill>
              </a:rPr>
              <a:t>support</a:t>
            </a:r>
            <a:r>
              <a:rPr lang="it-IT" dirty="0" smtClean="0">
                <a:solidFill>
                  <a:srgbClr val="FFFFFF"/>
                </a:solidFill>
              </a:rPr>
              <a:t> -&gt; spin-down </a:t>
            </a:r>
            <a:r>
              <a:rPr lang="it-IT" dirty="0" err="1" smtClean="0">
                <a:solidFill>
                  <a:srgbClr val="FFFFFF"/>
                </a:solidFill>
              </a:rPr>
              <a:t>timescale</a:t>
            </a:r>
            <a:r>
              <a:rPr lang="it-IT" dirty="0" smtClean="0">
                <a:solidFill>
                  <a:srgbClr val="FFFFFF"/>
                </a:solidFill>
              </a:rPr>
              <a:t> up to </a:t>
            </a:r>
          </a:p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35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82318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shock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collisions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various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shells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velocities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inside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fireball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directional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kinetic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fireball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converted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finally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non-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thermal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radiation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prompt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emission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produced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shocks.</a:t>
            </a:r>
          </a:p>
          <a:p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GRBs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internal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collisions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interaction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ejecta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GRBs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the ISM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produces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"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afterglow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follows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some </a:t>
            </a:r>
            <a:r>
              <a:rPr lang="it-IT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GRBs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788296-0893-4488-8689-B8067D511A4F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36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7724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err="1" smtClean="0"/>
              <a:t>Viscous</a:t>
            </a:r>
            <a:r>
              <a:rPr lang="it-IT" dirty="0" smtClean="0"/>
              <a:t> and </a:t>
            </a:r>
            <a:r>
              <a:rPr lang="it-IT" dirty="0" err="1" smtClean="0"/>
              <a:t>nuclear</a:t>
            </a:r>
            <a:r>
              <a:rPr lang="it-IT" dirty="0" smtClean="0"/>
              <a:t> </a:t>
            </a:r>
            <a:r>
              <a:rPr lang="it-IT" dirty="0" err="1" smtClean="0"/>
              <a:t>heating</a:t>
            </a:r>
            <a:r>
              <a:rPr lang="it-IT" dirty="0" smtClean="0"/>
              <a:t> drive </a:t>
            </a:r>
            <a:r>
              <a:rPr lang="it-IT" dirty="0" err="1" smtClean="0"/>
              <a:t>winds</a:t>
            </a:r>
            <a:r>
              <a:rPr lang="it-IT" dirty="0" smtClean="0"/>
              <a:t> </a:t>
            </a:r>
            <a:r>
              <a:rPr lang="it-IT" dirty="0" err="1" smtClean="0"/>
              <a:t>during</a:t>
            </a:r>
            <a:r>
              <a:rPr lang="it-IT" dirty="0" smtClean="0"/>
              <a:t> </a:t>
            </a:r>
            <a:r>
              <a:rPr lang="it-IT" dirty="0" err="1" smtClean="0"/>
              <a:t>accretion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accretion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disk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outflows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case of a long-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HMNS, can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electron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fraction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be in some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lanthanide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-free. 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err="1" smtClean="0"/>
              <a:t>Rapid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neutron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capture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porcess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r-process</a:t>
            </a:r>
            <a:endParaRPr lang="it-IT" baseline="0" dirty="0" smtClean="0"/>
          </a:p>
          <a:p>
            <a:r>
              <a:rPr lang="it-IT" baseline="0" dirty="0" err="1" smtClean="0"/>
              <a:t>R-process</a:t>
            </a:r>
            <a:r>
              <a:rPr lang="it-IT" baseline="0" dirty="0" smtClean="0"/>
              <a:t> in the </a:t>
            </a:r>
            <a:r>
              <a:rPr lang="it-IT" baseline="0" dirty="0" err="1" smtClean="0"/>
              <a:t>dynamycally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ejected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outflow</a:t>
            </a:r>
            <a:endParaRPr lang="it-IT" baseline="0" dirty="0" smtClean="0"/>
          </a:p>
          <a:p>
            <a:r>
              <a:rPr lang="it-IT" baseline="0" dirty="0" err="1" smtClean="0"/>
              <a:t>Tidal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tiles</a:t>
            </a: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18377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39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35955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Neutrino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astrophysical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candidates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Single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event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constrain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progenitor,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emission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models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emitted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GW 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Statistical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studies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4CD9D-F1AD-824D-B981-36332BBC4532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41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7521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Progenitors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stars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/>
              </a:rPr>
              <a:t> 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Mass transfer, 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supernovae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common-</a:t>
            </a:r>
            <a:r>
              <a:rPr lang="it-IT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envelope</a:t>
            </a:r>
            <a:r>
              <a:rPr lang="it-IT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Dynamical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interaction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binaries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body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interactions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harden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(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eject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8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binaries</a:t>
            </a:r>
            <a:r>
              <a:rPr lang="it-IT" sz="18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>
              <a:defRPr sz="1800"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hundred</a:t>
            </a:r>
            <a:r>
              <a:rPr lang="it-IT" dirty="0" smtClean="0"/>
              <a:t> </a:t>
            </a:r>
            <a:r>
              <a:rPr lang="it-IT" dirty="0" smtClean="0"/>
              <a:t>of </a:t>
            </a:r>
            <a:r>
              <a:rPr lang="it-IT" dirty="0" err="1" smtClean="0"/>
              <a:t>thousand</a:t>
            </a:r>
            <a:r>
              <a:rPr lang="it-IT" dirty="0" smtClean="0"/>
              <a:t> of </a:t>
            </a:r>
            <a:r>
              <a:rPr lang="it-IT" dirty="0" err="1" smtClean="0"/>
              <a:t>galaxies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25C7A-6913-2C4E-9A6A-D27B68E4A9A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637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85BAF-C6BE-4BA0-8B10-0D6F08340505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74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signals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coincident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two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detectors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10ms light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travel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time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specifically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NS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binary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mergers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fil-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CBC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waveforms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can be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precisely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from general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relativity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GSTLAL and MBTA are more sen-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sitive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CBC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signals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burst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search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pipelines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are.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Candidates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minutes of data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acquisition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September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 1 ogni 3 anni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estimate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satisfied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planned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alert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threshold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1 month−1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BAYESTAR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produces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triangulating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amplitudes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arrival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supplied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the CBC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pipelines</a:t>
            </a:r>
            <a:endParaRPr lang="it-IT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full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forward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modeling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data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parameterized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CBC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waveform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BH spins and detector calibra-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tion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uncertainties</a:t>
            </a: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BYASTAR can estimate the position of CBC triggers, using timing, phase, and amplitude consistency, with only a short latency, typically . Full Markov Chain Monte Carlo exploration of the parameter space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CHECK what fixed</a:t>
            </a:r>
            <a:endParaRPr lang="it-IT" dirty="0" smtClean="0"/>
          </a:p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3C7E3-4223-4B4F-B8F4-9A3E0FACFAB6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4410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0342C-F867-6446-91A9-DDE523C2C6E5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7492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FC38-1D4F-DB45-B9AC-E661A88D324E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41861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1FC38-1D4F-DB45-B9AC-E661A88D324E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4186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2.jpeg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2.jpeg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60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348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6855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34486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98772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287257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814758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3392C-2C72-D24D-BA31-77AD3EEABAE5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92835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8694-97D7-1640-8D37-014EE2F4CD40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06346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3EFE-4A0F-2843-B745-12BE83A4E0EE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78798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651D9-0324-F940-AECA-896BEF7A1CC9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13749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23DE-EF81-C544-B90D-38BA61DAD77B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172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6217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F62C7-2316-694F-9377-030166600550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31478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2586-6341-7540-8795-A58CAE0FECBE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14896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007FC-8758-FF40-9871-D691297DCFCB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703933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D68F8-AE6D-AB44-8044-F2288B9544C8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547079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21F51-34C8-A943-BE9B-8C3C44915E06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484055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ACF6F-52B9-F146-B2C5-64A950EEF7E4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622097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92976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892976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68892581"/>
      </p:ext>
    </p:extLst>
  </p:cSld>
  <p:clrMapOvr>
    <a:masterClrMapping/>
  </p:clrMapOvr>
  <p:transition xmlns:p14="http://schemas.microsoft.com/office/powerpoint/2010/main" spd="med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138535" y="464344"/>
            <a:ext cx="6861105" cy="4152305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92976" y="4723805"/>
            <a:ext cx="7358063" cy="1000125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892976" y="5759649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95857362"/>
      </p:ext>
    </p:extLst>
  </p:cSld>
  <p:clrMapOvr>
    <a:masterClrMapping/>
  </p:clrMapOvr>
  <p:transition xmlns:p14="http://schemas.microsoft.com/office/powerpoint/2010/main" spd="med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76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44595313"/>
      </p:ext>
    </p:extLst>
  </p:cSld>
  <p:clrMapOvr>
    <a:masterClrMapping/>
  </p:clrMapOvr>
  <p:transition xmlns:p14="http://schemas.microsoft.com/office/powerpoint/2010/main" spd="med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4723804" y="449241"/>
            <a:ext cx="3744682" cy="5777509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669726" y="446484"/>
            <a:ext cx="3750469" cy="2803922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Titolo Testo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669726" y="3348633"/>
            <a:ext cx="3750469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27299499"/>
      </p:ext>
    </p:extLst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846900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54546967"/>
      </p:ext>
    </p:extLst>
  </p:cSld>
  <p:clrMapOvr>
    <a:masterClrMapping/>
  </p:clrMapOvr>
  <p:transition xmlns:p14="http://schemas.microsoft.com/office/powerpoint/2010/main" spd="med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69895065"/>
      </p:ext>
    </p:extLst>
  </p:cSld>
  <p:clrMapOvr>
    <a:masterClrMapping/>
  </p:clrMapOvr>
  <p:transition xmlns:p14="http://schemas.microsoft.com/office/powerpoint/2010/main" spd="med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4723805" y="1821656"/>
            <a:ext cx="3750469" cy="4420195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669726" y="1821656"/>
            <a:ext cx="3750469" cy="4420195"/>
          </a:xfrm>
          <a:prstGeom prst="rect">
            <a:avLst/>
          </a:prstGeom>
        </p:spPr>
        <p:txBody>
          <a:bodyPr/>
          <a:lstStyle>
            <a:lvl1pPr marL="241008" indent="-241008">
              <a:spcBef>
                <a:spcPts val="2250"/>
              </a:spcBef>
              <a:defRPr sz="2000"/>
            </a:lvl1pPr>
            <a:lvl2pPr marL="482013" indent="-241008">
              <a:spcBef>
                <a:spcPts val="2250"/>
              </a:spcBef>
              <a:defRPr sz="2000"/>
            </a:lvl2pPr>
            <a:lvl3pPr marL="865837" indent="-241008">
              <a:spcBef>
                <a:spcPts val="2250"/>
              </a:spcBef>
              <a:defRPr sz="2000"/>
            </a:lvl3pPr>
            <a:lvl4pPr marL="1178255" indent="-241008">
              <a:spcBef>
                <a:spcPts val="2250"/>
              </a:spcBef>
              <a:defRPr sz="2000"/>
            </a:lvl4pPr>
            <a:lvl5pPr marL="1490672" indent="-241008">
              <a:spcBef>
                <a:spcPts val="2250"/>
              </a:spcBef>
              <a:defRPr sz="20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08221973"/>
      </p:ext>
    </p:extLst>
  </p:cSld>
  <p:clrMapOvr>
    <a:masterClrMapping/>
  </p:clrMapOvr>
  <p:transition xmlns:p14="http://schemas.microsoft.com/office/powerpoint/2010/main" spd="med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669727" y="892976"/>
            <a:ext cx="7804547" cy="507206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605285"/>
      </p:ext>
    </p:extLst>
  </p:cSld>
  <p:clrMapOvr>
    <a:masterClrMapping/>
  </p:clrMapOvr>
  <p:transition xmlns:p14="http://schemas.microsoft.com/office/powerpoint/2010/main" spd="med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4732734" y="3491508"/>
            <a:ext cx="3750469" cy="2741414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4732734" y="446484"/>
            <a:ext cx="3750469" cy="2741414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669726" y="446484"/>
            <a:ext cx="3750469" cy="5786438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64318542"/>
      </p:ext>
    </p:extLst>
  </p:cSld>
  <p:clrMapOvr>
    <a:masterClrMapping/>
  </p:clrMapOvr>
  <p:transition xmlns:p14="http://schemas.microsoft.com/office/powerpoint/2010/main" spd="med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892976" y="4473774"/>
            <a:ext cx="7358063" cy="333742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700" i="1"/>
            </a:lvl1pPr>
          </a:lstStyle>
          <a:p>
            <a:r>
              <a:t>–Giovanni Mela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892976" y="2997662"/>
            <a:ext cx="7358063" cy="4876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“Inserisci qui una citazione”.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238081505"/>
      </p:ext>
    </p:extLst>
  </p:cSld>
  <p:clrMapOvr>
    <a:masterClrMapping/>
  </p:clrMapOvr>
  <p:transition xmlns:p14="http://schemas.microsoft.com/office/powerpoint/2010/main" spd="med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2232" y="0"/>
            <a:ext cx="9144000" cy="6858000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47895076"/>
      </p:ext>
    </p:extLst>
  </p:cSld>
  <p:clrMapOvr>
    <a:masterClrMapping/>
  </p:clrMapOvr>
  <p:transition xmlns:p14="http://schemas.microsoft.com/office/powerpoint/2010/main" spd="med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430433"/>
      </p:ext>
    </p:extLst>
  </p:cSld>
  <p:clrMapOvr>
    <a:masterClrMapping/>
  </p:clrMapOvr>
  <p:transition xmlns:p14="http://schemas.microsoft.com/office/powerpoint/2010/main" spd="med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892976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892976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1481565"/>
      </p:ext>
    </p:extLst>
  </p:cSld>
  <p:clrMapOvr>
    <a:masterClrMapping/>
  </p:clrMapOvr>
  <p:transition xmlns:p14="http://schemas.microsoft.com/office/powerpoint/2010/main" spd="med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671306597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748634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Helvetica Light"/>
                <a:cs typeface="Helvetica Light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Helvetica Light"/>
              <a:cs typeface="Helvetica Light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Helvetica Light"/>
              <a:cs typeface="Helvetica Light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Helvetica Light"/>
                <a:cs typeface="Helvetica Light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255239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" t="11982" r="2641" b="2963"/>
          <a:stretch/>
        </p:blipFill>
        <p:spPr>
          <a:xfrm>
            <a:off x="0" y="1688"/>
            <a:ext cx="1371600" cy="1093687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FFFF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Block Arc 7"/>
          <p:cNvSpPr/>
          <p:nvPr userDrawn="1"/>
        </p:nvSpPr>
        <p:spPr>
          <a:xfrm>
            <a:off x="-1908376" y="-1524000"/>
            <a:ext cx="3965776" cy="3048000"/>
          </a:xfrm>
          <a:prstGeom prst="blockArc">
            <a:avLst>
              <a:gd name="adj1" fmla="val 1955"/>
              <a:gd name="adj2" fmla="val 5358514"/>
              <a:gd name="adj3" fmla="val 22405"/>
            </a:avLst>
          </a:prstGeom>
          <a:gradFill flip="none" rotWithShape="1">
            <a:gsLst>
              <a:gs pos="42000">
                <a:schemeClr val="tx1">
                  <a:alpha val="0"/>
                </a:schemeClr>
              </a:gs>
              <a:gs pos="0">
                <a:schemeClr val="accent1">
                  <a:tint val="66000"/>
                  <a:satMod val="160000"/>
                  <a:alpha val="0"/>
                </a:schemeClr>
              </a:gs>
              <a:gs pos="71000">
                <a:schemeClr val="tx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6600CC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1181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lock Arc 7"/>
          <p:cNvSpPr/>
          <p:nvPr userDrawn="1"/>
        </p:nvSpPr>
        <p:spPr>
          <a:xfrm>
            <a:off x="-2705100" y="-2701724"/>
            <a:ext cx="5410200" cy="5410200"/>
          </a:xfrm>
          <a:prstGeom prst="blockArc">
            <a:avLst>
              <a:gd name="adj1" fmla="val 1955"/>
              <a:gd name="adj2" fmla="val 5394860"/>
              <a:gd name="adj3" fmla="val 1376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6600CC"/>
              </a:solidFill>
              <a:latin typeface="Calibri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324600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fld id="{04397CB7-5DD2-4716-A55C-B144D2CB7923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 dirty="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365125"/>
          </a:xfrm>
        </p:spPr>
        <p:txBody>
          <a:bodyPr/>
          <a:lstStyle/>
          <a:p>
            <a:endParaRPr lang="en-US" dirty="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600" y="6324600"/>
            <a:ext cx="2133600" cy="365125"/>
          </a:xfrm>
        </p:spPr>
        <p:txBody>
          <a:bodyPr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C90575E8-9CA9-4AE2-BCF2-0C4EFDD447A4}" type="slidenum">
              <a:rPr lang="en-US" smtClean="0">
                <a:solidFill>
                  <a:prstClr val="white">
                    <a:lumMod val="85000"/>
                  </a:prstClr>
                </a:solidFill>
                <a:latin typeface="Calibri"/>
              </a:rPr>
              <a:pPr/>
              <a:t>‹n.›</a:t>
            </a:fld>
            <a:endParaRPr lang="en-US" dirty="0">
              <a:solidFill>
                <a:prstClr val="white">
                  <a:lumMod val="85000"/>
                </a:prstClr>
              </a:solidFill>
              <a:latin typeface="Calibri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0" t="11982" r="2641" b="2963"/>
          <a:stretch/>
        </p:blipFill>
        <p:spPr>
          <a:xfrm>
            <a:off x="0" y="1688"/>
            <a:ext cx="1371600" cy="1093687"/>
          </a:xfrm>
          <a:prstGeom prst="rect">
            <a:avLst/>
          </a:prstGeom>
        </p:spPr>
      </p:pic>
      <p:sp>
        <p:nvSpPr>
          <p:cNvPr id="10" name="Block Arc 9"/>
          <p:cNvSpPr/>
          <p:nvPr userDrawn="1"/>
        </p:nvSpPr>
        <p:spPr>
          <a:xfrm>
            <a:off x="-1908376" y="-1524000"/>
            <a:ext cx="3965776" cy="3048000"/>
          </a:xfrm>
          <a:prstGeom prst="blockArc">
            <a:avLst>
              <a:gd name="adj1" fmla="val 1955"/>
              <a:gd name="adj2" fmla="val 5358514"/>
              <a:gd name="adj3" fmla="val 22405"/>
            </a:avLst>
          </a:prstGeom>
          <a:gradFill flip="none" rotWithShape="1">
            <a:gsLst>
              <a:gs pos="42000">
                <a:schemeClr val="tx1">
                  <a:alpha val="0"/>
                </a:schemeClr>
              </a:gs>
              <a:gs pos="0">
                <a:schemeClr val="accent1">
                  <a:tint val="66000"/>
                  <a:satMod val="160000"/>
                  <a:alpha val="0"/>
                </a:schemeClr>
              </a:gs>
              <a:gs pos="71000">
                <a:schemeClr val="tx1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srgbClr val="6600CC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948" y="274638"/>
            <a:ext cx="6778851" cy="639762"/>
          </a:xfrm>
        </p:spPr>
        <p:txBody>
          <a:bodyPr lIns="0" tIns="0" rIns="0" bIns="0">
            <a:normAutofit/>
          </a:bodyPr>
          <a:lstStyle>
            <a:lvl1pPr algn="l">
              <a:defRPr sz="3200" u="sng">
                <a:solidFill>
                  <a:srgbClr val="FFFF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5376"/>
            <a:ext cx="8229600" cy="503078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900"/>
              </a:spcBef>
              <a:buNone/>
              <a:defRPr sz="2600">
                <a:solidFill>
                  <a:schemeClr val="bg1">
                    <a:lumMod val="95000"/>
                  </a:schemeClr>
                </a:solidFill>
              </a:defRPr>
            </a:lvl1pPr>
            <a:lvl2pPr marL="461963" indent="-285750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•"/>
              <a:defRPr sz="2200">
                <a:solidFill>
                  <a:srgbClr val="E6E69A"/>
                </a:solidFill>
              </a:defRPr>
            </a:lvl2pPr>
            <a:lvl3pPr marL="687388" indent="-228600">
              <a:lnSpc>
                <a:spcPct val="90000"/>
              </a:lnSpc>
              <a:spcBef>
                <a:spcPts val="400"/>
              </a:spcBef>
              <a:buFont typeface="Calibri" pitchFamily="34" charset="0"/>
              <a:buChar char="◦"/>
              <a:defRPr sz="2000">
                <a:solidFill>
                  <a:srgbClr val="8BC5FF"/>
                </a:solidFill>
              </a:defRPr>
            </a:lvl3pPr>
            <a:lvl4pPr marL="1144588" indent="-228600">
              <a:defRPr/>
            </a:lvl4pPr>
            <a:lvl5pPr marL="1601788" indent="-228600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207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362A-B801-43C7-8935-CF7537E21333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365242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D51B6-EA53-4EB9-B8B3-B4367320BD48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146654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769A9-C0C6-493F-B055-844A77625F3B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704890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E6D8A-31E6-4E05-9116-27D5E9D29344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4434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80DF-6C0B-44ED-AB94-924D3F082953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412636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1B135-A0C9-4E93-946C-91428F770A0B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660682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312E8-0224-4949-AADE-BEDBA4AC1C96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204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061915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66EDA-BDBB-419D-B4E6-07CCDD026440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571660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B3E5-6AB5-4741-A3A9-78CA62E5F2F9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4942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2617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319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802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3349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666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385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6782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1705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6181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92973" y="1151938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892973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237149514"/>
      </p:ext>
    </p:extLst>
  </p:cSld>
  <p:clrMapOvr>
    <a:masterClrMapping/>
  </p:clrMapOvr>
  <p:transition xmlns:p14="http://schemas.microsoft.com/office/powerpoint/2010/main"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138535" y="464352"/>
            <a:ext cx="6861105" cy="4152305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92973" y="4723813"/>
            <a:ext cx="7358063" cy="1000125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892973" y="5759649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67261405"/>
      </p:ext>
    </p:extLst>
  </p:cSld>
  <p:clrMapOvr>
    <a:masterClrMapping/>
  </p:clrMapOvr>
  <p:transition xmlns:p14="http://schemas.microsoft.com/office/powerpoint/2010/main"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73" y="2268144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01482634"/>
      </p:ext>
    </p:extLst>
  </p:cSld>
  <p:clrMapOvr>
    <a:masterClrMapping/>
  </p:clrMapOvr>
  <p:transition xmlns:p14="http://schemas.microsoft.com/office/powerpoint/2010/main"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4723806" y="449248"/>
            <a:ext cx="3744682" cy="5777509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669730" y="446484"/>
            <a:ext cx="3750469" cy="2803922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Titolo Testo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669730" y="3348641"/>
            <a:ext cx="3750469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932585966"/>
      </p:ext>
    </p:extLst>
  </p:cSld>
  <p:clrMapOvr>
    <a:masterClrMapping/>
  </p:clrMapOvr>
  <p:transition xmlns:p14="http://schemas.microsoft.com/office/powerpoint/2010/main"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07767870"/>
      </p:ext>
    </p:extLst>
  </p:cSld>
  <p:clrMapOvr>
    <a:masterClrMapping/>
  </p:clrMapOvr>
  <p:transition xmlns:p14="http://schemas.microsoft.com/office/powerpoint/2010/main"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55605801"/>
      </p:ext>
    </p:extLst>
  </p:cSld>
  <p:clrMapOvr>
    <a:masterClrMapping/>
  </p:clrMapOvr>
  <p:transition xmlns:p14="http://schemas.microsoft.com/office/powerpoint/2010/main"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4723809" y="1821659"/>
            <a:ext cx="3750469" cy="4420195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669730" y="1821659"/>
            <a:ext cx="3750469" cy="4420195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2250"/>
              </a:spcBef>
              <a:defRPr sz="2000"/>
            </a:lvl1pPr>
            <a:lvl2pPr marL="482186" indent="-241093">
              <a:spcBef>
                <a:spcPts val="2250"/>
              </a:spcBef>
              <a:defRPr sz="2000"/>
            </a:lvl2pPr>
            <a:lvl3pPr marL="866149" indent="-241093">
              <a:spcBef>
                <a:spcPts val="2250"/>
              </a:spcBef>
              <a:defRPr sz="2000"/>
            </a:lvl3pPr>
            <a:lvl4pPr marL="1178677" indent="-241093">
              <a:spcBef>
                <a:spcPts val="2250"/>
              </a:spcBef>
              <a:defRPr sz="2000"/>
            </a:lvl4pPr>
            <a:lvl5pPr marL="1491205" indent="-241093">
              <a:spcBef>
                <a:spcPts val="2250"/>
              </a:spcBef>
              <a:defRPr sz="20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52773556"/>
      </p:ext>
    </p:extLst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971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669731" y="892972"/>
            <a:ext cx="7804547" cy="507206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547303211"/>
      </p:ext>
    </p:extLst>
  </p:cSld>
  <p:clrMapOvr>
    <a:masterClrMapping/>
  </p:clrMapOvr>
  <p:transition xmlns:p14="http://schemas.microsoft.com/office/powerpoint/2010/main"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4732738" y="3491508"/>
            <a:ext cx="3750469" cy="2741414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4732738" y="446484"/>
            <a:ext cx="3750469" cy="2741414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669730" y="446484"/>
            <a:ext cx="3750469" cy="5786438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048068072"/>
      </p:ext>
    </p:extLst>
  </p:cSld>
  <p:clrMapOvr>
    <a:masterClrMapping/>
  </p:clrMapOvr>
  <p:transition xmlns:p14="http://schemas.microsoft.com/office/powerpoint/2010/main"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892973" y="4473774"/>
            <a:ext cx="7358063" cy="333742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700" i="1"/>
            </a:lvl1pPr>
          </a:lstStyle>
          <a:p>
            <a:r>
              <a:t>–Giovanni Mela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892973" y="2997662"/>
            <a:ext cx="7358063" cy="4876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“Inserisci qui una citazione”.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27606"/>
      </p:ext>
    </p:extLst>
  </p:cSld>
  <p:clrMapOvr>
    <a:masterClrMapping/>
  </p:clrMapOvr>
  <p:transition xmlns:p14="http://schemas.microsoft.com/office/powerpoint/2010/main"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2232" y="0"/>
            <a:ext cx="9144000" cy="6858000"/>
          </a:xfrm>
          <a:prstGeom prst="rect">
            <a:avLst/>
          </a:prstGeom>
        </p:spPr>
        <p:txBody>
          <a:bodyPr lIns="64291" tIns="32145" rIns="64291" bIns="32145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FFFFFF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30364064"/>
      </p:ext>
    </p:extLst>
  </p:cSld>
  <p:clrMapOvr>
    <a:masterClrMapping/>
  </p:clrMapOvr>
  <p:transition xmlns:p14="http://schemas.microsoft.com/office/powerpoint/2010/main"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457204" y="274646"/>
            <a:ext cx="8229601" cy="1143001"/>
          </a:xfrm>
          <a:prstGeom prst="rect">
            <a:avLst/>
          </a:prstGeom>
        </p:spPr>
        <p:txBody>
          <a:bodyPr lIns="45718" tIns="45718" rIns="45718" bIns="45718"/>
          <a:lstStyle>
            <a:lvl1pPr defTabSz="457184">
              <a:defRPr sz="4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Titolo Testo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idx="1"/>
          </p:nvPr>
        </p:nvSpPr>
        <p:spPr>
          <a:xfrm>
            <a:off x="457204" y="1600200"/>
            <a:ext cx="8229601" cy="4525964"/>
          </a:xfrm>
          <a:prstGeom prst="rect">
            <a:avLst/>
          </a:prstGeom>
        </p:spPr>
        <p:txBody>
          <a:bodyPr lIns="45718" tIns="45718" rIns="45718" bIns="45718" anchor="t"/>
          <a:lstStyle>
            <a:lvl1pPr marL="331503" indent="-331503" defTabSz="457184">
              <a:spcBef>
                <a:spcPts val="703"/>
              </a:spcBef>
              <a:buSzPct val="100000"/>
              <a:buFont typeface="Arial"/>
              <a:defRPr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37174" indent="-315717" defTabSz="457184">
              <a:spcBef>
                <a:spcPts val="703"/>
              </a:spcBef>
              <a:buSzPct val="100000"/>
              <a:buFont typeface="Arial"/>
              <a:buChar char="–"/>
              <a:defRPr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4669" defTabSz="457184">
              <a:spcBef>
                <a:spcPts val="703"/>
              </a:spcBef>
              <a:buSzPct val="100000"/>
              <a:buFont typeface="Arial"/>
              <a:defRPr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17975" indent="-353603" defTabSz="457184">
              <a:spcBef>
                <a:spcPts val="703"/>
              </a:spcBef>
              <a:buSzPct val="100000"/>
              <a:buFont typeface="Arial"/>
              <a:buChar char="–"/>
              <a:defRPr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639432" indent="-353603" defTabSz="457184">
              <a:spcBef>
                <a:spcPts val="703"/>
              </a:spcBef>
              <a:buSzPct val="100000"/>
              <a:buFont typeface="Arial"/>
              <a:buChar char="»"/>
              <a:defRPr sz="3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8389147" y="6408110"/>
            <a:ext cx="297657" cy="261606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 defTabSz="457184"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‹n.›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0779747"/>
      </p:ext>
    </p:extLst>
  </p:cSld>
  <p:clrMapOvr>
    <a:masterClrMapping/>
  </p:clrMapOvr>
  <p:transition xmlns:p14="http://schemas.microsoft.com/office/powerpoint/2010/main"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71446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40168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24618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9539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890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67606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87293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72180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38163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90751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34324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02822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92976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892976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750147"/>
      </p:ext>
    </p:extLst>
  </p:cSld>
  <p:clrMapOvr>
    <a:masterClrMapping/>
  </p:clrMapOvr>
  <p:transition xmlns:p14="http://schemas.microsoft.com/office/powerpoint/2010/main"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138535" y="464344"/>
            <a:ext cx="6861105" cy="4152305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92976" y="4723805"/>
            <a:ext cx="7358063" cy="1000125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892976" y="5759649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6408204"/>
      </p:ext>
    </p:extLst>
  </p:cSld>
  <p:clrMapOvr>
    <a:masterClrMapping/>
  </p:clrMapOvr>
  <p:transition xmlns:p14="http://schemas.microsoft.com/office/powerpoint/2010/main"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76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562675428"/>
      </p:ext>
    </p:extLst>
  </p:cSld>
  <p:clrMapOvr>
    <a:masterClrMapping/>
  </p:clrMapOvr>
  <p:transition xmlns:p14="http://schemas.microsoft.com/office/powerpoint/2010/main"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4723804" y="449241"/>
            <a:ext cx="3744682" cy="5777509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669726" y="446484"/>
            <a:ext cx="3750469" cy="2803922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Titolo Testo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669726" y="3348633"/>
            <a:ext cx="3750469" cy="289321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23660235"/>
      </p:ext>
    </p:extLst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8031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99949046"/>
      </p:ext>
    </p:extLst>
  </p:cSld>
  <p:clrMapOvr>
    <a:masterClrMapping/>
  </p:clrMapOvr>
  <p:transition xmlns:p14="http://schemas.microsoft.com/office/powerpoint/2010/main"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83859532"/>
      </p:ext>
    </p:extLst>
  </p:cSld>
  <p:clrMapOvr>
    <a:masterClrMapping/>
  </p:clrMapOvr>
  <p:transition xmlns:p14="http://schemas.microsoft.com/office/powerpoint/2010/main"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4723805" y="1821656"/>
            <a:ext cx="3750469" cy="4420195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669726" y="1821656"/>
            <a:ext cx="3750469" cy="4420195"/>
          </a:xfrm>
          <a:prstGeom prst="rect">
            <a:avLst/>
          </a:prstGeom>
        </p:spPr>
        <p:txBody>
          <a:bodyPr/>
          <a:lstStyle>
            <a:lvl1pPr marL="241008" indent="-241008">
              <a:spcBef>
                <a:spcPts val="2250"/>
              </a:spcBef>
              <a:defRPr sz="2000"/>
            </a:lvl1pPr>
            <a:lvl2pPr marL="482013" indent="-241008">
              <a:spcBef>
                <a:spcPts val="2250"/>
              </a:spcBef>
              <a:defRPr sz="2000"/>
            </a:lvl2pPr>
            <a:lvl3pPr marL="865837" indent="-241008">
              <a:spcBef>
                <a:spcPts val="2250"/>
              </a:spcBef>
              <a:defRPr sz="2000"/>
            </a:lvl3pPr>
            <a:lvl4pPr marL="1178255" indent="-241008">
              <a:spcBef>
                <a:spcPts val="2250"/>
              </a:spcBef>
              <a:defRPr sz="2000"/>
            </a:lvl4pPr>
            <a:lvl5pPr marL="1490672" indent="-241008">
              <a:spcBef>
                <a:spcPts val="2250"/>
              </a:spcBef>
              <a:defRPr sz="20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46874624"/>
      </p:ext>
    </p:extLst>
  </p:cSld>
  <p:clrMapOvr>
    <a:masterClrMapping/>
  </p:clrMapOvr>
  <p:transition xmlns:p14="http://schemas.microsoft.com/office/powerpoint/2010/main"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669727" y="892976"/>
            <a:ext cx="7804547" cy="5072063"/>
          </a:xfrm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156975853"/>
      </p:ext>
    </p:extLst>
  </p:cSld>
  <p:clrMapOvr>
    <a:masterClrMapping/>
  </p:clrMapOvr>
  <p:transition xmlns:p14="http://schemas.microsoft.com/office/powerpoint/2010/main"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4732734" y="3491508"/>
            <a:ext cx="3750469" cy="2741414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4732734" y="446484"/>
            <a:ext cx="3750469" cy="2741414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669726" y="446484"/>
            <a:ext cx="3750469" cy="5786438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936037954"/>
      </p:ext>
    </p:extLst>
  </p:cSld>
  <p:clrMapOvr>
    <a:masterClrMapping/>
  </p:clrMapOvr>
  <p:transition xmlns:p14="http://schemas.microsoft.com/office/powerpoint/2010/main"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892976" y="4473774"/>
            <a:ext cx="7358063" cy="333742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700" i="1"/>
            </a:lvl1pPr>
          </a:lstStyle>
          <a:p>
            <a:r>
              <a:t>–Giovanni Mela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892976" y="2997662"/>
            <a:ext cx="7358063" cy="4876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“Inserisci qui una citazione”.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108772958"/>
      </p:ext>
    </p:extLst>
  </p:cSld>
  <p:clrMapOvr>
    <a:masterClrMapping/>
  </p:clrMapOvr>
  <p:transition xmlns:p14="http://schemas.microsoft.com/office/powerpoint/2010/main"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-2232" y="0"/>
            <a:ext cx="9144000" cy="6858000"/>
          </a:xfrm>
          <a:prstGeom prst="rect">
            <a:avLst/>
          </a:prstGeom>
        </p:spPr>
        <p:txBody>
          <a:bodyPr lIns="64267" tIns="32133" rIns="64267" bIns="32133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306365110"/>
      </p:ext>
    </p:extLst>
  </p:cSld>
  <p:clrMapOvr>
    <a:masterClrMapping/>
  </p:clrMapOvr>
  <p:transition xmlns:p14="http://schemas.microsoft.com/office/powerpoint/2010/main"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74679069"/>
      </p:ext>
    </p:extLst>
  </p:cSld>
  <p:clrMapOvr>
    <a:masterClrMapping/>
  </p:clrMapOvr>
  <p:transition xmlns:p14="http://schemas.microsoft.com/office/powerpoint/2010/main"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xfrm>
            <a:off x="892976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r>
              <a:t>Titolo Testo</a:t>
            </a:r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892976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671" algn="ctr">
              <a:spcBef>
                <a:spcPts val="0"/>
              </a:spcBef>
              <a:buSzTx/>
              <a:buNone/>
              <a:defRPr sz="2200"/>
            </a:lvl2pPr>
            <a:lvl3pPr marL="0" indent="321341" algn="ctr">
              <a:spcBef>
                <a:spcPts val="0"/>
              </a:spcBef>
              <a:buSzTx/>
              <a:buNone/>
              <a:defRPr sz="2200"/>
            </a:lvl3pPr>
            <a:lvl4pPr marL="0" indent="482013" algn="ctr">
              <a:spcBef>
                <a:spcPts val="0"/>
              </a:spcBef>
              <a:buSzTx/>
              <a:buNone/>
              <a:defRPr sz="2200"/>
            </a:lvl4pPr>
            <a:lvl5pPr marL="0" indent="642684" algn="ctr">
              <a:spcBef>
                <a:spcPts val="0"/>
              </a:spcBef>
              <a:buSzTx/>
              <a:buNone/>
              <a:defRPr sz="22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36822350"/>
      </p:ext>
    </p:extLst>
  </p:cSld>
  <p:clrMapOvr>
    <a:masterClrMapping/>
  </p:clrMapOvr>
  <p:transition xmlns:p14="http://schemas.microsoft.com/office/powerpoint/2010/main"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127" name="Shape 127"/>
          <p:cNvSpPr>
            <a:spLocks noGrp="1"/>
          </p:cNvSpPr>
          <p:nvPr>
            <p:ph type="sldNum" sz="quarter" idx="2"/>
          </p:nvPr>
        </p:nvSpPr>
        <p:spPr>
          <a:xfrm>
            <a:off x="4397103" y="6509742"/>
            <a:ext cx="340865" cy="2438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srgbClr val="000000"/>
                </a:solidFill>
                <a:latin typeface="Helvetica Light"/>
                <a:ea typeface="Helvetica Light"/>
                <a:cs typeface="Helvetica Light"/>
              </a:rPr>
              <a:pPr/>
              <a:t>‹n.›</a:t>
            </a:fld>
            <a:endParaRPr>
              <a:solidFill>
                <a:srgbClr val="000000"/>
              </a:solidFill>
              <a:latin typeface="Helvetica Light"/>
              <a:ea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4852851"/>
      </p:ext>
    </p:extLst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2241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28487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38431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7601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5702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01720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78561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65323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1450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57659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071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0401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16264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5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0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0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5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03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5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0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345308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94663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9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80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03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0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51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02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52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03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53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04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82775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9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9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8493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031" indent="0">
              <a:buNone/>
              <a:defRPr sz="2000" b="1"/>
            </a:lvl2pPr>
            <a:lvl3pPr marL="910096" indent="0">
              <a:buNone/>
              <a:defRPr sz="1800" b="1"/>
            </a:lvl3pPr>
            <a:lvl4pPr marL="1365160" indent="0">
              <a:buNone/>
              <a:defRPr sz="1600" b="1"/>
            </a:lvl4pPr>
            <a:lvl5pPr marL="1820210" indent="0">
              <a:buNone/>
              <a:defRPr sz="1600" b="1"/>
            </a:lvl5pPr>
            <a:lvl6pPr marL="2275279" indent="0">
              <a:buNone/>
              <a:defRPr sz="1600" b="1"/>
            </a:lvl6pPr>
            <a:lvl7pPr marL="2730317" indent="0">
              <a:buNone/>
              <a:defRPr sz="1600" b="1"/>
            </a:lvl7pPr>
            <a:lvl8pPr marL="3185368" indent="0">
              <a:buNone/>
              <a:defRPr sz="1600" b="1"/>
            </a:lvl8pPr>
            <a:lvl9pPr marL="3640405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031" indent="0">
              <a:buNone/>
              <a:defRPr sz="2000" b="1"/>
            </a:lvl2pPr>
            <a:lvl3pPr marL="910096" indent="0">
              <a:buNone/>
              <a:defRPr sz="1800" b="1"/>
            </a:lvl3pPr>
            <a:lvl4pPr marL="1365160" indent="0">
              <a:buNone/>
              <a:defRPr sz="1600" b="1"/>
            </a:lvl4pPr>
            <a:lvl5pPr marL="1820210" indent="0">
              <a:buNone/>
              <a:defRPr sz="1600" b="1"/>
            </a:lvl5pPr>
            <a:lvl6pPr marL="2275279" indent="0">
              <a:buNone/>
              <a:defRPr sz="1600" b="1"/>
            </a:lvl6pPr>
            <a:lvl7pPr marL="2730317" indent="0">
              <a:buNone/>
              <a:defRPr sz="1600" b="1"/>
            </a:lvl7pPr>
            <a:lvl8pPr marL="3185368" indent="0">
              <a:buNone/>
              <a:defRPr sz="1600" b="1"/>
            </a:lvl8pPr>
            <a:lvl9pPr marL="3640405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74178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222353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71131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14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5031" indent="0">
              <a:buNone/>
              <a:defRPr sz="1200"/>
            </a:lvl2pPr>
            <a:lvl3pPr marL="910096" indent="0">
              <a:buNone/>
              <a:defRPr sz="1000"/>
            </a:lvl3pPr>
            <a:lvl4pPr marL="1365160" indent="0">
              <a:buNone/>
              <a:defRPr sz="900"/>
            </a:lvl4pPr>
            <a:lvl5pPr marL="1820210" indent="0">
              <a:buNone/>
              <a:defRPr sz="900"/>
            </a:lvl5pPr>
            <a:lvl6pPr marL="2275279" indent="0">
              <a:buNone/>
              <a:defRPr sz="900"/>
            </a:lvl6pPr>
            <a:lvl7pPr marL="2730317" indent="0">
              <a:buNone/>
              <a:defRPr sz="900"/>
            </a:lvl7pPr>
            <a:lvl8pPr marL="3185368" indent="0">
              <a:buNone/>
              <a:defRPr sz="900"/>
            </a:lvl8pPr>
            <a:lvl9pPr marL="3640405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74837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5031" indent="0">
              <a:buNone/>
              <a:defRPr sz="2800"/>
            </a:lvl2pPr>
            <a:lvl3pPr marL="910096" indent="0">
              <a:buNone/>
              <a:defRPr sz="2400"/>
            </a:lvl3pPr>
            <a:lvl4pPr marL="1365160" indent="0">
              <a:buNone/>
              <a:defRPr sz="2000"/>
            </a:lvl4pPr>
            <a:lvl5pPr marL="1820210" indent="0">
              <a:buNone/>
              <a:defRPr sz="2000"/>
            </a:lvl5pPr>
            <a:lvl6pPr marL="2275279" indent="0">
              <a:buNone/>
              <a:defRPr sz="2000"/>
            </a:lvl6pPr>
            <a:lvl7pPr marL="2730317" indent="0">
              <a:buNone/>
              <a:defRPr sz="2000"/>
            </a:lvl7pPr>
            <a:lvl8pPr marL="3185368" indent="0">
              <a:buNone/>
              <a:defRPr sz="2000"/>
            </a:lvl8pPr>
            <a:lvl9pPr marL="3640405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5031" indent="0">
              <a:buNone/>
              <a:defRPr sz="1200"/>
            </a:lvl2pPr>
            <a:lvl3pPr marL="910096" indent="0">
              <a:buNone/>
              <a:defRPr sz="1000"/>
            </a:lvl3pPr>
            <a:lvl4pPr marL="1365160" indent="0">
              <a:buNone/>
              <a:defRPr sz="900"/>
            </a:lvl4pPr>
            <a:lvl5pPr marL="1820210" indent="0">
              <a:buNone/>
              <a:defRPr sz="900"/>
            </a:lvl5pPr>
            <a:lvl6pPr marL="2275279" indent="0">
              <a:buNone/>
              <a:defRPr sz="900"/>
            </a:lvl6pPr>
            <a:lvl7pPr marL="2730317" indent="0">
              <a:buNone/>
              <a:defRPr sz="900"/>
            </a:lvl7pPr>
            <a:lvl8pPr marL="3185368" indent="0">
              <a:buNone/>
              <a:defRPr sz="900"/>
            </a:lvl8pPr>
            <a:lvl9pPr marL="3640405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2765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77931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600667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73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73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87716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781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81688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83721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46537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27179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69293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408658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679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42080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00095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34978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812047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30893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55788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604941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928063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229527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05312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751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5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4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0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5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1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37.xml"/><Relationship Id="rId8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0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60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5.xml"/><Relationship Id="rId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78.xml"/><Relationship Id="rId9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3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83.xml"/><Relationship Id="rId2" Type="http://schemas.openxmlformats.org/officeDocument/2006/relationships/slideLayout" Target="../slideLayouts/slideLayout84.xml"/><Relationship Id="rId3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7.xml"/><Relationship Id="rId6" Type="http://schemas.openxmlformats.org/officeDocument/2006/relationships/slideLayout" Target="../slideLayouts/slideLayout88.xml"/><Relationship Id="rId7" Type="http://schemas.openxmlformats.org/officeDocument/2006/relationships/slideLayout" Target="../slideLayouts/slideLayout89.xml"/><Relationship Id="rId8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4.xml"/><Relationship Id="rId12" Type="http://schemas.openxmlformats.org/officeDocument/2006/relationships/theme" Target="../theme/theme9.xml"/><Relationship Id="rId1" Type="http://schemas.openxmlformats.org/officeDocument/2006/relationships/slideLayout" Target="../slideLayouts/slideLayout94.xml"/><Relationship Id="rId2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8.xml"/><Relationship Id="rId6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3F90E-3115-BC43-A6E9-9AABA96BD431}" type="datetimeFigureOut">
              <a:rPr lang="it-IT" smtClean="0"/>
              <a:t>20/06/16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F082D-4E42-E74B-9902-A62441775A7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030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CCD3E-AB5D-7540-B642-EDD18B540A2A}" type="datetime1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EAE07-21A4-2747-B830-939E913CA0C5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83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9727" y="178594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03" tIns="35703" rIns="35703" bIns="35703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9727" y="1821656"/>
            <a:ext cx="7804547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03" tIns="35703" rIns="35703" bIns="35703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397108" y="6509743"/>
            <a:ext cx="340869" cy="272186"/>
          </a:xfrm>
          <a:prstGeom prst="rect">
            <a:avLst/>
          </a:prstGeom>
          <a:ln w="12700">
            <a:miter lim="400000"/>
          </a:ln>
        </p:spPr>
        <p:txBody>
          <a:bodyPr wrap="none" lIns="35703" tIns="35703" rIns="35703" bIns="35703">
            <a:spAutoFit/>
          </a:bodyPr>
          <a:lstStyle>
            <a:lvl1pPr>
              <a:defRPr sz="1300"/>
            </a:lvl1pPr>
          </a:lstStyle>
          <a:p>
            <a:pPr algn="ctr" defTabSz="410604" hangingPunct="0">
              <a:buFont typeface="Times New Roman" pitchFamily="18" charset="0"/>
              <a:buNone/>
            </a:pPr>
            <a:fld id="{86CB4B4D-7CA3-9044-876B-883B54F8677D}" type="slidenum">
              <a:rPr lang="it-IT" kern="0" smtClea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pPr algn="ctr" defTabSz="410604" hangingPunct="0">
                <a:buFont typeface="Times New Roman" pitchFamily="18" charset="0"/>
                <a:buNone/>
              </a:pPr>
              <a:t>‹n.›</a:t>
            </a:fld>
            <a:endParaRPr lang="it-IT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779001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</p:sldLayoutIdLst>
  <p:transition xmlns:p14="http://schemas.microsoft.com/office/powerpoint/2010/main" spd="med"/>
  <p:txStyles>
    <p:titleStyle>
      <a:lvl1pPr marL="0" marR="0" indent="0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67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34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013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684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356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025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469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36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12416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624832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937248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249664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1562080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1874496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2186912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2499328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2811744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67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34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013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684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356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025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469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36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7000">
              <a:schemeClr val="tx1"/>
            </a:gs>
            <a:gs pos="0">
              <a:schemeClr val="tx1"/>
            </a:gs>
            <a:gs pos="82000">
              <a:schemeClr val="tx1">
                <a:lumMod val="85000"/>
                <a:lumOff val="15000"/>
              </a:schemeClr>
            </a:gs>
            <a:gs pos="87000">
              <a:schemeClr val="tx1"/>
            </a:gs>
            <a:gs pos="92000">
              <a:schemeClr val="tx1">
                <a:lumMod val="85000"/>
                <a:lumOff val="15000"/>
              </a:schemeClr>
            </a:gs>
            <a:gs pos="65000">
              <a:schemeClr val="tx1">
                <a:lumMod val="95000"/>
                <a:lumOff val="5000"/>
              </a:schemeClr>
            </a:gs>
            <a:gs pos="72000">
              <a:schemeClr val="tx1">
                <a:lumMod val="85000"/>
                <a:lumOff val="15000"/>
              </a:schemeClr>
            </a:gs>
            <a:gs pos="97000">
              <a:schemeClr val="tx1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DAB63AF-26F7-4AFD-A2C4-2573E424CB86}" type="datetime1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defTabSz="914400"/>
              <a:t>20/06/16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defTabSz="914400"/>
              <a:t>‹n.›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6419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3542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9731" y="178598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9731" y="1821659"/>
            <a:ext cx="7804547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397105" y="6509742"/>
            <a:ext cx="340869" cy="272186"/>
          </a:xfrm>
          <a:prstGeom prst="rect">
            <a:avLst/>
          </a:prstGeom>
          <a:ln w="12700">
            <a:miter lim="400000"/>
          </a:ln>
        </p:spPr>
        <p:txBody>
          <a:bodyPr wrap="none" lIns="35717" tIns="35717" rIns="35717" bIns="35717">
            <a:spAutoFit/>
          </a:bodyPr>
          <a:lstStyle>
            <a:lvl1pPr>
              <a:defRPr sz="1300"/>
            </a:lvl1pPr>
          </a:lstStyle>
          <a:p>
            <a:pPr algn="ctr" defTabSz="410751" hangingPunct="0"/>
            <a:fld id="{86CB4B4D-7CA3-9044-876B-883B54F8677D}" type="slidenum">
              <a:rPr ker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pPr algn="ctr" defTabSz="410751" hangingPunct="0"/>
              <a:t>‹n.›</a:t>
            </a:fld>
            <a:endParaRPr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944437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2" r:id="rId12"/>
  </p:sldLayoutIdLst>
  <p:transition xmlns:p14="http://schemas.microsoft.com/office/powerpoint/2010/main"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1252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62505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93758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25011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1562640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1875168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2187696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2500224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2812752" marR="0" indent="-312528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2E295-49E1-2640-9EF8-286FB2BE91E8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B4119-ACC0-7746-A914-A3127E52D13D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7876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9727" y="178594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03" tIns="35703" rIns="35703" bIns="35703" anchor="ctr">
            <a:normAutofit/>
          </a:bodyPr>
          <a:lstStyle/>
          <a:p>
            <a:r>
              <a:t>Titolo Testo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9727" y="1821656"/>
            <a:ext cx="7804547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03" tIns="35703" rIns="35703" bIns="35703" anchor="ctr"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4397108" y="6509743"/>
            <a:ext cx="340869" cy="272186"/>
          </a:xfrm>
          <a:prstGeom prst="rect">
            <a:avLst/>
          </a:prstGeom>
          <a:ln w="12700">
            <a:miter lim="400000"/>
          </a:ln>
        </p:spPr>
        <p:txBody>
          <a:bodyPr wrap="none" lIns="35703" tIns="35703" rIns="35703" bIns="35703">
            <a:spAutoFit/>
          </a:bodyPr>
          <a:lstStyle>
            <a:lvl1pPr>
              <a:defRPr sz="1300"/>
            </a:lvl1pPr>
          </a:lstStyle>
          <a:p>
            <a:pPr algn="ctr" defTabSz="410604" hangingPunct="0">
              <a:buFont typeface="Times New Roman" pitchFamily="18" charset="0"/>
              <a:buNone/>
            </a:pPr>
            <a:fld id="{86CB4B4D-7CA3-9044-876B-883B54F8677D}" type="slidenum">
              <a:rPr lang="it-IT" kern="0" smtClean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pPr algn="ctr" defTabSz="410604" hangingPunct="0">
                <a:buFont typeface="Times New Roman" pitchFamily="18" charset="0"/>
                <a:buNone/>
              </a:pPr>
              <a:t>‹n.›</a:t>
            </a:fld>
            <a:endParaRPr lang="it-IT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910627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</p:sldLayoutIdLst>
  <p:transition xmlns:p14="http://schemas.microsoft.com/office/powerpoint/2010/main" spd="med"/>
  <p:txStyles>
    <p:titleStyle>
      <a:lvl1pPr marL="0" marR="0" indent="0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67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34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013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684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356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025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469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36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312416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624832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937248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249664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1562080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1874496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2186912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2499328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2811744" marR="0" indent="-312416" algn="l" defTabSz="410604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75000"/>
        <a:buFontTx/>
        <a:buChar char="•"/>
        <a:tabLst/>
        <a:defRPr sz="27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16067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321341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482013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642684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803356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964025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12469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285368" algn="ctr" defTabSz="41060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3F90E-3115-BC43-A6E9-9AABA96BD431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F082D-4E42-E74B-9902-A62441775A7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226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004" tIns="45503" rIns="91004" bIns="45503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92"/>
            <a:ext cx="8229600" cy="4525963"/>
          </a:xfrm>
          <a:prstGeom prst="rect">
            <a:avLst/>
          </a:prstGeom>
        </p:spPr>
        <p:txBody>
          <a:bodyPr vert="horz" lIns="91004" tIns="45503" rIns="91004" bIns="45503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442"/>
            <a:ext cx="2133600" cy="365125"/>
          </a:xfrm>
          <a:prstGeom prst="rect">
            <a:avLst/>
          </a:prstGeom>
        </p:spPr>
        <p:txBody>
          <a:bodyPr vert="horz" lIns="91004" tIns="45503" rIns="91004" bIns="4550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5031">
              <a:buFont typeface="Times New Roman" pitchFamily="18" charset="0"/>
              <a:buNone/>
            </a:pPr>
            <a:fld id="{5E2ABF6E-12D6-5248-B468-52C3C9BAFE39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pPr defTabSz="455031">
                <a:buFont typeface="Times New Roman" pitchFamily="18" charset="0"/>
                <a:buNone/>
              </a:pPr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1" y="6356442"/>
            <a:ext cx="2895600" cy="365125"/>
          </a:xfrm>
          <a:prstGeom prst="rect">
            <a:avLst/>
          </a:prstGeom>
        </p:spPr>
        <p:txBody>
          <a:bodyPr vert="horz" lIns="91004" tIns="45503" rIns="91004" bIns="4550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5031">
              <a:buFont typeface="Times New Roman" pitchFamily="18" charset="0"/>
              <a:buNone/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442"/>
            <a:ext cx="2133600" cy="365125"/>
          </a:xfrm>
          <a:prstGeom prst="rect">
            <a:avLst/>
          </a:prstGeom>
        </p:spPr>
        <p:txBody>
          <a:bodyPr vert="horz" lIns="91004" tIns="45503" rIns="91004" bIns="4550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5031">
              <a:buFont typeface="Times New Roman" pitchFamily="18" charset="0"/>
              <a:buNone/>
            </a:pPr>
            <a:fld id="{7BE0B7E1-CC52-C948-BF17-FC1750B73F37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Arial Unicode MS" pitchFamily="34" charset="-128"/>
                <a:cs typeface="Arial Unicode MS" pitchFamily="34" charset="-128"/>
              </a:rPr>
              <a:pPr defTabSz="455031">
                <a:buFont typeface="Times New Roman" pitchFamily="18" charset="0"/>
                <a:buNone/>
              </a:pPr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004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defTabSz="45503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307" indent="-341307" algn="l" defTabSz="45503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454" indent="-284438" algn="l" defTabSz="455031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7637" indent="-227511" algn="l" defTabSz="45503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2683" indent="-227511" algn="l" defTabSz="455031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7740" indent="-227511" algn="l" defTabSz="455031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2803" indent="-227511" algn="l" defTabSz="45503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7838" indent="-227511" algn="l" defTabSz="45503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2895" indent="-227511" algn="l" defTabSz="45503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7924" indent="-227511" algn="l" defTabSz="45503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031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0096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5160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0210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5279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0317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5368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0405" algn="l" defTabSz="45503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6B19A94-CD8A-4B2A-9617-FE8AD244761A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EDE24C0-FDBC-4C02-A401-4F540B36D23B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260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806F-E435-7146-84B8-C29413D63D5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20/06/16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008C7-7852-C64E-A8DA-11A59B08229A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‹n.›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869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jpeg"/><Relationship Id="rId20" Type="http://schemas.openxmlformats.org/officeDocument/2006/relationships/image" Target="../media/image20.png"/><Relationship Id="rId10" Type="http://schemas.openxmlformats.org/officeDocument/2006/relationships/image" Target="../media/image10.jpe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jpeg"/><Relationship Id="rId16" Type="http://schemas.openxmlformats.org/officeDocument/2006/relationships/image" Target="../media/image16.jpg"/><Relationship Id="rId17" Type="http://schemas.openxmlformats.org/officeDocument/2006/relationships/image" Target="../media/image17.jpeg"/><Relationship Id="rId18" Type="http://schemas.openxmlformats.org/officeDocument/2006/relationships/image" Target="../media/image18.jpg"/><Relationship Id="rId19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0.jpg"/><Relationship Id="rId3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52.png"/><Relationship Id="rId1" Type="http://schemas.openxmlformats.org/officeDocument/2006/relationships/slideLayout" Target="../slideLayouts/slideLayout106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57.jpe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59.jpeg"/><Relationship Id="rId5" Type="http://schemas.openxmlformats.org/officeDocument/2006/relationships/image" Target="../media/image60.png"/><Relationship Id="rId6" Type="http://schemas.openxmlformats.org/officeDocument/2006/relationships/image" Target="../media/image61.jpg"/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1.jpg"/><Relationship Id="rId3" Type="http://schemas.openxmlformats.org/officeDocument/2006/relationships/image" Target="../media/image2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jpg"/><Relationship Id="rId5" Type="http://schemas.openxmlformats.org/officeDocument/2006/relationships/image" Target="../media/image64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4" Type="http://schemas.openxmlformats.org/officeDocument/2006/relationships/image" Target="../media/image64.png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77.xml"/><Relationship Id="rId2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4" Type="http://schemas.openxmlformats.org/officeDocument/2006/relationships/image" Target="../media/image68.jpeg"/><Relationship Id="rId5" Type="http://schemas.openxmlformats.org/officeDocument/2006/relationships/image" Target="../media/image69.jpe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1.png"/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68.jpeg"/><Relationship Id="rId8" Type="http://schemas.openxmlformats.org/officeDocument/2006/relationships/image" Target="../media/image70.jpeg"/><Relationship Id="rId9" Type="http://schemas.openxmlformats.org/officeDocument/2006/relationships/image" Target="../media/image18.jpg"/><Relationship Id="rId10" Type="http://schemas.openxmlformats.org/officeDocument/2006/relationships/image" Target="../media/image71.jpg"/><Relationship Id="rId1" Type="http://schemas.openxmlformats.org/officeDocument/2006/relationships/slideLayout" Target="../slideLayouts/slideLayout89.xml"/><Relationship Id="rId2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74.png"/><Relationship Id="rId5" Type="http://schemas.openxmlformats.org/officeDocument/2006/relationships/image" Target="../media/image75.jpg"/><Relationship Id="rId6" Type="http://schemas.openxmlformats.org/officeDocument/2006/relationships/image" Target="../media/image76.jpg"/><Relationship Id="rId7" Type="http://schemas.openxmlformats.org/officeDocument/2006/relationships/image" Target="../media/image77.jpg"/><Relationship Id="rId8" Type="http://schemas.openxmlformats.org/officeDocument/2006/relationships/image" Target="../media/image78.jpeg"/><Relationship Id="rId9" Type="http://schemas.openxmlformats.org/officeDocument/2006/relationships/image" Target="../media/image8.jpeg"/><Relationship Id="rId10" Type="http://schemas.openxmlformats.org/officeDocument/2006/relationships/image" Target="../media/image15.jpeg"/><Relationship Id="rId1" Type="http://schemas.openxmlformats.org/officeDocument/2006/relationships/slideLayout" Target="../slideLayouts/slideLayout130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4" Type="http://schemas.openxmlformats.org/officeDocument/2006/relationships/image" Target="../media/image68.jpeg"/><Relationship Id="rId5" Type="http://schemas.openxmlformats.org/officeDocument/2006/relationships/image" Target="../media/image70.jpeg"/><Relationship Id="rId6" Type="http://schemas.openxmlformats.org/officeDocument/2006/relationships/image" Target="../media/image18.jpg"/><Relationship Id="rId7" Type="http://schemas.openxmlformats.org/officeDocument/2006/relationships/image" Target="../media/image71.jp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Relationship Id="rId2" Type="http://schemas.openxmlformats.org/officeDocument/2006/relationships/image" Target="../media/image8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jpg"/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4" Type="http://schemas.openxmlformats.org/officeDocument/2006/relationships/image" Target="../media/image82.png"/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4" Type="http://schemas.openxmlformats.org/officeDocument/2006/relationships/image" Target="../media/image85.jpg"/><Relationship Id="rId1" Type="http://schemas.openxmlformats.org/officeDocument/2006/relationships/slideLayout" Target="../slideLayouts/slideLayout100.xml"/><Relationship Id="rId2" Type="http://schemas.openxmlformats.org/officeDocument/2006/relationships/image" Target="../media/image8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1" Type="http://schemas.openxmlformats.org/officeDocument/2006/relationships/slideLayout" Target="../slideLayouts/slideLayout100.xml"/><Relationship Id="rId2" Type="http://schemas.openxmlformats.org/officeDocument/2006/relationships/notesSlide" Target="../notesSlides/notesSlide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4" Type="http://schemas.microsoft.com/office/2007/relationships/hdphoto" Target="../media/hdphoto2.wdp"/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2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4" Type="http://schemas.openxmlformats.org/officeDocument/2006/relationships/image" Target="../media/image92.png"/><Relationship Id="rId5" Type="http://schemas.openxmlformats.org/officeDocument/2006/relationships/image" Target="../media/image93.png"/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4" Type="http://schemas.microsoft.com/office/2007/relationships/hdphoto" Target="../media/hdphoto3.wdp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7" Type="http://schemas.openxmlformats.org/officeDocument/2006/relationships/image" Target="../media/image101.png"/><Relationship Id="rId8" Type="http://schemas.openxmlformats.org/officeDocument/2006/relationships/image" Target="../media/image15.jpeg"/><Relationship Id="rId9" Type="http://schemas.openxmlformats.org/officeDocument/2006/relationships/image" Target="../media/image102.pn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" Type="http://schemas.openxmlformats.org/officeDocument/2006/relationships/slideLayout" Target="../slideLayouts/slideLayout84.xml"/><Relationship Id="rId2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png"/><Relationship Id="rId6" Type="http://schemas.openxmlformats.org/officeDocument/2006/relationships/image" Target="../media/image30.tiff"/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4" Type="http://schemas.openxmlformats.org/officeDocument/2006/relationships/image" Target="../media/image64.png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77.xml"/><Relationship Id="rId2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68.jpeg"/><Relationship Id="rId9" Type="http://schemas.openxmlformats.org/officeDocument/2006/relationships/image" Target="../media/image70.jpeg"/><Relationship Id="rId10" Type="http://schemas.openxmlformats.org/officeDocument/2006/relationships/image" Target="../media/image105.png"/><Relationship Id="rId11" Type="http://schemas.openxmlformats.org/officeDocument/2006/relationships/image" Target="../media/image39.png"/><Relationship Id="rId1" Type="http://schemas.openxmlformats.org/officeDocument/2006/relationships/slideLayout" Target="../slideLayouts/slideLayout89.xml"/><Relationship Id="rId2" Type="http://schemas.openxmlformats.org/officeDocument/2006/relationships/notesSlide" Target="../notesSlides/notesSlide2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4" Type="http://schemas.openxmlformats.org/officeDocument/2006/relationships/image" Target="../media/image64.png"/><Relationship Id="rId5" Type="http://schemas.openxmlformats.org/officeDocument/2006/relationships/image" Target="../media/image60.png"/><Relationship Id="rId1" Type="http://schemas.openxmlformats.org/officeDocument/2006/relationships/slideLayout" Target="../slideLayouts/slideLayout77.xml"/><Relationship Id="rId2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png"/><Relationship Id="rId6" Type="http://schemas.openxmlformats.org/officeDocument/2006/relationships/image" Target="../media/image30.tiff"/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34.png"/><Relationship Id="rId6" Type="http://schemas.openxmlformats.org/officeDocument/2006/relationships/chart" Target="../charts/chart1.xml"/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20" Type="http://schemas.openxmlformats.org/officeDocument/2006/relationships/image" Target="../media/image46.png"/><Relationship Id="rId21" Type="http://schemas.openxmlformats.org/officeDocument/2006/relationships/image" Target="../media/image47.png"/><Relationship Id="rId10" Type="http://schemas.openxmlformats.org/officeDocument/2006/relationships/image" Target="../media/image40.png"/><Relationship Id="rId11" Type="http://schemas.openxmlformats.org/officeDocument/2006/relationships/image" Target="../media/image4.png"/><Relationship Id="rId12" Type="http://schemas.openxmlformats.org/officeDocument/2006/relationships/image" Target="../media/image6.png"/><Relationship Id="rId13" Type="http://schemas.openxmlformats.org/officeDocument/2006/relationships/image" Target="../media/image34.png"/><Relationship Id="rId14" Type="http://schemas.openxmlformats.org/officeDocument/2006/relationships/image" Target="../media/image41.png"/><Relationship Id="rId15" Type="http://schemas.openxmlformats.org/officeDocument/2006/relationships/image" Target="../media/image11.png"/><Relationship Id="rId16" Type="http://schemas.openxmlformats.org/officeDocument/2006/relationships/image" Target="../media/image42.png"/><Relationship Id="rId17" Type="http://schemas.openxmlformats.org/officeDocument/2006/relationships/image" Target="../media/image43.png"/><Relationship Id="rId18" Type="http://schemas.openxmlformats.org/officeDocument/2006/relationships/image" Target="../media/image44.png"/><Relationship Id="rId19" Type="http://schemas.openxmlformats.org/officeDocument/2006/relationships/image" Target="../media/image45.png"/><Relationship Id="rId1" Type="http://schemas.openxmlformats.org/officeDocument/2006/relationships/slideLayout" Target="../slideLayouts/slideLayout9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5" Type="http://schemas.openxmlformats.org/officeDocument/2006/relationships/image" Target="../media/image37.jpe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46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3" y="136"/>
            <a:ext cx="9149151" cy="687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CasellaDiTesto 49"/>
          <p:cNvSpPr txBox="1"/>
          <p:nvPr/>
        </p:nvSpPr>
        <p:spPr>
          <a:xfrm>
            <a:off x="1697196" y="1172530"/>
            <a:ext cx="7446804" cy="2831544"/>
          </a:xfrm>
          <a:prstGeom prst="rect">
            <a:avLst/>
          </a:prstGeom>
          <a:solidFill>
            <a:schemeClr val="tx2">
              <a:lumMod val="40000"/>
              <a:lumOff val="60000"/>
              <a:alpha val="8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 smtClean="0">
                <a:solidFill>
                  <a:srgbClr val="000090"/>
                </a:solidFill>
              </a:rPr>
              <a:t> </a:t>
            </a:r>
            <a:endParaRPr lang="it-IT" sz="200" b="1" i="1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algn="ctr"/>
            <a:endParaRPr lang="it-IT" sz="1000" dirty="0">
              <a:solidFill>
                <a:srgbClr val="000090"/>
              </a:solidFill>
              <a:latin typeface="Chalkduster"/>
              <a:cs typeface="Chalkduster"/>
            </a:endParaRPr>
          </a:p>
          <a:p>
            <a:pPr algn="ctr"/>
            <a:r>
              <a:rPr lang="it-IT" sz="2600" dirty="0" smtClean="0">
                <a:solidFill>
                  <a:srgbClr val="000090"/>
                </a:solidFill>
                <a:latin typeface="Chalkduster"/>
                <a:cs typeface="Chalkduster"/>
              </a:rPr>
              <a:t>Multi-</a:t>
            </a:r>
            <a:r>
              <a:rPr lang="it-IT" sz="2600" dirty="0" err="1" smtClean="0">
                <a:solidFill>
                  <a:srgbClr val="000090"/>
                </a:solidFill>
                <a:latin typeface="Chalkduster"/>
                <a:cs typeface="Chalkduster"/>
              </a:rPr>
              <a:t>wavelength</a:t>
            </a:r>
            <a:r>
              <a:rPr lang="it-IT" sz="2600" dirty="0" smtClean="0">
                <a:solidFill>
                  <a:srgbClr val="000090"/>
                </a:solidFill>
                <a:latin typeface="Chalkduster"/>
                <a:cs typeface="Chalkduster"/>
              </a:rPr>
              <a:t> </a:t>
            </a:r>
            <a:r>
              <a:rPr lang="it-IT" sz="2600" dirty="0" err="1" smtClean="0">
                <a:solidFill>
                  <a:srgbClr val="000090"/>
                </a:solidFill>
                <a:latin typeface="Chalkduster"/>
                <a:cs typeface="Chalkduster"/>
              </a:rPr>
              <a:t>observational</a:t>
            </a:r>
            <a:r>
              <a:rPr lang="it-IT" sz="2600" dirty="0" smtClean="0">
                <a:solidFill>
                  <a:srgbClr val="000090"/>
                </a:solidFill>
                <a:latin typeface="Chalkduster"/>
                <a:cs typeface="Chalkduster"/>
              </a:rPr>
              <a:t> </a:t>
            </a:r>
            <a:r>
              <a:rPr lang="it-IT" sz="2600" dirty="0" err="1" smtClean="0">
                <a:solidFill>
                  <a:srgbClr val="000090"/>
                </a:solidFill>
                <a:latin typeface="Chalkduster"/>
                <a:cs typeface="Chalkduster"/>
              </a:rPr>
              <a:t>campaign</a:t>
            </a:r>
            <a:r>
              <a:rPr lang="it-IT" sz="2600" dirty="0" smtClean="0">
                <a:solidFill>
                  <a:srgbClr val="000090"/>
                </a:solidFill>
                <a:latin typeface="Chalkduster"/>
                <a:cs typeface="Chalkduster"/>
              </a:rPr>
              <a:t> of GW </a:t>
            </a:r>
            <a:r>
              <a:rPr lang="it-IT" sz="2600" dirty="0" err="1" smtClean="0">
                <a:solidFill>
                  <a:srgbClr val="000090"/>
                </a:solidFill>
                <a:latin typeface="Chalkduster"/>
                <a:cs typeface="Chalkduster"/>
              </a:rPr>
              <a:t>events</a:t>
            </a:r>
            <a:r>
              <a:rPr lang="it-IT" sz="2600" dirty="0" smtClean="0">
                <a:solidFill>
                  <a:srgbClr val="000090"/>
                </a:solidFill>
                <a:latin typeface="Chalkduster"/>
                <a:cs typeface="Chalkduster"/>
              </a:rPr>
              <a:t> </a:t>
            </a:r>
          </a:p>
          <a:p>
            <a:pPr algn="ctr"/>
            <a:endParaRPr lang="it-IT" sz="2600" dirty="0">
              <a:solidFill>
                <a:srgbClr val="000090"/>
              </a:solidFill>
              <a:latin typeface="Chalkduster"/>
              <a:cs typeface="Chalkduster"/>
            </a:endParaRPr>
          </a:p>
          <a:p>
            <a:pPr algn="ctr"/>
            <a:endParaRPr lang="it-IT" sz="2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it-IT" sz="2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it-IT" sz="1000" dirty="0">
              <a:latin typeface="Arial" pitchFamily="34" charset="0"/>
              <a:cs typeface="Arial" pitchFamily="34" charset="0"/>
            </a:endParaRPr>
          </a:p>
          <a:p>
            <a:endParaRPr lang="it-IT" sz="1000" dirty="0" smtClean="0">
              <a:latin typeface="Arial" pitchFamily="34" charset="0"/>
              <a:cs typeface="Arial" pitchFamily="34" charset="0"/>
            </a:endParaRPr>
          </a:p>
          <a:p>
            <a:endParaRPr lang="it-IT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389052" y="2292673"/>
            <a:ext cx="7632848" cy="17526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it-IT" sz="2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it-IT" sz="2400" b="1" i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it-IT" sz="2000" b="1" dirty="0" err="1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M.Branchesi</a:t>
            </a:r>
            <a:endParaRPr lang="en-US" sz="200" b="1" dirty="0" smtClean="0">
              <a:solidFill>
                <a:schemeClr val="tx2">
                  <a:lumMod val="75000"/>
                </a:schemeClr>
              </a:solidFill>
              <a:latin typeface="Verdana"/>
              <a:cs typeface="Verdana"/>
            </a:endParaRPr>
          </a:p>
          <a:p>
            <a:pPr algn="ctr">
              <a:buNone/>
            </a:pPr>
            <a:endParaRPr lang="en-US" sz="200" b="1" dirty="0" smtClean="0">
              <a:solidFill>
                <a:schemeClr val="tx2">
                  <a:lumMod val="75000"/>
                </a:schemeClr>
              </a:solidFill>
              <a:latin typeface="Verdana"/>
              <a:cs typeface="Verdana"/>
            </a:endParaRPr>
          </a:p>
          <a:p>
            <a:pPr algn="ctr">
              <a:buNone/>
            </a:pP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     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(</a:t>
            </a:r>
            <a:r>
              <a:rPr lang="en-US" sz="1800" b="1" dirty="0" err="1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Università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 di </a:t>
            </a:r>
            <a:r>
              <a:rPr lang="en-US" sz="1800" b="1" dirty="0" err="1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Urbino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/INFN </a:t>
            </a:r>
            <a:r>
              <a:rPr lang="en-US" sz="1800" b="1" dirty="0" err="1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Sezione</a:t>
            </a:r>
            <a:r>
              <a:rPr lang="en-US" sz="1800" b="1" dirty="0" smtClean="0">
                <a:solidFill>
                  <a:schemeClr val="tx2">
                    <a:lumMod val="75000"/>
                  </a:schemeClr>
                </a:solidFill>
                <a:latin typeface="Verdana"/>
                <a:cs typeface="Verdana"/>
              </a:rPr>
              <a:t> di Firenze)</a:t>
            </a:r>
          </a:p>
          <a:p>
            <a:pPr lvl="0" defTabSz="913832">
              <a:spcBef>
                <a:spcPts val="0"/>
              </a:spcBef>
              <a:buNone/>
            </a:pPr>
            <a:endParaRPr lang="it-IT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cs typeface="Verdana"/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738895" y="289336"/>
            <a:ext cx="1008112" cy="504056"/>
            <a:chOff x="4800" y="3408"/>
            <a:chExt cx="672" cy="286"/>
          </a:xfrm>
        </p:grpSpPr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4848" y="3408"/>
              <a:ext cx="528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14554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n-US" sz="2200" dirty="0">
                <a:solidFill>
                  <a:srgbClr val="FFFFFF"/>
                </a:solidFill>
                <a:latin typeface="Times New Roman" pitchFamily="18" charset="0"/>
                <a:cs typeface="Lucida Sans Unicode" pitchFamily="34" charset="0"/>
              </a:endParaRPr>
            </a:p>
          </p:txBody>
        </p:sp>
        <p:pic>
          <p:nvPicPr>
            <p:cNvPr id="22" name="Picture 18" descr="LSC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00" y="3408"/>
              <a:ext cx="672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Immagine 6" descr="infn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73826" y="2380396"/>
            <a:ext cx="648072" cy="648073"/>
          </a:xfrm>
          <a:prstGeom prst="rect">
            <a:avLst/>
          </a:prstGeom>
          <a:noFill/>
          <a:ln w="19050" cmpd="sng">
            <a:solidFill>
              <a:srgbClr val="000090"/>
            </a:solidFill>
            <a:miter lim="800000"/>
            <a:headEnd/>
            <a:tailEnd/>
          </a:ln>
        </p:spPr>
      </p:pic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2363" y="734320"/>
            <a:ext cx="1656184" cy="359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Immagine 45" descr="fermi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0585" y="4006852"/>
            <a:ext cx="1374845" cy="814549"/>
          </a:xfrm>
          <a:prstGeom prst="rect">
            <a:avLst/>
          </a:prstGeom>
        </p:spPr>
      </p:pic>
      <p:pic>
        <p:nvPicPr>
          <p:cNvPr id="26" name="Immagine 25" descr="working-on-vs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59444" y="3994140"/>
            <a:ext cx="803198" cy="1152128"/>
          </a:xfrm>
          <a:prstGeom prst="rect">
            <a:avLst/>
          </a:prstGeom>
        </p:spPr>
      </p:pic>
      <p:pic>
        <p:nvPicPr>
          <p:cNvPr id="48" name="Immagine 47" descr="tng_4_thum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47006" y="4000560"/>
            <a:ext cx="746152" cy="1152128"/>
          </a:xfrm>
          <a:prstGeom prst="rect">
            <a:avLst/>
          </a:prstGeom>
        </p:spPr>
      </p:pic>
      <p:pic>
        <p:nvPicPr>
          <p:cNvPr id="40" name="Immagine 39" descr="DSCN0073g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93158" y="4006055"/>
            <a:ext cx="1536170" cy="1152128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0" r="7941"/>
          <a:stretch/>
        </p:blipFill>
        <p:spPr bwMode="auto">
          <a:xfrm>
            <a:off x="3984941" y="190161"/>
            <a:ext cx="1264285" cy="1007676"/>
          </a:xfrm>
          <a:prstGeom prst="rect">
            <a:avLst/>
          </a:prstGeom>
          <a:solidFill>
            <a:srgbClr val="647AE6">
              <a:lumMod val="50000"/>
            </a:srgbClr>
          </a:solidFill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3" y="160963"/>
            <a:ext cx="1867691" cy="1509659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613" y="150432"/>
            <a:ext cx="1895631" cy="1289485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Sottotitolo 2"/>
          <p:cNvSpPr txBox="1">
            <a:spLocks/>
          </p:cNvSpPr>
          <p:nvPr/>
        </p:nvSpPr>
        <p:spPr>
          <a:xfrm>
            <a:off x="1545700" y="3900958"/>
            <a:ext cx="7299920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26" name="Picture 2" descr="C:\Users\Utente\Downloads\Immagine (3).png"/>
          <p:cNvPicPr>
            <a:picLocks noChangeAspect="1" noChangeArrowheads="1"/>
          </p:cNvPicPr>
          <p:nvPr/>
        </p:nvPicPr>
        <p:blipFill>
          <a:blip r:embed="rId14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7747451" y="5900234"/>
            <a:ext cx="1134801" cy="500501"/>
          </a:xfrm>
          <a:prstGeom prst="rect">
            <a:avLst/>
          </a:prstGeom>
          <a:noFill/>
          <a:ln w="6350" cmpd="sng">
            <a:solidFill>
              <a:srgbClr val="000090"/>
            </a:solidFill>
          </a:ln>
        </p:spPr>
      </p:pic>
      <p:pic>
        <p:nvPicPr>
          <p:cNvPr id="45" name="Immagine 44" descr="swift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089311" y="3614229"/>
            <a:ext cx="1224136" cy="1101723"/>
          </a:xfrm>
          <a:prstGeom prst="rect">
            <a:avLst/>
          </a:prstGeom>
        </p:spPr>
      </p:pic>
      <p:pic>
        <p:nvPicPr>
          <p:cNvPr id="28" name="Immagine 27" descr="uni_urbino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411" y="2482932"/>
            <a:ext cx="720080" cy="720080"/>
          </a:xfrm>
          <a:prstGeom prst="rect">
            <a:avLst/>
          </a:prstGeom>
          <a:solidFill>
            <a:srgbClr val="000090"/>
          </a:solidFill>
          <a:ln w="6350" cmpd="sng">
            <a:solidFill>
              <a:srgbClr val="000090"/>
            </a:solidFill>
          </a:ln>
        </p:spPr>
      </p:pic>
      <p:pic>
        <p:nvPicPr>
          <p:cNvPr id="38" name="Immagine 37" descr="not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562918" y="3985623"/>
            <a:ext cx="1411827" cy="1131220"/>
          </a:xfrm>
          <a:prstGeom prst="rect">
            <a:avLst/>
          </a:prstGeom>
        </p:spPr>
      </p:pic>
      <p:pic>
        <p:nvPicPr>
          <p:cNvPr id="27" name="Immagine 26" descr="Agile_Crab_Nasa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3349827"/>
            <a:ext cx="1259578" cy="1154612"/>
          </a:xfrm>
          <a:prstGeom prst="rect">
            <a:avLst/>
          </a:prstGeom>
        </p:spPr>
      </p:pic>
      <p:pic>
        <p:nvPicPr>
          <p:cNvPr id="2" name="Immagine 1" descr="Schermata 2016-06-20 alle 10.32.38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25865"/>
            <a:ext cx="2607732" cy="1831177"/>
          </a:xfrm>
          <a:prstGeom prst="rect">
            <a:avLst/>
          </a:prstGeom>
        </p:spPr>
      </p:pic>
      <p:pic>
        <p:nvPicPr>
          <p:cNvPr id="6" name="Immagine 5" descr="Schermata 2016-06-20 alle 10.32.51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733" y="5721290"/>
            <a:ext cx="36830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71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50023" y="2472262"/>
            <a:ext cx="8875445" cy="2862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>
              <a:solidFill>
                <a:srgbClr val="FFFFFF"/>
              </a:solidFill>
            </a:endParaRPr>
          </a:p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>
              <a:solidFill>
                <a:srgbClr val="FFFFFF"/>
              </a:solidFill>
            </a:endParaRPr>
          </a:p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>
              <a:solidFill>
                <a:srgbClr val="FFFFFF"/>
              </a:solidFill>
            </a:endParaRPr>
          </a:p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>
              <a:solidFill>
                <a:srgbClr val="FFFFFF"/>
              </a:solidFill>
            </a:endParaRPr>
          </a:p>
          <a:p>
            <a:endParaRPr lang="it-IT" dirty="0" smtClean="0">
              <a:solidFill>
                <a:srgbClr val="FFFFFF"/>
              </a:solidFill>
            </a:endParaRPr>
          </a:p>
          <a:p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842535"/>
            <a:ext cx="9144000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i="1" dirty="0">
                <a:solidFill>
                  <a:srgbClr val="0000FF"/>
                </a:solidFill>
                <a:latin typeface="Chalkduster"/>
                <a:cs typeface="Chalkduster"/>
              </a:rPr>
              <a:t>EM </a:t>
            </a:r>
            <a:r>
              <a:rPr lang="it-IT" sz="2200" b="1" i="1" dirty="0" err="1">
                <a:solidFill>
                  <a:srgbClr val="0000FF"/>
                </a:solidFill>
                <a:latin typeface="Chalkduster"/>
                <a:cs typeface="Chalkduster"/>
              </a:rPr>
              <a:t>follow</a:t>
            </a:r>
            <a:r>
              <a:rPr lang="it-IT" sz="2200" b="1" i="1" dirty="0">
                <a:solidFill>
                  <a:srgbClr val="0000FF"/>
                </a:solidFill>
                <a:latin typeface="Chalkduster"/>
                <a:cs typeface="Chalkduster"/>
              </a:rPr>
              <a:t> up </a:t>
            </a:r>
            <a:r>
              <a:rPr lang="it-IT" sz="2200" b="1" i="1" dirty="0" err="1">
                <a:solidFill>
                  <a:srgbClr val="0000FF"/>
                </a:solidFill>
                <a:latin typeface="Chalkduster"/>
                <a:cs typeface="Chalkduster"/>
              </a:rPr>
              <a:t>observations</a:t>
            </a:r>
            <a:r>
              <a:rPr lang="it-IT" sz="2200" b="1" i="1" dirty="0">
                <a:solidFill>
                  <a:srgbClr val="0000FF"/>
                </a:solidFill>
                <a:latin typeface="Chalkduster"/>
                <a:cs typeface="Chalkduster"/>
              </a:rPr>
              <a:t> and </a:t>
            </a:r>
            <a:r>
              <a:rPr lang="it-IT" sz="2200" b="1" i="1" dirty="0" err="1">
                <a:solidFill>
                  <a:srgbClr val="0000FF"/>
                </a:solidFill>
                <a:latin typeface="Chalkduster"/>
                <a:cs typeface="Chalkduster"/>
              </a:rPr>
              <a:t>archival</a:t>
            </a:r>
            <a:r>
              <a:rPr lang="it-IT" sz="2200" b="1" i="1" dirty="0">
                <a:solidFill>
                  <a:srgbClr val="0000FF"/>
                </a:solidFill>
                <a:latin typeface="Chalkduster"/>
                <a:cs typeface="Chalkduster"/>
              </a:rPr>
              <a:t> </a:t>
            </a:r>
            <a:r>
              <a:rPr lang="it-IT" sz="2200" b="1" i="1" dirty="0" err="1">
                <a:solidFill>
                  <a:srgbClr val="0000FF"/>
                </a:solidFill>
                <a:latin typeface="Chalkduster"/>
                <a:cs typeface="Chalkduster"/>
              </a:rPr>
              <a:t>searches</a:t>
            </a:r>
            <a:endParaRPr lang="it-IT" sz="2200" b="1" i="1" dirty="0">
              <a:solidFill>
                <a:srgbClr val="0000FF"/>
              </a:solidFill>
              <a:latin typeface="Chalkduster"/>
              <a:cs typeface="Chalkduster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1275490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Twenty-five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teams 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observers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responded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to the GW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alert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endParaRPr lang="it-IT" i="1" dirty="0">
              <a:solidFill>
                <a:prstClr val="black"/>
              </a:solidFill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Ø"/>
            </a:pP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The EM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observations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involved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satellites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and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ground-based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telescopes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around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the globe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spanning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19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orders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of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magnitude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in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frequency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across</a:t>
            </a:r>
            <a:r>
              <a:rPr lang="it-IT" i="1" dirty="0">
                <a:solidFill>
                  <a:prstClr val="black"/>
                </a:solidFill>
                <a:latin typeface="Arial"/>
                <a:cs typeface="Arial"/>
              </a:rPr>
              <a:t> the EM </a:t>
            </a:r>
            <a:r>
              <a:rPr lang="it-IT" i="1" dirty="0" err="1">
                <a:solidFill>
                  <a:prstClr val="black"/>
                </a:solidFill>
                <a:latin typeface="Arial"/>
                <a:cs typeface="Arial"/>
              </a:rPr>
              <a:t>spectrum</a:t>
            </a:r>
            <a:endParaRPr lang="it-IT" i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" name="Immagine 2" descr="Schermata 2016-05-25 alle 00.10.5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214" y="2671323"/>
            <a:ext cx="7420429" cy="251554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17756" y="3397038"/>
            <a:ext cx="141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00FF"/>
                </a:solidFill>
                <a:latin typeface="Calibri"/>
              </a:rPr>
              <a:t>High-</a:t>
            </a:r>
            <a:r>
              <a:rPr lang="it-IT" dirty="0" err="1">
                <a:solidFill>
                  <a:srgbClr val="0000FF"/>
                </a:solidFill>
                <a:latin typeface="Calibri"/>
              </a:rPr>
              <a:t>energy</a:t>
            </a:r>
            <a:endParaRPr lang="it-IT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2013" y="3766370"/>
            <a:ext cx="141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8000"/>
                </a:solidFill>
                <a:latin typeface="Calibri"/>
              </a:rPr>
              <a:t>Optical/NIR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23729" y="4257015"/>
            <a:ext cx="141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/>
              </a:rPr>
              <a:t>Radio</a:t>
            </a:r>
          </a:p>
        </p:txBody>
      </p:sp>
      <p:sp>
        <p:nvSpPr>
          <p:cNvPr id="9" name="Rettangolo 8"/>
          <p:cNvSpPr/>
          <p:nvPr/>
        </p:nvSpPr>
        <p:spPr>
          <a:xfrm>
            <a:off x="16498" y="5714083"/>
            <a:ext cx="76035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err="1">
                <a:solidFill>
                  <a:schemeClr val="bg1"/>
                </a:solidFill>
                <a:latin typeface="Calibri"/>
              </a:rPr>
              <a:t>LVC+astronomers</a:t>
            </a:r>
            <a:r>
              <a:rPr lang="it-IT" sz="1600" dirty="0">
                <a:solidFill>
                  <a:schemeClr val="bg1"/>
                </a:solidFill>
                <a:latin typeface="Calibri"/>
              </a:rPr>
              <a:t> arXiv1602.08492</a:t>
            </a:r>
          </a:p>
          <a:p>
            <a:r>
              <a:rPr lang="it-IT" sz="1600" dirty="0" err="1">
                <a:solidFill>
                  <a:schemeClr val="bg1"/>
                </a:solidFill>
                <a:latin typeface="Calibri"/>
              </a:rPr>
              <a:t>LVC+astronomers</a:t>
            </a:r>
            <a:r>
              <a:rPr lang="it-IT" sz="1600" dirty="0">
                <a:solidFill>
                  <a:schemeClr val="bg1"/>
                </a:solidFill>
                <a:latin typeface="Calibri"/>
              </a:rPr>
              <a:t> arXiv1604.07864</a:t>
            </a:r>
          </a:p>
          <a:p>
            <a:r>
              <a:rPr lang="it-IT" sz="1600" dirty="0" err="1">
                <a:solidFill>
                  <a:schemeClr val="bg1"/>
                </a:solidFill>
                <a:latin typeface="Calibri"/>
              </a:rPr>
              <a:t>Connaughton</a:t>
            </a:r>
            <a:r>
              <a:rPr lang="it-IT" sz="1600" dirty="0">
                <a:solidFill>
                  <a:schemeClr val="bg1"/>
                </a:solidFill>
                <a:latin typeface="Calibri"/>
              </a:rPr>
              <a:t> et al. arXiv:1602.03920</a:t>
            </a:r>
          </a:p>
          <a:p>
            <a:r>
              <a:rPr lang="it-IT" sz="1600" dirty="0" err="1">
                <a:solidFill>
                  <a:schemeClr val="bg1"/>
                </a:solidFill>
                <a:latin typeface="Calibri"/>
              </a:rPr>
              <a:t>Savchenko</a:t>
            </a:r>
            <a:r>
              <a:rPr lang="it-IT" sz="1600" dirty="0">
                <a:solidFill>
                  <a:schemeClr val="bg1"/>
                </a:solidFill>
                <a:latin typeface="Calibri"/>
              </a:rPr>
              <a:t> et al. 2016 </a:t>
            </a:r>
            <a:r>
              <a:rPr lang="it-IT" sz="1600" dirty="0" err="1">
                <a:solidFill>
                  <a:schemeClr val="bg1"/>
                </a:solidFill>
                <a:latin typeface="Calibri"/>
              </a:rPr>
              <a:t>ApJL</a:t>
            </a:r>
            <a:r>
              <a:rPr lang="it-IT" sz="1600" dirty="0">
                <a:solidFill>
                  <a:schemeClr val="bg1"/>
                </a:solidFill>
                <a:latin typeface="Calibri"/>
              </a:rPr>
              <a:t> 820, 36</a:t>
            </a:r>
          </a:p>
          <a:p>
            <a:r>
              <a:rPr lang="it-IT" sz="1600" dirty="0">
                <a:solidFill>
                  <a:schemeClr val="bg1"/>
                </a:solidFill>
                <a:latin typeface="Calibri"/>
              </a:rPr>
              <a:t> 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894029" y="568638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 err="1" smtClean="0">
                <a:solidFill>
                  <a:srgbClr val="FFFFFF"/>
                </a:solidFill>
                <a:latin typeface="Calibri"/>
              </a:rPr>
              <a:t>Morokuma</a:t>
            </a:r>
            <a:r>
              <a:rPr lang="it-IT" sz="1600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1600" dirty="0">
                <a:solidFill>
                  <a:srgbClr val="FFFFFF"/>
                </a:solidFill>
                <a:latin typeface="Calibri"/>
              </a:rPr>
              <a:t>et al. arXiv:1605.03216</a:t>
            </a:r>
          </a:p>
          <a:p>
            <a:r>
              <a:rPr lang="it-IT" sz="1600" dirty="0">
                <a:solidFill>
                  <a:srgbClr val="FFFFFF"/>
                </a:solidFill>
                <a:latin typeface="Calibri"/>
              </a:rPr>
              <a:t>Fermi-LAT </a:t>
            </a:r>
            <a:r>
              <a:rPr lang="it-IT" sz="1600" dirty="0" err="1">
                <a:solidFill>
                  <a:srgbClr val="FFFFFF"/>
                </a:solidFill>
                <a:latin typeface="Calibri"/>
              </a:rPr>
              <a:t>collaboration</a:t>
            </a:r>
            <a:r>
              <a:rPr lang="it-IT" sz="1600" dirty="0">
                <a:solidFill>
                  <a:srgbClr val="FFFFFF"/>
                </a:solidFill>
                <a:latin typeface="Calibri"/>
              </a:rPr>
              <a:t> APJL, 823,2</a:t>
            </a:r>
          </a:p>
          <a:p>
            <a:r>
              <a:rPr lang="it-IT" sz="1600" dirty="0" err="1">
                <a:solidFill>
                  <a:srgbClr val="FFFFFF"/>
                </a:solidFill>
                <a:latin typeface="Calibri"/>
              </a:rPr>
              <a:t>Lipunov</a:t>
            </a:r>
            <a:r>
              <a:rPr lang="it-IT" sz="1600" dirty="0">
                <a:solidFill>
                  <a:srgbClr val="FFFFFF"/>
                </a:solidFill>
                <a:latin typeface="Calibri"/>
              </a:rPr>
              <a:t> et al. arXiv:</a:t>
            </a:r>
            <a:r>
              <a:rPr lang="it-IT" sz="1600" dirty="0" smtClean="0">
                <a:solidFill>
                  <a:srgbClr val="FFFFFF"/>
                </a:solidFill>
                <a:latin typeface="Calibri"/>
              </a:rPr>
              <a:t>1605.01607</a:t>
            </a:r>
          </a:p>
          <a:p>
            <a:r>
              <a:rPr lang="it-IT" sz="1600" dirty="0">
                <a:solidFill>
                  <a:srgbClr val="FFFFFF"/>
                </a:solidFill>
              </a:rPr>
              <a:t>Soares-Santos et al. arXiv:1602.04198</a:t>
            </a:r>
          </a:p>
          <a:p>
            <a:endParaRPr lang="it-IT" sz="16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200403" y="569715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 err="1">
                <a:solidFill>
                  <a:schemeClr val="bg1"/>
                </a:solidFill>
              </a:rPr>
              <a:t>Smartt</a:t>
            </a:r>
            <a:r>
              <a:rPr lang="it-IT" sz="1600" dirty="0">
                <a:solidFill>
                  <a:schemeClr val="bg1"/>
                </a:solidFill>
              </a:rPr>
              <a:t> et al. arXiv160204156S</a:t>
            </a:r>
          </a:p>
          <a:p>
            <a:r>
              <a:rPr lang="it-IT" sz="1600" dirty="0">
                <a:solidFill>
                  <a:schemeClr val="bg1"/>
                </a:solidFill>
              </a:rPr>
              <a:t>Evans et al. MNRAS 460, L40 </a:t>
            </a:r>
            <a:endParaRPr lang="it-IT" sz="1600" dirty="0" smtClean="0">
              <a:solidFill>
                <a:schemeClr val="bg1"/>
              </a:solidFill>
            </a:endParaRPr>
          </a:p>
          <a:p>
            <a:r>
              <a:rPr lang="it-IT" sz="1600" dirty="0" err="1">
                <a:solidFill>
                  <a:srgbClr val="FFFFFF"/>
                </a:solidFill>
              </a:rPr>
              <a:t>Annis</a:t>
            </a:r>
            <a:r>
              <a:rPr lang="it-IT" sz="1600" dirty="0">
                <a:solidFill>
                  <a:srgbClr val="FFFFFF"/>
                </a:solidFill>
              </a:rPr>
              <a:t> et al. arXiv:</a:t>
            </a:r>
            <a:r>
              <a:rPr lang="it-IT" sz="1600" dirty="0" smtClean="0">
                <a:solidFill>
                  <a:srgbClr val="FFFFFF"/>
                </a:solidFill>
              </a:rPr>
              <a:t>1602.04199</a:t>
            </a:r>
          </a:p>
          <a:p>
            <a:r>
              <a:rPr lang="it-IT" sz="1600" dirty="0" err="1">
                <a:solidFill>
                  <a:srgbClr val="FFFFFF"/>
                </a:solidFill>
              </a:rPr>
              <a:t>Kasliwal</a:t>
            </a:r>
            <a:r>
              <a:rPr lang="it-IT" sz="1600" dirty="0">
                <a:solidFill>
                  <a:srgbClr val="FFFFFF"/>
                </a:solidFill>
              </a:rPr>
              <a:t> et al. arXiv:1602.08764</a:t>
            </a:r>
          </a:p>
          <a:p>
            <a:endParaRPr lang="it-IT" sz="1600" dirty="0">
              <a:solidFill>
                <a:srgbClr val="FFFFFF"/>
              </a:solidFill>
            </a:endParaRPr>
          </a:p>
          <a:p>
            <a:r>
              <a:rPr lang="it-IT" sz="1600" dirty="0">
                <a:solidFill>
                  <a:schemeClr val="bg1"/>
                </a:solidFill>
              </a:rPr>
              <a:t> </a:t>
            </a:r>
            <a:endParaRPr lang="it-IT" sz="1600" dirty="0"/>
          </a:p>
        </p:txBody>
      </p:sp>
      <p:sp>
        <p:nvSpPr>
          <p:cNvPr id="12" name="Rettangolo 11"/>
          <p:cNvSpPr/>
          <p:nvPr/>
        </p:nvSpPr>
        <p:spPr>
          <a:xfrm>
            <a:off x="3204066" y="77801"/>
            <a:ext cx="252059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FFFFFF"/>
                </a:solidFill>
                <a:latin typeface="Chalkduster"/>
                <a:cs typeface="Chalkduster"/>
              </a:rPr>
              <a:t>GW150914</a:t>
            </a:r>
            <a:endParaRPr lang="en-US" sz="3000" dirty="0">
              <a:solidFill>
                <a:srgbClr val="FFFFFF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3298867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2"/>
          <p:cNvSpPr/>
          <p:nvPr/>
        </p:nvSpPr>
        <p:spPr>
          <a:xfrm>
            <a:off x="2426671" y="1316585"/>
            <a:ext cx="4557887" cy="4631439"/>
          </a:xfrm>
          <a:prstGeom prst="rect">
            <a:avLst/>
          </a:prstGeom>
          <a:solidFill>
            <a:srgbClr val="FFFFFF">
              <a:alpha val="91499"/>
            </a:srgbClr>
          </a:soli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defRPr sz="2600"/>
            </a:pPr>
            <a:endParaRPr sz="26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6" name="image94.png" descr="tile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1177" y="288166"/>
            <a:ext cx="6100294" cy="610029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sellaDiTesto 6"/>
          <p:cNvSpPr txBox="1"/>
          <p:nvPr/>
        </p:nvSpPr>
        <p:spPr>
          <a:xfrm>
            <a:off x="-89294" y="-51754"/>
            <a:ext cx="9233295" cy="538609"/>
          </a:xfrm>
          <a:prstGeom prst="rect">
            <a:avLst/>
          </a:prstGeom>
          <a:solidFill>
            <a:srgbClr val="DEFFE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err="1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Sky</a:t>
            </a:r>
            <a:r>
              <a:rPr lang="it-IT" sz="2400" b="1" i="1" dirty="0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 </a:t>
            </a:r>
            <a:r>
              <a:rPr lang="it-IT" sz="2400" b="1" i="1" dirty="0" err="1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map</a:t>
            </a:r>
            <a:r>
              <a:rPr lang="it-IT" sz="2400" b="1" i="1" dirty="0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 </a:t>
            </a:r>
            <a:r>
              <a:rPr lang="it-IT" sz="2400" b="1" i="1" dirty="0" err="1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coverage</a:t>
            </a:r>
            <a:endParaRPr lang="it-IT" sz="2400" b="1" i="1" dirty="0" smtClean="0">
              <a:solidFill>
                <a:srgbClr val="008000"/>
              </a:solidFill>
              <a:latin typeface="Chalkduster"/>
              <a:ea typeface="Helvetica Light"/>
              <a:cs typeface="Chalkduster"/>
            </a:endParaRPr>
          </a:p>
          <a:p>
            <a:pPr algn="ctr"/>
            <a:endParaRPr lang="it-IT" sz="500" b="1" i="1" dirty="0">
              <a:solidFill>
                <a:srgbClr val="0000FF"/>
              </a:solidFill>
              <a:latin typeface="Arial"/>
              <a:ea typeface="Helvetica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037403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6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12818"/>
            <a:ext cx="9144000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err="1">
                <a:solidFill>
                  <a:srgbClr val="0000FF"/>
                </a:solidFill>
                <a:latin typeface="Arial"/>
                <a:cs typeface="Arial"/>
              </a:rPr>
              <a:t>Skymap</a:t>
            </a:r>
            <a:r>
              <a:rPr lang="it-IT" sz="2000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>
                <a:solidFill>
                  <a:srgbClr val="0000FF"/>
                </a:solidFill>
                <a:latin typeface="Arial"/>
                <a:cs typeface="Arial"/>
              </a:rPr>
              <a:t>coverage</a:t>
            </a:r>
            <a:r>
              <a:rPr lang="it-IT" sz="2000" b="1" i="1" dirty="0">
                <a:solidFill>
                  <a:srgbClr val="0000FF"/>
                </a:solidFill>
                <a:latin typeface="Arial"/>
                <a:cs typeface="Arial"/>
              </a:rPr>
              <a:t>/Depth and </a:t>
            </a:r>
            <a:r>
              <a:rPr lang="it-IT" sz="2000" b="1" i="1" dirty="0" err="1">
                <a:solidFill>
                  <a:srgbClr val="0000FF"/>
                </a:solidFill>
                <a:latin typeface="Arial"/>
                <a:cs typeface="Arial"/>
              </a:rPr>
              <a:t>Results</a:t>
            </a:r>
            <a:r>
              <a:rPr lang="it-IT" sz="2000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>
                <a:solidFill>
                  <a:srgbClr val="0000FF"/>
                </a:solidFill>
                <a:latin typeface="Arial"/>
                <a:cs typeface="Arial"/>
              </a:rPr>
              <a:t>Summary</a:t>
            </a:r>
            <a:endParaRPr lang="it-IT" sz="2000" b="1" i="1" dirty="0">
              <a:solidFill>
                <a:srgbClr val="0000FF"/>
              </a:solidFill>
              <a:latin typeface="Arial"/>
              <a:cs typeface="Arial"/>
            </a:endParaRPr>
          </a:p>
          <a:p>
            <a:pPr algn="ctr"/>
            <a:endParaRPr lang="it-IT" sz="500" b="1" i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7929" y="5916185"/>
            <a:ext cx="883061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radio </a:t>
            </a:r>
            <a:r>
              <a:rPr lang="it-IT" b="1" dirty="0" err="1">
                <a:solidFill>
                  <a:srgbClr val="800000"/>
                </a:solidFill>
                <a:latin typeface="Arial"/>
                <a:cs typeface="Arial"/>
              </a:rPr>
              <a:t>coverage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800000"/>
                </a:solidFill>
                <a:latin typeface="Arial"/>
                <a:cs typeface="Arial"/>
              </a:rPr>
              <a:t>is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800000"/>
                </a:solidFill>
                <a:latin typeface="Arial"/>
                <a:cs typeface="Arial"/>
              </a:rPr>
              <a:t>also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800000"/>
                </a:solidFill>
                <a:latin typeface="Arial"/>
                <a:cs typeface="Arial"/>
              </a:rPr>
              <a:t>extensive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, with the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contained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probability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of 86%,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dominated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by 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MWA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down to 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200 </a:t>
            </a:r>
            <a:r>
              <a:rPr lang="it-IT" b="1" dirty="0" err="1">
                <a:solidFill>
                  <a:srgbClr val="800000"/>
                </a:solidFill>
                <a:latin typeface="Arial"/>
                <a:cs typeface="Arial"/>
              </a:rPr>
              <a:t>mJy</a:t>
            </a:r>
            <a:r>
              <a:rPr lang="it-IT" b="1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" name="Rettangolo 5"/>
          <p:cNvSpPr/>
          <p:nvPr/>
        </p:nvSpPr>
        <p:spPr>
          <a:xfrm>
            <a:off x="181438" y="587807"/>
            <a:ext cx="8830610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0090"/>
                </a:solidFill>
                <a:latin typeface="Arial"/>
                <a:cs typeface="Arial"/>
              </a:rPr>
              <a:t>Most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 complete </a:t>
            </a:r>
            <a:r>
              <a:rPr lang="it-IT" b="1" dirty="0" err="1">
                <a:solidFill>
                  <a:srgbClr val="000090"/>
                </a:solidFill>
                <a:latin typeface="Arial"/>
                <a:cs typeface="Arial"/>
              </a:rPr>
              <a:t>coverage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in the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gamma-</a:t>
            </a:r>
            <a:r>
              <a:rPr lang="it-IT" b="1" dirty="0" err="1">
                <a:solidFill>
                  <a:srgbClr val="000090"/>
                </a:solidFill>
                <a:latin typeface="Arial"/>
                <a:cs typeface="Arial"/>
              </a:rPr>
              <a:t>ray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 down to 10</a:t>
            </a:r>
            <a:r>
              <a:rPr lang="it-IT" b="1" baseline="30000" dirty="0">
                <a:solidFill>
                  <a:srgbClr val="000090"/>
                </a:solidFill>
                <a:latin typeface="Arial"/>
                <a:cs typeface="Arial"/>
              </a:rPr>
              <a:t>-7 </a:t>
            </a:r>
            <a:r>
              <a:rPr lang="it-IT" sz="1600" b="1" dirty="0">
                <a:solidFill>
                  <a:srgbClr val="000090"/>
                </a:solidFill>
                <a:latin typeface="Arial"/>
                <a:cs typeface="Arial"/>
              </a:rPr>
              <a:t>erg cm</a:t>
            </a:r>
            <a:r>
              <a:rPr lang="it-IT" sz="1600" b="1" baseline="30000" dirty="0">
                <a:solidFill>
                  <a:srgbClr val="000090"/>
                </a:solidFill>
                <a:latin typeface="Arial"/>
                <a:cs typeface="Arial"/>
              </a:rPr>
              <a:t>-2 </a:t>
            </a:r>
            <a:r>
              <a:rPr lang="it-IT" sz="1600" b="1" dirty="0">
                <a:solidFill>
                  <a:srgbClr val="000090"/>
                </a:solidFill>
                <a:latin typeface="Arial"/>
                <a:cs typeface="Arial"/>
              </a:rPr>
              <a:t>s</a:t>
            </a:r>
            <a:r>
              <a:rPr lang="it-IT" sz="1600" b="1" baseline="30000" dirty="0">
                <a:solidFill>
                  <a:srgbClr val="000090"/>
                </a:solidFill>
                <a:latin typeface="Arial"/>
                <a:cs typeface="Arial"/>
              </a:rPr>
              <a:t>-1</a:t>
            </a:r>
            <a:r>
              <a:rPr lang="it-IT" b="1" baseline="30000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endParaRPr lang="it-IT" sz="200" b="1" dirty="0">
              <a:solidFill>
                <a:srgbClr val="0000FF"/>
              </a:solidFill>
              <a:latin typeface="Arial"/>
              <a:cs typeface="Arial"/>
            </a:endParaRPr>
          </a:p>
          <a:p>
            <a:pPr algn="ctr"/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X-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rays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coverage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complete down to 10</a:t>
            </a:r>
            <a:r>
              <a:rPr lang="it-IT" b="1" baseline="30000" dirty="0">
                <a:solidFill>
                  <a:srgbClr val="0000FF"/>
                </a:solidFill>
                <a:latin typeface="Arial"/>
                <a:cs typeface="Arial"/>
              </a:rPr>
              <a:t>-9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erg cm</a:t>
            </a:r>
            <a:r>
              <a:rPr lang="it-IT" b="1" baseline="30000" dirty="0">
                <a:solidFill>
                  <a:srgbClr val="0000FF"/>
                </a:solidFill>
                <a:latin typeface="Arial"/>
                <a:cs typeface="Arial"/>
              </a:rPr>
              <a:t>-2 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lang="it-IT" b="1" baseline="30000" dirty="0">
                <a:solidFill>
                  <a:srgbClr val="0000FF"/>
                </a:solidFill>
                <a:latin typeface="Arial"/>
                <a:cs typeface="Arial"/>
              </a:rPr>
              <a:t>-1 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(MAXI),  </a:t>
            </a:r>
          </a:p>
          <a:p>
            <a:pPr algn="ctr"/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relatively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sparse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at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fainter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flux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with the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Swift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XRT </a:t>
            </a:r>
          </a:p>
        </p:txBody>
      </p:sp>
      <p:sp>
        <p:nvSpPr>
          <p:cNvPr id="7" name="Rettangolo 6"/>
          <p:cNvSpPr/>
          <p:nvPr/>
        </p:nvSpPr>
        <p:spPr>
          <a:xfrm>
            <a:off x="425390" y="3738131"/>
            <a:ext cx="8449882" cy="10002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Optical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facilities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together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tiled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about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b="1" dirty="0" smtClean="0">
                <a:solidFill>
                  <a:srgbClr val="008000"/>
                </a:solidFill>
                <a:latin typeface="Arial"/>
                <a:cs typeface="Arial"/>
              </a:rPr>
              <a:t>900 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deg</a:t>
            </a:r>
            <a:r>
              <a:rPr lang="it-IT" b="1" baseline="30000" dirty="0">
                <a:solidFill>
                  <a:srgbClr val="008000"/>
                </a:solidFill>
                <a:latin typeface="Arial"/>
                <a:cs typeface="Arial"/>
              </a:rPr>
              <a:t>2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with a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contained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probability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of </a:t>
            </a:r>
            <a:r>
              <a:rPr lang="it-IT" b="1" dirty="0" smtClean="0">
                <a:solidFill>
                  <a:srgbClr val="008000"/>
                </a:solidFill>
                <a:latin typeface="Arial"/>
                <a:cs typeface="Arial"/>
              </a:rPr>
              <a:t>over 50% 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of the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initial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sky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map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and </a:t>
            </a:r>
            <a:r>
              <a:rPr lang="it-IT" dirty="0" err="1" smtClean="0">
                <a:solidFill>
                  <a:prstClr val="black"/>
                </a:solidFill>
                <a:latin typeface="Arial"/>
                <a:cs typeface="Arial"/>
              </a:rPr>
              <a:t>slightly</a:t>
            </a:r>
            <a:r>
              <a:rPr lang="it-IT" dirty="0" smtClean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 smtClean="0">
                <a:solidFill>
                  <a:prstClr val="black"/>
                </a:solidFill>
                <a:latin typeface="Arial"/>
                <a:cs typeface="Arial"/>
              </a:rPr>
              <a:t>less</a:t>
            </a:r>
            <a:r>
              <a:rPr lang="it-IT" b="1" dirty="0" smtClean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of the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refined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sky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map</a:t>
            </a:r>
            <a:endParaRPr lang="it-IT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it-IT" sz="500" dirty="0">
              <a:solidFill>
                <a:prstClr val="black"/>
              </a:solidFill>
              <a:latin typeface="Arial"/>
              <a:cs typeface="Arial"/>
            </a:endParaRPr>
          </a:p>
          <a:p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lang="it-IT" b="1" dirty="0" err="1">
                <a:solidFill>
                  <a:prstClr val="black"/>
                </a:solidFill>
                <a:latin typeface="Arial"/>
                <a:cs typeface="Arial"/>
              </a:rPr>
              <a:t>depth</a:t>
            </a:r>
            <a:r>
              <a:rPr lang="it-IT" b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prstClr val="black"/>
                </a:solidFill>
                <a:latin typeface="Arial"/>
                <a:cs typeface="Arial"/>
              </a:rPr>
              <a:t>varies</a:t>
            </a:r>
            <a:r>
              <a:rPr lang="it-IT" b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prstClr val="black"/>
                </a:solidFill>
                <a:latin typeface="Arial"/>
                <a:cs typeface="Arial"/>
              </a:rPr>
              <a:t>widely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among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these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Arial"/>
                <a:cs typeface="Arial"/>
              </a:rPr>
              <a:t>facilities</a:t>
            </a:r>
            <a:r>
              <a:rPr lang="it-IT" dirty="0">
                <a:solidFill>
                  <a:prstClr val="black"/>
                </a:solidFill>
                <a:latin typeface="Arial"/>
                <a:cs typeface="Arial"/>
              </a:rPr>
              <a:t>, </a:t>
            </a:r>
            <a:r>
              <a:rPr lang="it-IT" sz="1600" b="1" dirty="0">
                <a:solidFill>
                  <a:srgbClr val="008000"/>
                </a:solidFill>
                <a:latin typeface="Arial"/>
                <a:cs typeface="Arial"/>
              </a:rPr>
              <a:t>DES</a:t>
            </a:r>
            <a:r>
              <a:rPr lang="it-IT" sz="1600" dirty="0">
                <a:solidFill>
                  <a:prstClr val="black"/>
                </a:solidFill>
                <a:latin typeface="Arial"/>
                <a:cs typeface="Arial"/>
              </a:rPr>
              <a:t> and </a:t>
            </a:r>
            <a:r>
              <a:rPr lang="it-IT" sz="1600" b="1" dirty="0">
                <a:solidFill>
                  <a:srgbClr val="008000"/>
                </a:solidFill>
                <a:latin typeface="Arial"/>
                <a:cs typeface="Arial"/>
              </a:rPr>
              <a:t>VST</a:t>
            </a:r>
            <a:r>
              <a:rPr lang="it-IT" sz="16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1600" dirty="0" err="1">
                <a:solidFill>
                  <a:prstClr val="black"/>
                </a:solidFill>
                <a:latin typeface="Arial"/>
                <a:cs typeface="Arial"/>
              </a:rPr>
              <a:t>deepest</a:t>
            </a:r>
            <a:r>
              <a:rPr lang="it-IT" sz="16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1600" dirty="0" err="1">
                <a:solidFill>
                  <a:prstClr val="black"/>
                </a:solidFill>
                <a:latin typeface="Arial"/>
                <a:cs typeface="Arial"/>
              </a:rPr>
              <a:t>surveys</a:t>
            </a:r>
            <a:r>
              <a:rPr lang="it-IT" sz="16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1600" b="1" dirty="0">
                <a:solidFill>
                  <a:prstClr val="black"/>
                </a:solidFill>
                <a:latin typeface="Arial"/>
                <a:cs typeface="Arial"/>
              </a:rPr>
              <a:t>22.5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337936" y="1543900"/>
            <a:ext cx="7806063" cy="20313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00FF"/>
                </a:solidFill>
                <a:latin typeface="Calibri"/>
              </a:rPr>
              <a:t>Fermi-GBM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sub-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threshold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search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 </a:t>
            </a:r>
            <a:r>
              <a:rPr lang="it-IT" b="1" dirty="0" err="1">
                <a:solidFill>
                  <a:srgbClr val="800000"/>
                </a:solidFill>
                <a:latin typeface="Calibri"/>
                <a:sym typeface="Wingdings"/>
              </a:rPr>
              <a:t>weak</a:t>
            </a:r>
            <a:r>
              <a:rPr lang="it-IT" b="1" dirty="0">
                <a:solidFill>
                  <a:srgbClr val="800000"/>
                </a:solidFill>
                <a:latin typeface="Calibri"/>
                <a:sym typeface="Wingdings"/>
              </a:rPr>
              <a:t> </a:t>
            </a:r>
            <a:r>
              <a:rPr lang="it-IT" b="1" dirty="0" err="1">
                <a:solidFill>
                  <a:srgbClr val="800000"/>
                </a:solidFill>
                <a:latin typeface="Calibri"/>
                <a:sym typeface="Wingdings"/>
              </a:rPr>
              <a:t>signal</a:t>
            </a:r>
            <a:r>
              <a:rPr lang="it-IT" b="1" dirty="0">
                <a:solidFill>
                  <a:srgbClr val="800000"/>
                </a:solidFill>
                <a:latin typeface="Calibri"/>
                <a:sym typeface="Wingdings"/>
              </a:rPr>
              <a:t> </a:t>
            </a:r>
            <a:r>
              <a:rPr lang="it-IT" b="1" dirty="0">
                <a:solidFill>
                  <a:srgbClr val="800000"/>
                </a:solidFill>
                <a:latin typeface="Calibri"/>
              </a:rPr>
              <a:t> 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of 1 sec 0.4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s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after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the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event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it-IT" dirty="0">
                <a:solidFill>
                  <a:prstClr val="black"/>
                </a:solidFill>
                <a:latin typeface="Calibri"/>
              </a:rPr>
              <a:t>                    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fluence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(1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keV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- 10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MeV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) = 2.4 × 10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−7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erg cm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−2</a:t>
            </a:r>
            <a:endParaRPr lang="it-IT" dirty="0">
              <a:solidFill>
                <a:prstClr val="black"/>
              </a:solidFill>
              <a:latin typeface="Calibri"/>
            </a:endParaRPr>
          </a:p>
          <a:p>
            <a:r>
              <a:rPr lang="it-IT" dirty="0">
                <a:solidFill>
                  <a:prstClr val="black"/>
                </a:solidFill>
                <a:latin typeface="Calibri"/>
              </a:rPr>
              <a:t>                      FAR 4.79 × 10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−4 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Hz, FAP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0.0022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r>
              <a:rPr lang="nl-NL" b="1" dirty="0">
                <a:solidFill>
                  <a:srgbClr val="0000FF"/>
                </a:solidFill>
                <a:latin typeface="Calibri"/>
              </a:rPr>
              <a:t>INTEGRAL</a:t>
            </a:r>
            <a:r>
              <a:rPr lang="nl-NL" dirty="0">
                <a:solidFill>
                  <a:prstClr val="black"/>
                </a:solidFill>
                <a:latin typeface="Calibri"/>
              </a:rPr>
              <a:t> </a:t>
            </a:r>
            <a:r>
              <a:rPr lang="nl-NL" dirty="0">
                <a:solidFill>
                  <a:prstClr val="black"/>
                </a:solidFill>
                <a:latin typeface="Calibri"/>
                <a:sym typeface="Wingdings"/>
              </a:rPr>
              <a:t> no </a:t>
            </a:r>
            <a:r>
              <a:rPr lang="nl-NL" dirty="0" err="1">
                <a:solidFill>
                  <a:prstClr val="black"/>
                </a:solidFill>
                <a:latin typeface="Calibri"/>
                <a:sym typeface="Wingdings"/>
              </a:rPr>
              <a:t>signal</a:t>
            </a:r>
            <a:r>
              <a:rPr lang="nl-NL" dirty="0">
                <a:solidFill>
                  <a:prstClr val="black"/>
                </a:solidFill>
                <a:latin typeface="Calibri"/>
                <a:sym typeface="Wingdings"/>
              </a:rPr>
              <a:t> but </a:t>
            </a:r>
            <a:r>
              <a:rPr lang="nl-NL" b="1" dirty="0">
                <a:solidFill>
                  <a:srgbClr val="800000"/>
                </a:solidFill>
                <a:latin typeface="Calibri"/>
                <a:sym typeface="Wingdings"/>
              </a:rPr>
              <a:t>stringent </a:t>
            </a:r>
            <a:r>
              <a:rPr lang="nl-NL" b="1" dirty="0" err="1">
                <a:solidFill>
                  <a:srgbClr val="800000"/>
                </a:solidFill>
                <a:latin typeface="Calibri"/>
                <a:sym typeface="Wingdings"/>
              </a:rPr>
              <a:t>upper</a:t>
            </a:r>
            <a:r>
              <a:rPr lang="nl-NL" b="1" dirty="0">
                <a:solidFill>
                  <a:srgbClr val="800000"/>
                </a:solidFill>
                <a:latin typeface="Calibri"/>
                <a:sym typeface="Wingdings"/>
              </a:rPr>
              <a:t> limit</a:t>
            </a: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r>
              <a:rPr lang="it-IT" dirty="0"/>
              <a:t>No </a:t>
            </a:r>
            <a:r>
              <a:rPr lang="it-IT" dirty="0" err="1"/>
              <a:t>signal</a:t>
            </a:r>
            <a:r>
              <a:rPr lang="it-IT" dirty="0"/>
              <a:t> </a:t>
            </a:r>
            <a:r>
              <a:rPr lang="it-IT" dirty="0" err="1"/>
              <a:t>detected</a:t>
            </a:r>
            <a:r>
              <a:rPr lang="it-IT" dirty="0"/>
              <a:t> by </a:t>
            </a:r>
            <a:r>
              <a:rPr lang="it-IT" b="1" dirty="0">
                <a:solidFill>
                  <a:srgbClr val="0000FF"/>
                </a:solidFill>
              </a:rPr>
              <a:t>AGILE</a:t>
            </a:r>
            <a:r>
              <a:rPr lang="it-IT" dirty="0"/>
              <a:t> (</a:t>
            </a:r>
            <a:r>
              <a:rPr lang="it-IT" b="1" dirty="0" err="1"/>
              <a:t>Tavani</a:t>
            </a:r>
            <a:r>
              <a:rPr lang="it-IT" b="1" dirty="0"/>
              <a:t> et al. arXiv:1604.00955</a:t>
            </a:r>
            <a:r>
              <a:rPr lang="it-IT" dirty="0"/>
              <a:t>) and </a:t>
            </a:r>
            <a:r>
              <a:rPr lang="it-IT" b="1" dirty="0">
                <a:solidFill>
                  <a:srgbClr val="0000FF"/>
                </a:solidFill>
              </a:rPr>
              <a:t>MAXI </a:t>
            </a:r>
          </a:p>
        </p:txBody>
      </p:sp>
      <p:pic>
        <p:nvPicPr>
          <p:cNvPr id="11" name="Immagine 10" descr="Integr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91" y="1952911"/>
            <a:ext cx="1380048" cy="1256725"/>
          </a:xfrm>
          <a:prstGeom prst="rect">
            <a:avLst/>
          </a:prstGeom>
        </p:spPr>
      </p:pic>
      <p:pic>
        <p:nvPicPr>
          <p:cNvPr id="12" name="Immagine 11" descr="spacecraf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8" y="1520491"/>
            <a:ext cx="1255467" cy="1673956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3436096" y="232210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solidFill>
                  <a:prstClr val="black"/>
                </a:solidFill>
                <a:latin typeface="Calibri"/>
              </a:rPr>
              <a:t> (</a:t>
            </a:r>
            <a:r>
              <a:rPr lang="it-IT" sz="1400" b="1" dirty="0" err="1">
                <a:solidFill>
                  <a:prstClr val="black"/>
                </a:solidFill>
                <a:latin typeface="Calibri"/>
              </a:rPr>
              <a:t>Connaughton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nl-NL" sz="1400" b="1" dirty="0">
                <a:solidFill>
                  <a:prstClr val="black"/>
                </a:solidFill>
                <a:latin typeface="Calibri"/>
              </a:rPr>
              <a:t>et al.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 arXiv:1602.03920</a:t>
            </a:r>
            <a:r>
              <a:rPr lang="nl-NL" sz="1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nl-NL" dirty="0">
                <a:solidFill>
                  <a:prstClr val="black"/>
                </a:solidFill>
                <a:latin typeface="Calibri"/>
              </a:rPr>
              <a:t>)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993840" y="2875914"/>
            <a:ext cx="2669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solidFill>
                  <a:prstClr val="black"/>
                </a:solidFill>
                <a:latin typeface="Calibri"/>
              </a:rPr>
              <a:t>(</a:t>
            </a:r>
            <a:r>
              <a:rPr lang="de-DE" sz="1400" b="1" dirty="0" err="1">
                <a:solidFill>
                  <a:prstClr val="black"/>
                </a:solidFill>
                <a:latin typeface="Calibri"/>
              </a:rPr>
              <a:t>Savchenko</a:t>
            </a:r>
            <a:r>
              <a:rPr lang="de-DE" sz="1400" b="1" dirty="0">
                <a:solidFill>
                  <a:prstClr val="black"/>
                </a:solidFill>
                <a:latin typeface="Calibri"/>
              </a:rPr>
              <a:t> et al. 2016 </a:t>
            </a:r>
            <a:r>
              <a:rPr lang="de-DE" sz="1400" b="1" dirty="0" err="1">
                <a:solidFill>
                  <a:prstClr val="black"/>
                </a:solidFill>
                <a:latin typeface="Calibri"/>
              </a:rPr>
              <a:t>ApJL</a:t>
            </a:r>
            <a:r>
              <a:rPr lang="de-DE" sz="1400" b="1" dirty="0">
                <a:solidFill>
                  <a:prstClr val="black"/>
                </a:solidFill>
                <a:latin typeface="Calibri"/>
              </a:rPr>
              <a:t>, 820)</a:t>
            </a:r>
            <a:endParaRPr lang="it-I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33457" y="4741344"/>
            <a:ext cx="7884939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008000"/>
                </a:solidFill>
                <a:latin typeface="Calibri"/>
              </a:rPr>
              <a:t>Deep</a:t>
            </a:r>
            <a:r>
              <a:rPr lang="it-IT" b="1" dirty="0">
                <a:solidFill>
                  <a:srgbClr val="00800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Calibri"/>
              </a:rPr>
              <a:t>photometry</a:t>
            </a:r>
            <a:r>
              <a:rPr lang="it-IT" b="1" dirty="0">
                <a:solidFill>
                  <a:srgbClr val="008000"/>
                </a:solidFill>
                <a:latin typeface="Calibri"/>
              </a:rPr>
              <a:t>, broadband </a:t>
            </a:r>
            <a:r>
              <a:rPr lang="it-IT" b="1" dirty="0" err="1">
                <a:solidFill>
                  <a:srgbClr val="008000"/>
                </a:solidFill>
                <a:latin typeface="Calibri"/>
              </a:rPr>
              <a:t>observations</a:t>
            </a:r>
            <a:r>
              <a:rPr lang="it-IT" b="1" dirty="0">
                <a:solidFill>
                  <a:srgbClr val="008000"/>
                </a:solidFill>
                <a:latin typeface="Calibri"/>
              </a:rPr>
              <a:t> and </a:t>
            </a:r>
            <a:r>
              <a:rPr lang="it-IT" b="1" dirty="0" err="1">
                <a:solidFill>
                  <a:srgbClr val="008000"/>
                </a:solidFill>
                <a:latin typeface="Calibri"/>
              </a:rPr>
              <a:t>spectroscopy</a:t>
            </a:r>
            <a:r>
              <a:rPr lang="it-IT" b="1" dirty="0">
                <a:solidFill>
                  <a:srgbClr val="008000"/>
                </a:solidFill>
                <a:latin typeface="Calibri"/>
              </a:rPr>
              <a:t> 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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candidates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to be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normal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population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type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Ia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type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II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SNe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dwarf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novae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active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galactic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nuclei,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all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very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likely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unrelated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to GW150914</a:t>
            </a:r>
          </a:p>
        </p:txBody>
      </p:sp>
    </p:spTree>
    <p:extLst>
      <p:ext uri="{BB962C8B-B14F-4D97-AF65-F5344CB8AC3E}">
        <p14:creationId xmlns:p14="http://schemas.microsoft.com/office/powerpoint/2010/main" val="2745986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279882" y="2920606"/>
            <a:ext cx="8560423" cy="2862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79882" y="718459"/>
            <a:ext cx="8560423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2200" b="1" i="1" dirty="0" err="1" smtClean="0">
                <a:solidFill>
                  <a:prstClr val="black"/>
                </a:solidFill>
              </a:rPr>
              <a:t>Thirty</a:t>
            </a:r>
            <a:r>
              <a:rPr lang="it-IT" sz="2200" b="1" i="1" dirty="0" err="1">
                <a:solidFill>
                  <a:prstClr val="black"/>
                </a:solidFill>
              </a:rPr>
              <a:t>-one</a:t>
            </a:r>
            <a:r>
              <a:rPr lang="it-IT" sz="2200" b="1" i="1" dirty="0">
                <a:solidFill>
                  <a:prstClr val="black"/>
                </a:solidFill>
              </a:rPr>
              <a:t> </a:t>
            </a:r>
            <a:r>
              <a:rPr lang="it-IT" sz="2200" b="1" i="1" dirty="0" err="1" smtClean="0">
                <a:solidFill>
                  <a:prstClr val="black"/>
                </a:solidFill>
                <a:latin typeface="Calibri"/>
              </a:rPr>
              <a:t>groups</a:t>
            </a:r>
            <a:r>
              <a:rPr lang="it-IT" sz="2200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i="1" dirty="0" err="1" smtClean="0">
                <a:solidFill>
                  <a:prstClr val="black"/>
                </a:solidFill>
                <a:latin typeface="Calibri"/>
              </a:rPr>
              <a:t>responded</a:t>
            </a:r>
            <a:r>
              <a:rPr lang="it-IT" sz="2200" i="1" dirty="0" smtClean="0">
                <a:solidFill>
                  <a:prstClr val="black"/>
                </a:solidFill>
                <a:latin typeface="Calibri"/>
              </a:rPr>
              <a:t> to the GW </a:t>
            </a:r>
            <a:r>
              <a:rPr lang="it-IT" sz="2200" i="1" dirty="0" err="1" smtClean="0">
                <a:solidFill>
                  <a:prstClr val="black"/>
                </a:solidFill>
                <a:latin typeface="Calibri"/>
              </a:rPr>
              <a:t>alert</a:t>
            </a:r>
            <a:r>
              <a:rPr lang="it-IT" sz="2200" i="1" dirty="0" smtClean="0">
                <a:solidFill>
                  <a:prstClr val="black"/>
                </a:solidFill>
                <a:latin typeface="Calibri"/>
              </a:rPr>
              <a:t>: </a:t>
            </a:r>
          </a:p>
          <a:p>
            <a:endParaRPr lang="it-IT" sz="500" b="1" dirty="0" smtClean="0">
              <a:solidFill>
                <a:srgbClr val="0000FF"/>
              </a:solidFill>
              <a:latin typeface="Calibri"/>
            </a:endParaRPr>
          </a:p>
          <a:p>
            <a:r>
              <a:rPr lang="it-IT" b="1" dirty="0" smtClean="0">
                <a:solidFill>
                  <a:srgbClr val="0000FF"/>
                </a:solidFill>
                <a:latin typeface="Calibri"/>
              </a:rPr>
              <a:t>High-</a:t>
            </a:r>
            <a:r>
              <a:rPr lang="it-IT" b="1" dirty="0" err="1" smtClean="0">
                <a:solidFill>
                  <a:srgbClr val="0000FF"/>
                </a:solidFill>
                <a:latin typeface="Calibri"/>
              </a:rPr>
              <a:t>energy</a:t>
            </a:r>
            <a:r>
              <a:rPr lang="it-IT" b="1" dirty="0" smtClean="0">
                <a:solidFill>
                  <a:srgbClr val="0000FF"/>
                </a:solidFill>
                <a:latin typeface="Calibri"/>
              </a:rPr>
              <a:t> and </a:t>
            </a:r>
            <a:r>
              <a:rPr lang="it-IT" b="1" dirty="0" err="1" smtClean="0">
                <a:solidFill>
                  <a:srgbClr val="0000FF"/>
                </a:solidFill>
                <a:latin typeface="Calibri"/>
              </a:rPr>
              <a:t>Very</a:t>
            </a:r>
            <a:r>
              <a:rPr lang="it-IT" b="1" dirty="0" smtClean="0">
                <a:solidFill>
                  <a:srgbClr val="0000FF"/>
                </a:solidFill>
                <a:latin typeface="Calibri"/>
              </a:rPr>
              <a:t> high-</a:t>
            </a:r>
            <a:r>
              <a:rPr lang="it-IT" b="1" dirty="0" err="1" smtClean="0">
                <a:solidFill>
                  <a:srgbClr val="0000FF"/>
                </a:solidFill>
                <a:latin typeface="Calibri"/>
              </a:rPr>
              <a:t>energy</a:t>
            </a:r>
            <a:r>
              <a:rPr lang="it-IT" b="1" dirty="0" smtClean="0">
                <a:solidFill>
                  <a:srgbClr val="0000FF"/>
                </a:solidFill>
                <a:latin typeface="Calibri"/>
                <a:sym typeface="Wingdings"/>
              </a:rPr>
              <a:t> </a:t>
            </a:r>
            <a:r>
              <a:rPr lang="it-IT" b="1" dirty="0" err="1">
                <a:solidFill>
                  <a:srgbClr val="0000FF"/>
                </a:solidFill>
              </a:rPr>
              <a:t>Swift</a:t>
            </a:r>
            <a:r>
              <a:rPr lang="it-IT" b="1" dirty="0">
                <a:solidFill>
                  <a:srgbClr val="0000FF"/>
                </a:solidFill>
              </a:rPr>
              <a:t>, XMM-</a:t>
            </a:r>
            <a:r>
              <a:rPr lang="it-IT" b="1" dirty="0" err="1">
                <a:solidFill>
                  <a:srgbClr val="0000FF"/>
                </a:solidFill>
              </a:rPr>
              <a:t>Slew</a:t>
            </a:r>
            <a:r>
              <a:rPr lang="it-IT" b="1" dirty="0">
                <a:solidFill>
                  <a:srgbClr val="0000FF"/>
                </a:solidFill>
              </a:rPr>
              <a:t>, MAXI, AGILE, Fermi, CALET, CZTI, IPN, MAGIC, </a:t>
            </a:r>
            <a:r>
              <a:rPr lang="it-IT" b="1" dirty="0" smtClean="0">
                <a:solidFill>
                  <a:srgbClr val="0000FF"/>
                </a:solidFill>
              </a:rPr>
              <a:t>HAWC</a:t>
            </a:r>
            <a:endParaRPr lang="it-IT" b="1" i="1" dirty="0" smtClean="0">
              <a:solidFill>
                <a:srgbClr val="0000FF"/>
              </a:solidFill>
              <a:latin typeface="Calibri"/>
            </a:endParaRPr>
          </a:p>
          <a:p>
            <a:endParaRPr lang="it-IT" sz="500" b="1" i="1" dirty="0">
              <a:solidFill>
                <a:srgbClr val="0000FF"/>
              </a:solidFill>
              <a:latin typeface="Calibri"/>
            </a:endParaRPr>
          </a:p>
          <a:p>
            <a:r>
              <a:rPr lang="it-IT" b="1" dirty="0" smtClean="0">
                <a:solidFill>
                  <a:srgbClr val="008000"/>
                </a:solidFill>
                <a:latin typeface="Calibri"/>
              </a:rPr>
              <a:t>Optical-NIR </a:t>
            </a:r>
            <a:r>
              <a:rPr lang="it-IT" b="1" dirty="0" smtClean="0">
                <a:solidFill>
                  <a:srgbClr val="008000"/>
                </a:solidFill>
                <a:latin typeface="Calibri"/>
                <a:sym typeface="Wingdings"/>
              </a:rPr>
              <a:t></a:t>
            </a:r>
            <a:r>
              <a:rPr lang="it-IT" b="1" dirty="0" smtClean="0">
                <a:solidFill>
                  <a:srgbClr val="008000"/>
                </a:solidFill>
                <a:latin typeface="Calibri"/>
              </a:rPr>
              <a:t> </a:t>
            </a:r>
            <a:r>
              <a:rPr lang="it-IT" b="1" dirty="0">
                <a:solidFill>
                  <a:srgbClr val="008000"/>
                </a:solidFill>
              </a:rPr>
              <a:t>MASTER, GRAWITA, GOTO, Pan-STARRS1, J-GEM, DES, La Silla–QUEST, </a:t>
            </a:r>
            <a:r>
              <a:rPr lang="it-IT" b="1" dirty="0" err="1">
                <a:solidFill>
                  <a:srgbClr val="008000"/>
                </a:solidFill>
              </a:rPr>
              <a:t>iPTF</a:t>
            </a:r>
            <a:r>
              <a:rPr lang="it-IT" b="1" dirty="0">
                <a:solidFill>
                  <a:srgbClr val="008000"/>
                </a:solidFill>
              </a:rPr>
              <a:t>, Mini-GWAC SVOM, LBT-</a:t>
            </a:r>
            <a:r>
              <a:rPr lang="it-IT" b="1" dirty="0" err="1">
                <a:solidFill>
                  <a:srgbClr val="008000"/>
                </a:solidFill>
              </a:rPr>
              <a:t>Garnavich</a:t>
            </a:r>
            <a:r>
              <a:rPr lang="it-IT" b="1" dirty="0">
                <a:solidFill>
                  <a:srgbClr val="008000"/>
                </a:solidFill>
              </a:rPr>
              <a:t>, Liverpool </a:t>
            </a:r>
            <a:r>
              <a:rPr lang="it-IT" b="1" dirty="0" err="1">
                <a:solidFill>
                  <a:srgbClr val="008000"/>
                </a:solidFill>
              </a:rPr>
              <a:t>Telescope</a:t>
            </a:r>
            <a:r>
              <a:rPr lang="it-IT" b="1" dirty="0">
                <a:solidFill>
                  <a:srgbClr val="008000"/>
                </a:solidFill>
              </a:rPr>
              <a:t>, PESSTO, VISTA-Leicester, </a:t>
            </a:r>
            <a:r>
              <a:rPr lang="it-IT" b="1" dirty="0" err="1">
                <a:solidFill>
                  <a:srgbClr val="008000"/>
                </a:solidFill>
              </a:rPr>
              <a:t>Pi</a:t>
            </a:r>
            <a:r>
              <a:rPr lang="it-IT" b="1" dirty="0">
                <a:solidFill>
                  <a:srgbClr val="008000"/>
                </a:solidFill>
              </a:rPr>
              <a:t> of the </a:t>
            </a:r>
            <a:r>
              <a:rPr lang="it-IT" b="1" dirty="0" err="1">
                <a:solidFill>
                  <a:srgbClr val="008000"/>
                </a:solidFill>
              </a:rPr>
              <a:t>Sky</a:t>
            </a:r>
            <a:r>
              <a:rPr lang="it-IT" b="1" dirty="0">
                <a:solidFill>
                  <a:srgbClr val="008000"/>
                </a:solidFill>
              </a:rPr>
              <a:t> </a:t>
            </a:r>
            <a:r>
              <a:rPr lang="it-IT" b="1" dirty="0" err="1">
                <a:solidFill>
                  <a:srgbClr val="008000"/>
                </a:solidFill>
              </a:rPr>
              <a:t>observations</a:t>
            </a:r>
            <a:r>
              <a:rPr lang="it-IT" b="1" dirty="0">
                <a:solidFill>
                  <a:srgbClr val="008000"/>
                </a:solidFill>
              </a:rPr>
              <a:t>, LCOGT/UCSB, CSS/CRTS, </a:t>
            </a:r>
            <a:r>
              <a:rPr lang="it-IT" b="1" dirty="0" smtClean="0">
                <a:solidFill>
                  <a:srgbClr val="008000"/>
                </a:solidFill>
              </a:rPr>
              <a:t>GTC</a:t>
            </a:r>
            <a:endParaRPr lang="it-IT" b="1" dirty="0" smtClean="0">
              <a:solidFill>
                <a:srgbClr val="008000"/>
              </a:solidFill>
              <a:latin typeface="Calibri"/>
            </a:endParaRPr>
          </a:p>
          <a:p>
            <a:r>
              <a:rPr lang="it-IT" b="1" dirty="0" smtClean="0">
                <a:solidFill>
                  <a:srgbClr val="FF0000"/>
                </a:solidFill>
                <a:latin typeface="Calibri"/>
              </a:rPr>
              <a:t>Radio </a:t>
            </a:r>
            <a:r>
              <a:rPr lang="it-IT" b="1" dirty="0" smtClean="0">
                <a:solidFill>
                  <a:srgbClr val="FF0000"/>
                </a:solidFill>
                <a:latin typeface="Calibri"/>
                <a:sym typeface="Wingdings"/>
              </a:rPr>
              <a:t> </a:t>
            </a:r>
            <a:r>
              <a:rPr lang="it-IT" b="1" dirty="0">
                <a:solidFill>
                  <a:srgbClr val="FF0000"/>
                </a:solidFill>
              </a:rPr>
              <a:t>VLA-Corsi, LOFAR, </a:t>
            </a:r>
            <a:r>
              <a:rPr lang="it-IT" b="1" dirty="0" smtClean="0">
                <a:solidFill>
                  <a:srgbClr val="FF0000"/>
                </a:solidFill>
              </a:rPr>
              <a:t>MWA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13" name="Immagine 12" descr="1195424442512928781chronometre_lalanne_laur_01.svg.med.png"/>
          <p:cNvPicPr>
            <a:picLocks noChangeAspect="1"/>
          </p:cNvPicPr>
          <p:nvPr/>
        </p:nvPicPr>
        <p:blipFill>
          <a:blip r:embed="rId3" cstate="print">
            <a:lum bright="-18000" contrast="33000"/>
          </a:blip>
          <a:stretch>
            <a:fillRect/>
          </a:stretch>
        </p:blipFill>
        <p:spPr>
          <a:xfrm>
            <a:off x="463493" y="3248562"/>
            <a:ext cx="504616" cy="638755"/>
          </a:xfrm>
          <a:prstGeom prst="rect">
            <a:avLst/>
          </a:prstGeom>
        </p:spPr>
      </p:pic>
      <p:cxnSp>
        <p:nvCxnSpPr>
          <p:cNvPr id="14" name="Connettore 2 13"/>
          <p:cNvCxnSpPr/>
          <p:nvPr/>
        </p:nvCxnSpPr>
        <p:spPr bwMode="auto">
          <a:xfrm>
            <a:off x="1437967" y="4009069"/>
            <a:ext cx="1019403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19" name="Connettore 2 18"/>
          <p:cNvCxnSpPr/>
          <p:nvPr/>
        </p:nvCxnSpPr>
        <p:spPr bwMode="auto">
          <a:xfrm flipV="1">
            <a:off x="4176158" y="4724198"/>
            <a:ext cx="3824381" cy="2071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gradFill flip="none" rotWithShape="1">
              <a:gsLst>
                <a:gs pos="54000">
                  <a:srgbClr val="008000"/>
                </a:gs>
                <a:gs pos="100000">
                  <a:prstClr val="white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2" name="Immagine 21" descr="Schermata 2015-11-15 alle 13.28.1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180107" y="3299874"/>
            <a:ext cx="1609739" cy="581246"/>
          </a:xfrm>
          <a:prstGeom prst="rect">
            <a:avLst/>
          </a:prstGeom>
        </p:spPr>
      </p:pic>
      <p:sp>
        <p:nvSpPr>
          <p:cNvPr id="23" name="CasellaDiTesto 22"/>
          <p:cNvSpPr txBox="1"/>
          <p:nvPr/>
        </p:nvSpPr>
        <p:spPr>
          <a:xfrm>
            <a:off x="3525753" y="3371893"/>
            <a:ext cx="119312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800000"/>
                </a:solidFill>
                <a:latin typeface="Calibri"/>
              </a:rPr>
              <a:t>Alert</a:t>
            </a:r>
            <a:r>
              <a:rPr lang="it-IT" b="1" dirty="0" smtClean="0">
                <a:solidFill>
                  <a:srgbClr val="800000"/>
                </a:solidFill>
                <a:latin typeface="Calibri"/>
              </a:rPr>
              <a:t> </a:t>
            </a:r>
            <a:r>
              <a:rPr lang="it-IT" b="1" dirty="0" err="1" smtClean="0">
                <a:solidFill>
                  <a:srgbClr val="800000"/>
                </a:solidFill>
                <a:latin typeface="Calibri"/>
              </a:rPr>
              <a:t>sent</a:t>
            </a:r>
            <a:r>
              <a:rPr lang="it-IT" b="1" dirty="0" smtClean="0">
                <a:solidFill>
                  <a:srgbClr val="800000"/>
                </a:solidFill>
                <a:latin typeface="Calibri"/>
              </a:rPr>
              <a:t>! </a:t>
            </a:r>
            <a:endParaRPr lang="it-IT" b="1" dirty="0">
              <a:solidFill>
                <a:srgbClr val="800000"/>
              </a:solidFill>
              <a:latin typeface="Calibri"/>
            </a:endParaRPr>
          </a:p>
        </p:txBody>
      </p:sp>
      <p:cxnSp>
        <p:nvCxnSpPr>
          <p:cNvPr id="26" name="Connettore 2 25"/>
          <p:cNvCxnSpPr/>
          <p:nvPr/>
        </p:nvCxnSpPr>
        <p:spPr bwMode="auto">
          <a:xfrm>
            <a:off x="2864299" y="3567608"/>
            <a:ext cx="617006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rgbClr val="8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2" name="CasellaDiTesto 31"/>
          <p:cNvSpPr txBox="1"/>
          <p:nvPr/>
        </p:nvSpPr>
        <p:spPr>
          <a:xfrm>
            <a:off x="3679699" y="2979174"/>
            <a:ext cx="110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800000"/>
                </a:solidFill>
                <a:latin typeface="Calibri"/>
              </a:rPr>
              <a:t>1.6 </a:t>
            </a:r>
            <a:r>
              <a:rPr lang="it-IT" dirty="0" err="1" smtClean="0">
                <a:solidFill>
                  <a:srgbClr val="800000"/>
                </a:solidFill>
                <a:latin typeface="Calibri"/>
              </a:rPr>
              <a:t>days</a:t>
            </a:r>
            <a:endParaRPr lang="it-IT" dirty="0">
              <a:solidFill>
                <a:srgbClr val="800000"/>
              </a:solidFill>
              <a:latin typeface="Calibri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1759241" y="2979174"/>
            <a:ext cx="56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800000"/>
                </a:solidFill>
                <a:latin typeface="Calibri"/>
              </a:rPr>
              <a:t>To</a:t>
            </a:r>
            <a:endParaRPr lang="it-IT" dirty="0">
              <a:solidFill>
                <a:srgbClr val="800000"/>
              </a:solidFill>
              <a:latin typeface="Calibri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1032255" y="3947170"/>
            <a:ext cx="189619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 smtClean="0">
                <a:solidFill>
                  <a:srgbClr val="0000FF"/>
                </a:solidFill>
                <a:latin typeface="Calibri"/>
              </a:rPr>
              <a:t>Gamma  </a:t>
            </a:r>
          </a:p>
          <a:p>
            <a:pPr algn="ctr"/>
            <a:r>
              <a:rPr lang="it-IT" sz="1600" i="1" dirty="0" smtClean="0">
                <a:solidFill>
                  <a:srgbClr val="0000FF"/>
                </a:solidFill>
                <a:latin typeface="Calibri"/>
              </a:rPr>
              <a:t>hard X-</a:t>
            </a:r>
            <a:r>
              <a:rPr lang="it-IT" sz="1600" i="1" dirty="0" err="1" smtClean="0">
                <a:solidFill>
                  <a:srgbClr val="0000FF"/>
                </a:solidFill>
                <a:latin typeface="Calibri"/>
              </a:rPr>
              <a:t>ray</a:t>
            </a:r>
            <a:endParaRPr lang="it-IT" sz="1600" i="1" dirty="0">
              <a:solidFill>
                <a:srgbClr val="0000FF"/>
              </a:solidFill>
              <a:latin typeface="Calibri"/>
            </a:endParaRPr>
          </a:p>
        </p:txBody>
      </p:sp>
      <p:cxnSp>
        <p:nvCxnSpPr>
          <p:cNvPr id="36" name="Connettore 2 35"/>
          <p:cNvCxnSpPr/>
          <p:nvPr/>
        </p:nvCxnSpPr>
        <p:spPr bwMode="auto">
          <a:xfrm>
            <a:off x="4390631" y="4097388"/>
            <a:ext cx="1403388" cy="13615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ettangolo 36"/>
          <p:cNvSpPr/>
          <p:nvPr/>
        </p:nvSpPr>
        <p:spPr>
          <a:xfrm>
            <a:off x="4309782" y="4063519"/>
            <a:ext cx="6729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i="1" dirty="0" smtClean="0">
                <a:solidFill>
                  <a:srgbClr val="0000FF"/>
                </a:solidFill>
                <a:latin typeface="Calibri"/>
              </a:rPr>
              <a:t>X-</a:t>
            </a:r>
            <a:r>
              <a:rPr lang="it-IT" sz="1600" i="1" dirty="0" err="1" smtClean="0">
                <a:solidFill>
                  <a:srgbClr val="0000FF"/>
                </a:solidFill>
                <a:latin typeface="Calibri"/>
              </a:rPr>
              <a:t>ray</a:t>
            </a:r>
            <a:endParaRPr lang="it-IT" sz="1600" i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4154120" y="4722400"/>
            <a:ext cx="1707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 smtClean="0">
                <a:solidFill>
                  <a:srgbClr val="008000"/>
                </a:solidFill>
                <a:latin typeface="Calibri"/>
              </a:rPr>
              <a:t>Optical/</a:t>
            </a:r>
            <a:r>
              <a:rPr lang="it-IT" i="1" dirty="0" err="1" smtClean="0">
                <a:solidFill>
                  <a:srgbClr val="008000"/>
                </a:solidFill>
                <a:latin typeface="Calibri"/>
              </a:rPr>
              <a:t>Near</a:t>
            </a:r>
            <a:r>
              <a:rPr lang="it-IT" i="1" dirty="0" smtClean="0">
                <a:solidFill>
                  <a:srgbClr val="008000"/>
                </a:solidFill>
                <a:latin typeface="Calibri"/>
              </a:rPr>
              <a:t>-IR</a:t>
            </a:r>
            <a:endParaRPr lang="it-IT" i="1" dirty="0">
              <a:solidFill>
                <a:srgbClr val="008000"/>
              </a:solidFill>
              <a:latin typeface="Calibri"/>
            </a:endParaRPr>
          </a:p>
        </p:txBody>
      </p:sp>
      <p:sp>
        <p:nvSpPr>
          <p:cNvPr id="39" name="CasellaDiTesto 38"/>
          <p:cNvSpPr txBox="1"/>
          <p:nvPr/>
        </p:nvSpPr>
        <p:spPr>
          <a:xfrm>
            <a:off x="7072393" y="4771653"/>
            <a:ext cx="119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8000"/>
                </a:solidFill>
                <a:latin typeface="Calibri"/>
              </a:rPr>
              <a:t>3</a:t>
            </a:r>
            <a:r>
              <a:rPr lang="it-IT" dirty="0" smtClean="0">
                <a:solidFill>
                  <a:srgbClr val="008000"/>
                </a:solidFill>
                <a:latin typeface="Calibri"/>
              </a:rPr>
              <a:t> </a:t>
            </a:r>
            <a:r>
              <a:rPr lang="it-IT" dirty="0" err="1" smtClean="0">
                <a:solidFill>
                  <a:srgbClr val="008000"/>
                </a:solidFill>
                <a:latin typeface="Calibri"/>
              </a:rPr>
              <a:t>months</a:t>
            </a:r>
            <a:endParaRPr lang="it-IT" dirty="0">
              <a:solidFill>
                <a:srgbClr val="008000"/>
              </a:solidFill>
              <a:latin typeface="Calibri"/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3599836" y="4054081"/>
            <a:ext cx="887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rgbClr val="800000"/>
                </a:solidFill>
                <a:latin typeface="Calibri"/>
              </a:rPr>
              <a:t>1 </a:t>
            </a:r>
            <a:r>
              <a:rPr lang="it-IT" sz="1600" dirty="0" err="1" smtClean="0">
                <a:solidFill>
                  <a:srgbClr val="800000"/>
                </a:solidFill>
                <a:latin typeface="Calibri"/>
              </a:rPr>
              <a:t>hrs</a:t>
            </a:r>
            <a:endParaRPr lang="it-IT" sz="1600" dirty="0">
              <a:solidFill>
                <a:srgbClr val="800000"/>
              </a:solidFill>
              <a:latin typeface="Calibri"/>
            </a:endParaRPr>
          </a:p>
        </p:txBody>
      </p:sp>
      <p:cxnSp>
        <p:nvCxnSpPr>
          <p:cNvPr id="46" name="Connettore 2 45"/>
          <p:cNvCxnSpPr/>
          <p:nvPr/>
        </p:nvCxnSpPr>
        <p:spPr bwMode="auto">
          <a:xfrm flipV="1">
            <a:off x="3533862" y="4097388"/>
            <a:ext cx="785355" cy="13615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800000"/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49" name="Connettore 2 48"/>
          <p:cNvCxnSpPr/>
          <p:nvPr/>
        </p:nvCxnSpPr>
        <p:spPr bwMode="auto">
          <a:xfrm>
            <a:off x="3561168" y="4741131"/>
            <a:ext cx="462781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800000"/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1" name="CasellaDiTesto 50"/>
          <p:cNvSpPr txBox="1"/>
          <p:nvPr/>
        </p:nvSpPr>
        <p:spPr>
          <a:xfrm>
            <a:off x="3371812" y="4717067"/>
            <a:ext cx="7874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solidFill>
                  <a:srgbClr val="800000"/>
                </a:solidFill>
                <a:latin typeface="Calibri"/>
              </a:rPr>
              <a:t>0.5 </a:t>
            </a:r>
            <a:r>
              <a:rPr lang="it-IT" sz="1600" dirty="0" err="1" smtClean="0">
                <a:solidFill>
                  <a:srgbClr val="800000"/>
                </a:solidFill>
                <a:latin typeface="Calibri"/>
              </a:rPr>
              <a:t>hrs</a:t>
            </a:r>
            <a:endParaRPr lang="it-IT" sz="1600" dirty="0">
              <a:solidFill>
                <a:srgbClr val="800000"/>
              </a:solidFill>
              <a:latin typeface="Calibri"/>
            </a:endParaRPr>
          </a:p>
        </p:txBody>
      </p:sp>
      <p:cxnSp>
        <p:nvCxnSpPr>
          <p:cNvPr id="53" name="Connettore 2 52"/>
          <p:cNvCxnSpPr/>
          <p:nvPr/>
        </p:nvCxnSpPr>
        <p:spPr bwMode="auto">
          <a:xfrm>
            <a:off x="4982700" y="5245543"/>
            <a:ext cx="3000906" cy="1101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gradFill flip="none" rotWithShape="1">
              <a:gsLst>
                <a:gs pos="59000">
                  <a:srgbClr val="FF0000"/>
                </a:gs>
                <a:gs pos="100000">
                  <a:prstClr val="white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CasellaDiTesto 59"/>
          <p:cNvSpPr txBox="1"/>
          <p:nvPr/>
        </p:nvSpPr>
        <p:spPr>
          <a:xfrm>
            <a:off x="3723816" y="5198890"/>
            <a:ext cx="9546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800000"/>
                </a:solidFill>
                <a:latin typeface="Calibri"/>
              </a:rPr>
              <a:t>3</a:t>
            </a:r>
            <a:r>
              <a:rPr lang="it-IT" sz="1600" dirty="0" smtClean="0">
                <a:solidFill>
                  <a:srgbClr val="800000"/>
                </a:solidFill>
                <a:latin typeface="Calibri"/>
              </a:rPr>
              <a:t>.5 </a:t>
            </a:r>
            <a:r>
              <a:rPr lang="it-IT" sz="1600" dirty="0" err="1" smtClean="0">
                <a:solidFill>
                  <a:srgbClr val="800000"/>
                </a:solidFill>
                <a:latin typeface="Calibri"/>
              </a:rPr>
              <a:t>days</a:t>
            </a:r>
            <a:endParaRPr lang="it-IT" sz="1600" dirty="0">
              <a:solidFill>
                <a:srgbClr val="800000"/>
              </a:solidFill>
              <a:latin typeface="Calibri"/>
            </a:endParaRPr>
          </a:p>
        </p:txBody>
      </p:sp>
      <p:cxnSp>
        <p:nvCxnSpPr>
          <p:cNvPr id="61" name="Connettore 2 60"/>
          <p:cNvCxnSpPr/>
          <p:nvPr/>
        </p:nvCxnSpPr>
        <p:spPr bwMode="auto">
          <a:xfrm>
            <a:off x="3530372" y="5245543"/>
            <a:ext cx="1418462" cy="0"/>
          </a:xfrm>
          <a:prstGeom prst="straightConnector1">
            <a:avLst/>
          </a:prstGeom>
          <a:solidFill>
            <a:srgbClr val="00B8FF"/>
          </a:solidFill>
          <a:ln w="9525" cap="flat" cmpd="sng" algn="ctr">
            <a:solidFill>
              <a:srgbClr val="800000"/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67" name="CasellaDiTesto 66"/>
          <p:cNvSpPr txBox="1"/>
          <p:nvPr/>
        </p:nvSpPr>
        <p:spPr>
          <a:xfrm>
            <a:off x="7445730" y="5272464"/>
            <a:ext cx="1117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alibri"/>
              </a:rPr>
              <a:t>3</a:t>
            </a:r>
            <a:r>
              <a:rPr lang="it-IT" dirty="0" smtClean="0">
                <a:solidFill>
                  <a:srgbClr val="FF0000"/>
                </a:solidFill>
                <a:latin typeface="Calibri"/>
              </a:rPr>
              <a:t> </a:t>
            </a:r>
            <a:r>
              <a:rPr lang="it-IT" dirty="0" err="1" smtClean="0">
                <a:solidFill>
                  <a:srgbClr val="FF0000"/>
                </a:solidFill>
                <a:latin typeface="Calibri"/>
              </a:rPr>
              <a:t>months</a:t>
            </a:r>
            <a:endParaRPr lang="it-IT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4522949" y="5304585"/>
            <a:ext cx="1896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>
                <a:solidFill>
                  <a:srgbClr val="FF0000"/>
                </a:solidFill>
                <a:latin typeface="Calibri"/>
              </a:rPr>
              <a:t>Radio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5753610" y="3912051"/>
            <a:ext cx="93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  <a:latin typeface="Calibri"/>
              </a:rPr>
              <a:t>10 </a:t>
            </a:r>
            <a:r>
              <a:rPr lang="it-IT" dirty="0" err="1" smtClean="0">
                <a:solidFill>
                  <a:srgbClr val="0000FF"/>
                </a:solidFill>
                <a:latin typeface="Calibri"/>
              </a:rPr>
              <a:t>days</a:t>
            </a:r>
            <a:endParaRPr lang="it-IT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496392" y="4124850"/>
            <a:ext cx="288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00000"/>
                </a:solidFill>
              </a:rPr>
              <a:t>˜</a:t>
            </a:r>
            <a:r>
              <a:rPr lang="it-IT" dirty="0"/>
              <a:t> 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3259333" y="4751374"/>
            <a:ext cx="288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00000"/>
                </a:solidFill>
              </a:rPr>
              <a:t>˜</a:t>
            </a:r>
            <a:r>
              <a:rPr lang="it-IT" dirty="0"/>
              <a:t>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3581063" y="5259367"/>
            <a:ext cx="288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800000"/>
                </a:solidFill>
              </a:rPr>
              <a:t>˜</a:t>
            </a:r>
            <a:r>
              <a:rPr lang="it-IT" dirty="0"/>
              <a:t> </a:t>
            </a:r>
          </a:p>
        </p:txBody>
      </p:sp>
      <p:sp>
        <p:nvSpPr>
          <p:cNvPr id="9" name="Rettangolo 8"/>
          <p:cNvSpPr/>
          <p:nvPr/>
        </p:nvSpPr>
        <p:spPr>
          <a:xfrm>
            <a:off x="144583" y="5755947"/>
            <a:ext cx="39418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dirty="0" smtClean="0">
              <a:solidFill>
                <a:srgbClr val="FFFFFF"/>
              </a:solidFill>
            </a:endParaRPr>
          </a:p>
          <a:p>
            <a:r>
              <a:rPr lang="it-IT" sz="1600" dirty="0" err="1" smtClean="0">
                <a:solidFill>
                  <a:srgbClr val="FFFFFF"/>
                </a:solidFill>
              </a:rPr>
              <a:t>Racusin</a:t>
            </a:r>
            <a:r>
              <a:rPr lang="it-IT" sz="1600" dirty="0" smtClean="0">
                <a:solidFill>
                  <a:srgbClr val="FFFFFF"/>
                </a:solidFill>
              </a:rPr>
              <a:t> </a:t>
            </a:r>
            <a:r>
              <a:rPr lang="it-IT" sz="1600" dirty="0">
                <a:solidFill>
                  <a:srgbClr val="FFFFFF"/>
                </a:solidFill>
              </a:rPr>
              <a:t>et al. arXiv:1606.04901</a:t>
            </a:r>
          </a:p>
          <a:p>
            <a:r>
              <a:rPr lang="it-IT" sz="1600" dirty="0" err="1">
                <a:solidFill>
                  <a:srgbClr val="FFFFFF"/>
                </a:solidFill>
              </a:rPr>
              <a:t>Smartt</a:t>
            </a:r>
            <a:r>
              <a:rPr lang="it-IT" sz="1600" dirty="0">
                <a:solidFill>
                  <a:srgbClr val="FFFFFF"/>
                </a:solidFill>
              </a:rPr>
              <a:t> et al. arXiv:1606.04795</a:t>
            </a:r>
          </a:p>
          <a:p>
            <a:r>
              <a:rPr lang="it-IT" sz="1600" dirty="0" err="1">
                <a:solidFill>
                  <a:srgbClr val="FFFFFF"/>
                </a:solidFill>
              </a:rPr>
              <a:t>Copperwheat</a:t>
            </a:r>
            <a:r>
              <a:rPr lang="it-IT" sz="1600" dirty="0">
                <a:solidFill>
                  <a:srgbClr val="FFFFFF"/>
                </a:solidFill>
              </a:rPr>
              <a:t> et al. arXiv:</a:t>
            </a:r>
            <a:r>
              <a:rPr lang="it-IT" sz="1600" dirty="0" smtClean="0">
                <a:solidFill>
                  <a:srgbClr val="FFFFFF"/>
                </a:solidFill>
              </a:rPr>
              <a:t>1606.04574</a:t>
            </a:r>
            <a:endParaRPr lang="it-IT" sz="1600" dirty="0">
              <a:solidFill>
                <a:srgbClr val="FFFFFF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3422611" y="6187699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 err="1">
                <a:solidFill>
                  <a:srgbClr val="FFFFFF"/>
                </a:solidFill>
              </a:rPr>
              <a:t>Cowperthwaite</a:t>
            </a:r>
            <a:r>
              <a:rPr lang="it-IT" sz="1600" dirty="0">
                <a:solidFill>
                  <a:srgbClr val="FFFFFF"/>
                </a:solidFill>
              </a:rPr>
              <a:t> et al. arXiv:1606.04538</a:t>
            </a:r>
          </a:p>
          <a:p>
            <a:r>
              <a:rPr lang="it-IT" sz="1600" dirty="0">
                <a:solidFill>
                  <a:srgbClr val="FFFFFF"/>
                </a:solidFill>
              </a:rPr>
              <a:t>Evans et al. arXiv:1606.05001</a:t>
            </a:r>
          </a:p>
        </p:txBody>
      </p:sp>
      <p:sp>
        <p:nvSpPr>
          <p:cNvPr id="54" name="Rettangolo 53"/>
          <p:cNvSpPr/>
          <p:nvPr/>
        </p:nvSpPr>
        <p:spPr>
          <a:xfrm>
            <a:off x="3204066" y="77801"/>
            <a:ext cx="23522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 smtClean="0">
                <a:solidFill>
                  <a:srgbClr val="FFFFFF"/>
                </a:solidFill>
                <a:latin typeface="Chalkduster"/>
                <a:cs typeface="Chalkduster"/>
              </a:rPr>
              <a:t>GW151226</a:t>
            </a:r>
            <a:endParaRPr lang="en-US" sz="3000" dirty="0">
              <a:solidFill>
                <a:srgbClr val="FFFFFF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2396751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bayestar3d.png,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48" y="-305491"/>
            <a:ext cx="7095044" cy="532128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354850" y="1249338"/>
            <a:ext cx="10519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prstClr val="black"/>
                </a:solidFill>
                <a:latin typeface="Calibri"/>
              </a:rPr>
              <a:t>Bayestar</a:t>
            </a:r>
            <a:endParaRPr lang="it-IT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473198" y="4013188"/>
            <a:ext cx="6180667" cy="20928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Large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portions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of the GW </a:t>
            </a:r>
            <a:r>
              <a:rPr lang="it-IT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sky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map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observed</a:t>
            </a:r>
            <a:endParaRPr lang="it-IT" sz="2000" i="1" dirty="0" smtClean="0">
              <a:solidFill>
                <a:srgbClr val="000000"/>
              </a:solidFill>
              <a:latin typeface="Arial"/>
              <a:ea typeface="Helvetica Light"/>
              <a:cs typeface="Arial"/>
            </a:endParaRPr>
          </a:p>
          <a:p>
            <a:pPr marL="342900" indent="-342900">
              <a:buFont typeface="Arial"/>
              <a:buChar char="•"/>
            </a:pPr>
            <a:endParaRPr lang="it-IT" sz="1000" i="1" dirty="0" smtClean="0">
              <a:solidFill>
                <a:srgbClr val="000000"/>
              </a:solidFill>
              <a:latin typeface="Arial"/>
              <a:ea typeface="Helvetica Light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C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andidate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counterparts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rapidly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characterized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</a:p>
          <a:p>
            <a:endParaRPr lang="it-IT" sz="1000" i="1" dirty="0" smtClean="0">
              <a:solidFill>
                <a:srgbClr val="000000"/>
              </a:solidFill>
              <a:latin typeface="Arial"/>
              <a:ea typeface="Helvetica Light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nl-NL" sz="2000" i="1" dirty="0" smtClean="0">
                <a:solidFill>
                  <a:srgbClr val="000000"/>
                </a:solidFill>
                <a:latin typeface="Calibri"/>
                <a:ea typeface="Helvetica Light"/>
                <a:cs typeface="Arial"/>
                <a:sym typeface="Wingdings"/>
              </a:rPr>
              <a:t>In the </a:t>
            </a:r>
            <a:r>
              <a:rPr lang="nl-NL" sz="2000" i="1" dirty="0" err="1" smtClean="0">
                <a:solidFill>
                  <a:srgbClr val="000000"/>
                </a:solidFill>
                <a:latin typeface="Calibri"/>
                <a:ea typeface="Helvetica Light"/>
                <a:cs typeface="Arial"/>
                <a:sym typeface="Wingdings"/>
              </a:rPr>
              <a:t>optical</a:t>
            </a:r>
            <a:r>
              <a:rPr lang="nl-NL" sz="2000" i="1" dirty="0" smtClean="0">
                <a:solidFill>
                  <a:srgbClr val="000000"/>
                </a:solidFill>
                <a:latin typeface="Calibri"/>
                <a:ea typeface="Helvetica Light"/>
                <a:cs typeface="Arial"/>
                <a:sym typeface="Wingdings"/>
              </a:rPr>
              <a:t>, </a:t>
            </a:r>
            <a:r>
              <a:rPr lang="it-IT" sz="2000" i="1" dirty="0" smtClean="0">
                <a:solidFill>
                  <a:prstClr val="black"/>
                </a:solidFill>
                <a:latin typeface="Calibri"/>
              </a:rPr>
              <a:t>candidate </a:t>
            </a:r>
            <a:r>
              <a:rPr lang="it-IT" sz="2000" i="1" dirty="0" err="1" smtClean="0">
                <a:solidFill>
                  <a:prstClr val="black"/>
                </a:solidFill>
                <a:latin typeface="Calibri"/>
              </a:rPr>
              <a:t>counterparts</a:t>
            </a:r>
            <a:r>
              <a:rPr lang="it-IT" sz="2000" i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000" i="1" dirty="0" err="1" smtClean="0">
                <a:solidFill>
                  <a:prstClr val="black"/>
                </a:solidFill>
                <a:latin typeface="Calibri"/>
              </a:rPr>
              <a:t>identified</a:t>
            </a:r>
            <a:r>
              <a:rPr lang="it-IT" sz="2000" i="1" dirty="0" smtClean="0">
                <a:solidFill>
                  <a:prstClr val="black"/>
                </a:solidFill>
                <a:latin typeface="Calibri"/>
              </a:rPr>
              <a:t> to </a:t>
            </a:r>
            <a:r>
              <a:rPr lang="it-IT" sz="2000" i="1" dirty="0">
                <a:solidFill>
                  <a:prstClr val="black"/>
                </a:solidFill>
                <a:latin typeface="Calibri"/>
              </a:rPr>
              <a:t>be </a:t>
            </a:r>
            <a:r>
              <a:rPr lang="it-IT" sz="2000" i="1" dirty="0" err="1">
                <a:solidFill>
                  <a:prstClr val="black"/>
                </a:solidFill>
                <a:latin typeface="Calibri"/>
              </a:rPr>
              <a:t>normal</a:t>
            </a:r>
            <a:r>
              <a:rPr lang="it-IT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Calibri"/>
              </a:rPr>
              <a:t>population</a:t>
            </a:r>
            <a:r>
              <a:rPr lang="it-IT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000" i="1" dirty="0" err="1" smtClean="0">
                <a:solidFill>
                  <a:prstClr val="black"/>
                </a:solidFill>
                <a:latin typeface="Calibri"/>
              </a:rPr>
              <a:t>SNe</a:t>
            </a:r>
            <a:r>
              <a:rPr lang="it-IT" sz="2000" i="1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000" i="1" dirty="0" err="1">
                <a:solidFill>
                  <a:prstClr val="black"/>
                </a:solidFill>
                <a:latin typeface="Calibri"/>
              </a:rPr>
              <a:t>dwarf</a:t>
            </a:r>
            <a:r>
              <a:rPr lang="it-IT" sz="2000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Calibri"/>
              </a:rPr>
              <a:t>novae</a:t>
            </a:r>
            <a:r>
              <a:rPr lang="it-IT" sz="2000" i="1" dirty="0">
                <a:solidFill>
                  <a:prstClr val="black"/>
                </a:solidFill>
                <a:latin typeface="Calibri"/>
              </a:rPr>
              <a:t> and </a:t>
            </a:r>
            <a:r>
              <a:rPr lang="it-IT" sz="2000" i="1" dirty="0" smtClean="0">
                <a:solidFill>
                  <a:prstClr val="black"/>
                </a:solidFill>
                <a:latin typeface="Calibri"/>
              </a:rPr>
              <a:t>AGN</a:t>
            </a:r>
          </a:p>
          <a:p>
            <a:endParaRPr lang="it-IT" sz="1000" i="1" dirty="0" smtClean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it-IT" sz="2000" b="1" i="1" dirty="0" smtClean="0">
                <a:solidFill>
                  <a:prstClr val="black"/>
                </a:solidFill>
                <a:latin typeface="Calibri"/>
                <a:ea typeface="Helvetica Light"/>
                <a:cs typeface="Arial"/>
              </a:rPr>
              <a:t>No EM </a:t>
            </a:r>
            <a:r>
              <a:rPr lang="it-IT" sz="2000" b="1" i="1" dirty="0" err="1" smtClean="0">
                <a:solidFill>
                  <a:prstClr val="black"/>
                </a:solidFill>
                <a:latin typeface="Calibri"/>
                <a:ea typeface="Helvetica Light"/>
                <a:cs typeface="Arial"/>
              </a:rPr>
              <a:t>counterpart</a:t>
            </a:r>
            <a:r>
              <a:rPr lang="it-IT" sz="2000" b="1" i="1" dirty="0" smtClean="0">
                <a:solidFill>
                  <a:prstClr val="black"/>
                </a:solidFill>
                <a:latin typeface="Calibri"/>
                <a:ea typeface="Helvetica Light"/>
                <a:cs typeface="Arial"/>
              </a:rPr>
              <a:t> </a:t>
            </a:r>
            <a:r>
              <a:rPr lang="it-IT" sz="2000" b="1" i="1" dirty="0" err="1" smtClean="0">
                <a:solidFill>
                  <a:prstClr val="black"/>
                </a:solidFill>
                <a:latin typeface="Calibri"/>
                <a:ea typeface="Helvetica Light"/>
                <a:cs typeface="Arial"/>
              </a:rPr>
              <a:t>reported</a:t>
            </a:r>
            <a:endParaRPr lang="it-IT" sz="2000" b="1" i="1" dirty="0">
              <a:solidFill>
                <a:srgbClr val="000000"/>
              </a:solidFill>
              <a:latin typeface="Arial"/>
              <a:ea typeface="Helvetica Light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06866" y="87869"/>
            <a:ext cx="1918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Chalkduster"/>
                <a:cs typeface="Chalkduster"/>
              </a:rPr>
              <a:t>GW151226</a:t>
            </a:r>
            <a:endParaRPr lang="en-US" sz="2400" dirty="0">
              <a:solidFill>
                <a:srgbClr val="FFFFFF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4077441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47141" y="1524898"/>
            <a:ext cx="4919126" cy="34778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it-IT" sz="2000" dirty="0" err="1" smtClean="0"/>
              <a:t>rising</a:t>
            </a:r>
            <a:r>
              <a:rPr lang="it-IT" sz="2000" dirty="0" smtClean="0"/>
              <a:t> light curve and </a:t>
            </a:r>
            <a:r>
              <a:rPr lang="it-IT" sz="2000" dirty="0" err="1" smtClean="0"/>
              <a:t>very</a:t>
            </a:r>
            <a:r>
              <a:rPr lang="it-IT" sz="2000" dirty="0" smtClean="0"/>
              <a:t> blue </a:t>
            </a:r>
            <a:r>
              <a:rPr lang="it-IT" sz="2000" dirty="0" err="1" smtClean="0"/>
              <a:t>spectrum</a:t>
            </a:r>
            <a:r>
              <a:rPr lang="it-IT" sz="2000" dirty="0" smtClean="0"/>
              <a:t> </a:t>
            </a:r>
          </a:p>
          <a:p>
            <a:pPr marL="285750" lvl="0" indent="-285750">
              <a:buFont typeface="Arial"/>
              <a:buChar char="•"/>
            </a:pPr>
            <a:r>
              <a:rPr lang="it-IT" sz="2000" dirty="0" smtClean="0"/>
              <a:t>Hα, </a:t>
            </a:r>
            <a:r>
              <a:rPr lang="it-IT" sz="2000" dirty="0" err="1"/>
              <a:t>HeI</a:t>
            </a:r>
            <a:r>
              <a:rPr lang="it-IT" sz="2000" dirty="0"/>
              <a:t>  and </a:t>
            </a:r>
            <a:r>
              <a:rPr lang="it-IT" sz="2000" dirty="0" err="1"/>
              <a:t>HeII</a:t>
            </a:r>
            <a:r>
              <a:rPr lang="it-IT" sz="2000" dirty="0"/>
              <a:t> </a:t>
            </a:r>
            <a:r>
              <a:rPr lang="it-IT" sz="2000" dirty="0" err="1"/>
              <a:t>lines</a:t>
            </a:r>
            <a:endParaRPr lang="it-IT" sz="2000" dirty="0"/>
          </a:p>
          <a:p>
            <a:pPr marL="285750" lvl="0" indent="-285750">
              <a:buFont typeface="Arial"/>
              <a:buChar char="•"/>
            </a:pPr>
            <a:r>
              <a:rPr lang="it-IT" sz="2000" dirty="0"/>
              <a:t>n</a:t>
            </a:r>
            <a:r>
              <a:rPr lang="it-IT" sz="2000" dirty="0" smtClean="0"/>
              <a:t>o </a:t>
            </a:r>
            <a:r>
              <a:rPr lang="it-IT" sz="2000" dirty="0" err="1"/>
              <a:t>Swift</a:t>
            </a:r>
            <a:r>
              <a:rPr lang="it-IT" sz="2000" dirty="0"/>
              <a:t> </a:t>
            </a:r>
            <a:r>
              <a:rPr lang="it-IT" sz="2000" dirty="0" err="1"/>
              <a:t>detection</a:t>
            </a:r>
            <a:endParaRPr lang="it-IT" sz="2000" dirty="0"/>
          </a:p>
          <a:p>
            <a:pPr marL="285750" lvl="0" indent="-285750">
              <a:buFont typeface="Arial"/>
              <a:buChar char="•"/>
            </a:pPr>
            <a:r>
              <a:rPr lang="it-IT" sz="2000" dirty="0"/>
              <a:t>VLA radio </a:t>
            </a:r>
            <a:r>
              <a:rPr lang="it-IT" sz="2000" dirty="0" err="1"/>
              <a:t>detection</a:t>
            </a:r>
            <a:r>
              <a:rPr lang="it-IT" sz="2000" dirty="0"/>
              <a:t> </a:t>
            </a:r>
          </a:p>
          <a:p>
            <a:pPr marL="285750" lvl="0" indent="-285750">
              <a:buFont typeface="Arial"/>
              <a:buChar char="•"/>
            </a:pPr>
            <a:r>
              <a:rPr lang="it-IT" sz="2000" dirty="0" err="1"/>
              <a:t>h</a:t>
            </a:r>
            <a:r>
              <a:rPr lang="it-IT" sz="2000" dirty="0" err="1" smtClean="0"/>
              <a:t>ost</a:t>
            </a:r>
            <a:r>
              <a:rPr lang="it-IT" sz="2000" dirty="0" smtClean="0"/>
              <a:t> </a:t>
            </a:r>
            <a:r>
              <a:rPr lang="it-IT" sz="2000" dirty="0" err="1"/>
              <a:t>galaxy</a:t>
            </a:r>
            <a:r>
              <a:rPr lang="it-IT" sz="2000" dirty="0"/>
              <a:t> </a:t>
            </a:r>
            <a:r>
              <a:rPr lang="it-IT" sz="2000" dirty="0" err="1"/>
              <a:t>at</a:t>
            </a:r>
            <a:r>
              <a:rPr lang="it-IT" sz="2000" dirty="0"/>
              <a:t> </a:t>
            </a:r>
            <a:r>
              <a:rPr lang="it-IT" sz="2000" dirty="0" err="1"/>
              <a:t>z</a:t>
            </a:r>
            <a:r>
              <a:rPr lang="it-IT" sz="2000" dirty="0"/>
              <a:t>=0.175 </a:t>
            </a:r>
          </a:p>
          <a:p>
            <a:pPr marL="285750" lvl="0" indent="-285750">
              <a:buFont typeface="Arial"/>
              <a:buChar char="•"/>
            </a:pPr>
            <a:r>
              <a:rPr lang="it-IT" sz="2000" dirty="0"/>
              <a:t>light curve </a:t>
            </a:r>
            <a:r>
              <a:rPr lang="it-IT" sz="2000" dirty="0" err="1" smtClean="0"/>
              <a:t>coverage</a:t>
            </a:r>
            <a:r>
              <a:rPr lang="it-IT" sz="2000" dirty="0"/>
              <a:t> </a:t>
            </a:r>
            <a:r>
              <a:rPr lang="it-IT" sz="2000" dirty="0" smtClean="0"/>
              <a:t>and </a:t>
            </a:r>
            <a:r>
              <a:rPr lang="it-IT" sz="2000" dirty="0" err="1"/>
              <a:t>optical</a:t>
            </a:r>
            <a:r>
              <a:rPr lang="it-IT" sz="2000" dirty="0"/>
              <a:t>/NIR </a:t>
            </a:r>
            <a:r>
              <a:rPr lang="it-IT" sz="2000" dirty="0" err="1"/>
              <a:t>spectra</a:t>
            </a:r>
            <a:r>
              <a:rPr lang="it-IT" sz="2000" dirty="0"/>
              <a:t> </a:t>
            </a:r>
            <a:r>
              <a:rPr lang="it-IT" sz="2000" dirty="0" smtClean="0"/>
              <a:t>over </a:t>
            </a:r>
            <a:r>
              <a:rPr lang="it-IT" sz="2000" dirty="0" err="1" smtClean="0"/>
              <a:t>months</a:t>
            </a:r>
            <a:endParaRPr lang="it-IT" sz="2000" dirty="0" smtClean="0"/>
          </a:p>
          <a:p>
            <a:r>
              <a:rPr lang="it-IT" sz="2000" b="1" dirty="0" smtClean="0">
                <a:solidFill>
                  <a:srgbClr val="000090"/>
                </a:solidFill>
                <a:sym typeface="Wingdings"/>
              </a:rPr>
              <a:t></a:t>
            </a:r>
            <a:r>
              <a:rPr lang="it-IT" sz="2000" b="1" dirty="0" err="1" smtClean="0">
                <a:solidFill>
                  <a:srgbClr val="000090"/>
                </a:solidFill>
              </a:rPr>
              <a:t>Identified</a:t>
            </a:r>
            <a:r>
              <a:rPr lang="it-IT" sz="2000" b="1" dirty="0" smtClean="0">
                <a:solidFill>
                  <a:srgbClr val="000090"/>
                </a:solidFill>
              </a:rPr>
              <a:t> </a:t>
            </a:r>
            <a:r>
              <a:rPr lang="it-IT" sz="2000" b="1" dirty="0" err="1">
                <a:solidFill>
                  <a:srgbClr val="000090"/>
                </a:solidFill>
              </a:rPr>
              <a:t>as</a:t>
            </a:r>
            <a:r>
              <a:rPr lang="it-IT" sz="2000" b="1" dirty="0">
                <a:solidFill>
                  <a:srgbClr val="000090"/>
                </a:solidFill>
              </a:rPr>
              <a:t> </a:t>
            </a:r>
            <a:r>
              <a:rPr lang="it-IT" sz="2000" b="1" dirty="0" err="1">
                <a:solidFill>
                  <a:srgbClr val="000090"/>
                </a:solidFill>
              </a:rPr>
              <a:t>Type</a:t>
            </a:r>
            <a:r>
              <a:rPr lang="it-IT" sz="2000" b="1" dirty="0">
                <a:solidFill>
                  <a:srgbClr val="000090"/>
                </a:solidFill>
              </a:rPr>
              <a:t> </a:t>
            </a:r>
            <a:r>
              <a:rPr lang="it-IT" sz="2000" b="1" dirty="0" err="1">
                <a:solidFill>
                  <a:srgbClr val="000090"/>
                </a:solidFill>
              </a:rPr>
              <a:t>Ibn</a:t>
            </a:r>
            <a:r>
              <a:rPr lang="it-IT" sz="2000" b="1" dirty="0">
                <a:solidFill>
                  <a:srgbClr val="000090"/>
                </a:solidFill>
              </a:rPr>
              <a:t> supernova </a:t>
            </a:r>
          </a:p>
          <a:p>
            <a:pPr marL="285750" lvl="0" indent="-285750">
              <a:buFont typeface="Arial"/>
              <a:buChar char="•"/>
            </a:pPr>
            <a:endParaRPr lang="it-IT" sz="2000" dirty="0">
              <a:solidFill>
                <a:srgbClr val="FFFFFF"/>
              </a:solidFill>
            </a:endParaRPr>
          </a:p>
          <a:p>
            <a:r>
              <a:rPr lang="it-IT" sz="1600" b="1" i="1" dirty="0"/>
              <a:t>Pan-STARRS/PESSTO, VLA –Corsi/</a:t>
            </a:r>
            <a:r>
              <a:rPr lang="it-IT" sz="1600" b="1" i="1" dirty="0" err="1"/>
              <a:t>Palliyaguru</a:t>
            </a:r>
            <a:r>
              <a:rPr lang="it-IT" sz="1600" b="1" i="1" dirty="0"/>
              <a:t>, </a:t>
            </a:r>
            <a:r>
              <a:rPr lang="it-IT" sz="1600" b="1" i="1" dirty="0" err="1" smtClean="0"/>
              <a:t>Swift</a:t>
            </a:r>
            <a:r>
              <a:rPr lang="it-IT" sz="1600" b="1" i="1" dirty="0" smtClean="0"/>
              <a:t> </a:t>
            </a:r>
            <a:r>
              <a:rPr lang="it-IT" sz="1600" b="1" i="1" dirty="0" err="1" smtClean="0"/>
              <a:t>iPTF</a:t>
            </a:r>
            <a:r>
              <a:rPr lang="it-IT" sz="1600" b="1" i="1" dirty="0"/>
              <a:t>, GRAWITA, </a:t>
            </a:r>
            <a:r>
              <a:rPr lang="it-IT" sz="1600" b="1" i="1" dirty="0" smtClean="0"/>
              <a:t>GTC</a:t>
            </a:r>
            <a:endParaRPr lang="it-IT" sz="1600" b="1" i="1" dirty="0"/>
          </a:p>
        </p:txBody>
      </p:sp>
      <p:sp>
        <p:nvSpPr>
          <p:cNvPr id="5" name="Rettangolo 4"/>
          <p:cNvSpPr/>
          <p:nvPr/>
        </p:nvSpPr>
        <p:spPr>
          <a:xfrm>
            <a:off x="347141" y="359598"/>
            <a:ext cx="86783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PS15dpn 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  <a:sym typeface="Wingdings"/>
              </a:rPr>
              <a:t>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2200" b="1" i="1" dirty="0" err="1">
                <a:solidFill>
                  <a:schemeClr val="bg1"/>
                </a:solidFill>
                <a:latin typeface="Arial"/>
                <a:cs typeface="Arial"/>
              </a:rPr>
              <a:t>unusual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2200" b="1" i="1" dirty="0" err="1">
                <a:solidFill>
                  <a:schemeClr val="bg1"/>
                </a:solidFill>
                <a:latin typeface="Arial"/>
                <a:cs typeface="Arial"/>
              </a:rPr>
              <a:t>transient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 with an </a:t>
            </a:r>
            <a:r>
              <a:rPr lang="it-IT" sz="2200" b="1" i="1" dirty="0" err="1">
                <a:solidFill>
                  <a:schemeClr val="bg1"/>
                </a:solidFill>
                <a:latin typeface="Arial"/>
                <a:cs typeface="Arial"/>
              </a:rPr>
              <a:t>explosion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2200" b="1" i="1" dirty="0" err="1">
                <a:solidFill>
                  <a:schemeClr val="bg1"/>
                </a:solidFill>
                <a:latin typeface="Arial"/>
                <a:cs typeface="Arial"/>
              </a:rPr>
              <a:t>temporally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sz="2200" b="1" i="1" dirty="0" err="1">
                <a:solidFill>
                  <a:schemeClr val="bg1"/>
                </a:solidFill>
                <a:latin typeface="Arial"/>
                <a:cs typeface="Arial"/>
              </a:rPr>
              <a:t>coincident</a:t>
            </a:r>
            <a:r>
              <a:rPr lang="it-IT" sz="2200" b="1" i="1" dirty="0">
                <a:solidFill>
                  <a:schemeClr val="bg1"/>
                </a:solidFill>
                <a:latin typeface="Arial"/>
                <a:cs typeface="Arial"/>
              </a:rPr>
              <a:t> with GW151226 </a:t>
            </a:r>
          </a:p>
        </p:txBody>
      </p:sp>
      <p:sp>
        <p:nvSpPr>
          <p:cNvPr id="6" name="Rettangolo 5"/>
          <p:cNvSpPr/>
          <p:nvPr/>
        </p:nvSpPr>
        <p:spPr>
          <a:xfrm>
            <a:off x="465671" y="5413553"/>
            <a:ext cx="81533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smtClean="0">
                <a:solidFill>
                  <a:srgbClr val="FFFFFF"/>
                </a:solidFill>
              </a:rPr>
              <a:t>EXCLUDED </a:t>
            </a:r>
            <a:r>
              <a:rPr lang="it-IT" sz="2200" b="1" dirty="0" err="1">
                <a:solidFill>
                  <a:srgbClr val="FFFFFF"/>
                </a:solidFill>
              </a:rPr>
              <a:t>as</a:t>
            </a:r>
            <a:r>
              <a:rPr lang="it-IT" sz="2200" b="1" dirty="0">
                <a:solidFill>
                  <a:srgbClr val="FFFFFF"/>
                </a:solidFill>
              </a:rPr>
              <a:t> </a:t>
            </a:r>
            <a:r>
              <a:rPr lang="it-IT" sz="2200" b="1" dirty="0" err="1" smtClean="0">
                <a:solidFill>
                  <a:srgbClr val="FFFFFF"/>
                </a:solidFill>
              </a:rPr>
              <a:t>counterpart</a:t>
            </a:r>
            <a:r>
              <a:rPr lang="it-IT" sz="2200" b="1" dirty="0">
                <a:solidFill>
                  <a:srgbClr val="FFFFFF"/>
                </a:solidFill>
              </a:rPr>
              <a:t> </a:t>
            </a:r>
            <a:r>
              <a:rPr lang="it-IT" sz="2200" b="1" dirty="0" smtClean="0">
                <a:solidFill>
                  <a:srgbClr val="FFFFFF"/>
                </a:solidFill>
                <a:sym typeface="Wingdings"/>
              </a:rPr>
              <a:t></a:t>
            </a:r>
            <a:r>
              <a:rPr lang="it-IT" sz="2200" b="1" dirty="0" smtClean="0">
                <a:solidFill>
                  <a:srgbClr val="FFFFFF"/>
                </a:solidFill>
              </a:rPr>
              <a:t> </a:t>
            </a:r>
            <a:r>
              <a:rPr lang="it-IT" sz="2200" b="1" dirty="0" err="1">
                <a:solidFill>
                  <a:srgbClr val="FFFFFF"/>
                </a:solidFill>
              </a:rPr>
              <a:t>luminosity</a:t>
            </a:r>
            <a:r>
              <a:rPr lang="it-IT" sz="2200" b="1" dirty="0">
                <a:solidFill>
                  <a:srgbClr val="FFFFFF"/>
                </a:solidFill>
              </a:rPr>
              <a:t> </a:t>
            </a:r>
            <a:r>
              <a:rPr lang="it-IT" sz="2200" b="1" dirty="0" err="1">
                <a:solidFill>
                  <a:srgbClr val="FFFFFF"/>
                </a:solidFill>
              </a:rPr>
              <a:t>distance</a:t>
            </a:r>
            <a:r>
              <a:rPr lang="it-IT" sz="2200" b="1" dirty="0">
                <a:solidFill>
                  <a:srgbClr val="FFFFFF"/>
                </a:solidFill>
              </a:rPr>
              <a:t> of the </a:t>
            </a:r>
            <a:r>
              <a:rPr lang="it-IT" sz="2200" b="1" dirty="0" err="1">
                <a:solidFill>
                  <a:srgbClr val="FFFFFF"/>
                </a:solidFill>
              </a:rPr>
              <a:t>transient</a:t>
            </a:r>
            <a:r>
              <a:rPr lang="it-IT" sz="2200" b="1" dirty="0">
                <a:solidFill>
                  <a:srgbClr val="FFFFFF"/>
                </a:solidFill>
              </a:rPr>
              <a:t> </a:t>
            </a:r>
            <a:r>
              <a:rPr lang="it-IT" sz="2200" b="1" dirty="0" err="1">
                <a:solidFill>
                  <a:srgbClr val="FFFFFF"/>
                </a:solidFill>
              </a:rPr>
              <a:t>has</a:t>
            </a:r>
            <a:r>
              <a:rPr lang="it-IT" sz="2200" b="1" dirty="0">
                <a:solidFill>
                  <a:srgbClr val="FFFFFF"/>
                </a:solidFill>
              </a:rPr>
              <a:t> a zero </a:t>
            </a:r>
            <a:r>
              <a:rPr lang="it-IT" sz="2200" b="1" dirty="0" err="1">
                <a:solidFill>
                  <a:srgbClr val="FFFFFF"/>
                </a:solidFill>
              </a:rPr>
              <a:t>probability</a:t>
            </a:r>
            <a:r>
              <a:rPr lang="it-IT" sz="2200" b="1" dirty="0">
                <a:solidFill>
                  <a:srgbClr val="FFFFFF"/>
                </a:solidFill>
              </a:rPr>
              <a:t> of </a:t>
            </a:r>
            <a:r>
              <a:rPr lang="it-IT" sz="2200" b="1" dirty="0" err="1">
                <a:solidFill>
                  <a:srgbClr val="FFFFFF"/>
                </a:solidFill>
              </a:rPr>
              <a:t>being</a:t>
            </a:r>
            <a:r>
              <a:rPr lang="it-IT" sz="2200" b="1" dirty="0">
                <a:solidFill>
                  <a:srgbClr val="FFFFFF"/>
                </a:solidFill>
              </a:rPr>
              <a:t> </a:t>
            </a:r>
            <a:r>
              <a:rPr lang="it-IT" sz="2200" b="1" dirty="0" err="1">
                <a:solidFill>
                  <a:srgbClr val="FFFFFF"/>
                </a:solidFill>
              </a:rPr>
              <a:t>consistent</a:t>
            </a:r>
            <a:r>
              <a:rPr lang="it-IT" sz="2200" b="1" dirty="0">
                <a:solidFill>
                  <a:srgbClr val="FFFFFF"/>
                </a:solidFill>
              </a:rPr>
              <a:t> with </a:t>
            </a:r>
            <a:r>
              <a:rPr lang="it-IT" sz="2200" b="1" dirty="0" err="1">
                <a:solidFill>
                  <a:srgbClr val="FFFFFF"/>
                </a:solidFill>
              </a:rPr>
              <a:t>that</a:t>
            </a:r>
            <a:r>
              <a:rPr lang="it-IT" sz="2200" b="1" dirty="0">
                <a:solidFill>
                  <a:srgbClr val="FFFFFF"/>
                </a:solidFill>
              </a:rPr>
              <a:t> of </a:t>
            </a:r>
            <a:r>
              <a:rPr lang="it-IT" sz="2200" b="1" dirty="0" smtClean="0">
                <a:solidFill>
                  <a:srgbClr val="FFFFFF"/>
                </a:solidFill>
              </a:rPr>
              <a:t>GW151226</a:t>
            </a:r>
            <a:endParaRPr lang="it-IT" sz="2200" dirty="0"/>
          </a:p>
        </p:txBody>
      </p:sp>
      <p:pic>
        <p:nvPicPr>
          <p:cNvPr id="8" name="Immagine 7" descr="Schermata 2016-06-19 alle 21.37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1524898"/>
            <a:ext cx="3315912" cy="3149721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5554122" y="4654164"/>
            <a:ext cx="3668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000" b="1" dirty="0" err="1" smtClean="0">
                <a:solidFill>
                  <a:srgbClr val="FFFFFF"/>
                </a:solidFill>
              </a:rPr>
              <a:t>Smartt</a:t>
            </a:r>
            <a:r>
              <a:rPr lang="it-IT" sz="2000" b="1" dirty="0" smtClean="0">
                <a:solidFill>
                  <a:srgbClr val="FFFFFF"/>
                </a:solidFill>
              </a:rPr>
              <a:t> </a:t>
            </a:r>
            <a:r>
              <a:rPr lang="it-IT" sz="2000" b="1" dirty="0">
                <a:solidFill>
                  <a:srgbClr val="FFFFFF"/>
                </a:solidFill>
              </a:rPr>
              <a:t>et al. arXiv:</a:t>
            </a:r>
            <a:r>
              <a:rPr lang="it-IT" sz="2000" b="1" dirty="0" smtClean="0">
                <a:solidFill>
                  <a:srgbClr val="FFFFFF"/>
                </a:solidFill>
              </a:rPr>
              <a:t>1606.04795</a:t>
            </a:r>
            <a:endParaRPr lang="it-IT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306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001994" y="370116"/>
            <a:ext cx="69605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EM follow-up of </a:t>
            </a:r>
            <a:r>
              <a:rPr lang="it-IT" sz="2000" i="1" dirty="0" smtClean="0">
                <a:solidFill>
                  <a:srgbClr val="000090"/>
                </a:solidFill>
                <a:latin typeface="Arial"/>
                <a:cs typeface="Arial"/>
              </a:rPr>
              <a:t>GW150914 and GW151226 </a:t>
            </a:r>
            <a:r>
              <a:rPr lang="it-IT" sz="2000" i="1" dirty="0" err="1">
                <a:solidFill>
                  <a:srgbClr val="000090"/>
                </a:solidFill>
                <a:latin typeface="Arial"/>
                <a:cs typeface="Arial"/>
              </a:rPr>
              <a:t>demonstrates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 the </a:t>
            </a:r>
            <a:r>
              <a:rPr lang="it-IT" sz="2000" b="1" i="1" dirty="0" err="1">
                <a:solidFill>
                  <a:srgbClr val="000090"/>
                </a:solidFill>
                <a:latin typeface="Arial"/>
                <a:cs typeface="Arial"/>
              </a:rPr>
              <a:t>capability</a:t>
            </a:r>
            <a:r>
              <a:rPr lang="it-IT" sz="2000" b="1" i="1" dirty="0">
                <a:solidFill>
                  <a:srgbClr val="000090"/>
                </a:solidFill>
                <a:latin typeface="Arial"/>
                <a:cs typeface="Arial"/>
              </a:rPr>
              <a:t> to cover large area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, to </a:t>
            </a:r>
            <a:r>
              <a:rPr lang="it-IT" sz="2000" b="1" i="1" dirty="0" err="1">
                <a:solidFill>
                  <a:srgbClr val="000090"/>
                </a:solidFill>
                <a:latin typeface="Arial"/>
                <a:cs typeface="Arial"/>
              </a:rPr>
              <a:t>identify</a:t>
            </a:r>
            <a:r>
              <a:rPr lang="it-IT" sz="2000" b="1" i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>
                <a:solidFill>
                  <a:srgbClr val="000090"/>
                </a:solidFill>
                <a:latin typeface="Arial"/>
                <a:cs typeface="Arial"/>
              </a:rPr>
              <a:t>candidates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, and to </a:t>
            </a:r>
            <a:r>
              <a:rPr lang="it-IT" sz="2000" i="1" dirty="0" err="1">
                <a:solidFill>
                  <a:srgbClr val="000090"/>
                </a:solidFill>
                <a:latin typeface="Arial"/>
                <a:cs typeface="Arial"/>
              </a:rPr>
              <a:t>rapidly</a:t>
            </a:r>
            <a:r>
              <a:rPr lang="it-IT" sz="2000" i="1" dirty="0">
                <a:solidFill>
                  <a:srgbClr val="000090"/>
                </a:solidFill>
                <a:latin typeface="Arial"/>
                <a:cs typeface="Arial"/>
              </a:rPr>
              <a:t>  </a:t>
            </a:r>
            <a:r>
              <a:rPr lang="it-IT" sz="2000" b="1" i="1" dirty="0" err="1">
                <a:solidFill>
                  <a:srgbClr val="000090"/>
                </a:solidFill>
                <a:latin typeface="Arial"/>
                <a:cs typeface="Arial"/>
              </a:rPr>
              <a:t>activate</a:t>
            </a:r>
            <a:r>
              <a:rPr lang="it-IT" sz="2000" b="1" i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>
                <a:solidFill>
                  <a:srgbClr val="000090"/>
                </a:solidFill>
                <a:latin typeface="Arial"/>
                <a:cs typeface="Arial"/>
              </a:rPr>
              <a:t>larger</a:t>
            </a:r>
            <a:r>
              <a:rPr lang="it-IT" sz="2000" b="1" i="1" dirty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>
                <a:solidFill>
                  <a:srgbClr val="000090"/>
                </a:solidFill>
                <a:latin typeface="Arial"/>
                <a:cs typeface="Arial"/>
              </a:rPr>
              <a:t>telescopes</a:t>
            </a:r>
            <a:endParaRPr lang="it-IT" sz="20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59274" y="3672810"/>
            <a:ext cx="812751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Future EM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follow-ups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of GW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will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shed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light on the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presence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or </a:t>
            </a:r>
          </a:p>
          <a:p>
            <a:pPr algn="ctr"/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absence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of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firm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EM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cs typeface="Arial"/>
              </a:rPr>
              <a:t>counterparts</a:t>
            </a:r>
            <a:r>
              <a:rPr lang="it-IT" sz="2000" i="1" dirty="0">
                <a:solidFill>
                  <a:prstClr val="black"/>
                </a:solidFill>
                <a:latin typeface="Arial"/>
                <a:cs typeface="Arial"/>
              </a:rPr>
              <a:t> for BBH </a:t>
            </a:r>
          </a:p>
        </p:txBody>
      </p:sp>
      <p:pic>
        <p:nvPicPr>
          <p:cNvPr id="9" name="Immagine 8" descr="Schermata 2016-02-28 alle 18.40.5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8118"/>
            <a:ext cx="1973079" cy="1727903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201486" y="4761410"/>
            <a:ext cx="7027334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The follow-up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campaign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sensitive to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emission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expected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from BNS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mergers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at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70 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Mpc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range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widely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variable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sensitivity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across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the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sky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localization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is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a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challenge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for the EM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counterpart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search</a:t>
            </a:r>
            <a:endParaRPr lang="it-IT" sz="2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5441" y="1904000"/>
            <a:ext cx="8962566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No stellar-BBH EM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emission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due to the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absence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of the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accreting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material</a:t>
            </a:r>
            <a:endParaRPr lang="it-IT"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/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…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but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some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mechanisms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that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could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produce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unusual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presence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of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matter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around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BHs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recently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Arial"/>
                <a:cs typeface="Arial"/>
              </a:rPr>
              <a:t>discussed</a:t>
            </a:r>
            <a:r>
              <a:rPr lang="it-IT" sz="2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it-IT" sz="2000" b="1" dirty="0" err="1">
                <a:solidFill>
                  <a:prstClr val="black"/>
                </a:solidFill>
                <a:latin typeface="Calibri"/>
                <a:cs typeface="Calibri"/>
              </a:rPr>
              <a:t>Loeb</a:t>
            </a:r>
            <a:r>
              <a:rPr lang="it-IT" sz="2000" b="1" dirty="0">
                <a:solidFill>
                  <a:prstClr val="black"/>
                </a:solidFill>
                <a:latin typeface="Calibri"/>
                <a:cs typeface="Calibri"/>
              </a:rPr>
              <a:t> 2016 ; Perna </a:t>
            </a:r>
            <a:r>
              <a:rPr lang="nb-NO" sz="2000" b="1" dirty="0">
                <a:solidFill>
                  <a:prstClr val="black"/>
                </a:solidFill>
                <a:latin typeface="Calibri"/>
                <a:cs typeface="Calibri"/>
              </a:rPr>
              <a:t>et al. 2016 ; Zhang et al. 2016 </a:t>
            </a:r>
            <a:endParaRPr lang="it-IT" sz="2000" b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0380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/>
          <p:cNvSpPr txBox="1"/>
          <p:nvPr/>
        </p:nvSpPr>
        <p:spPr>
          <a:xfrm>
            <a:off x="84665" y="1088528"/>
            <a:ext cx="8974667" cy="5078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253023" y="3141721"/>
            <a:ext cx="3443882" cy="954107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008000"/>
                </a:solidFill>
                <a:latin typeface="Calibri"/>
              </a:rPr>
              <a:t>O2 </a:t>
            </a:r>
            <a:r>
              <a:rPr lang="it-IT" sz="2200" b="1" dirty="0">
                <a:solidFill>
                  <a:srgbClr val="008000"/>
                </a:solidFill>
                <a:latin typeface="Calibri"/>
                <a:sym typeface="Wingdings"/>
              </a:rPr>
              <a:t></a:t>
            </a:r>
            <a:r>
              <a:rPr lang="it-IT" sz="2200" b="1" dirty="0">
                <a:solidFill>
                  <a:srgbClr val="008000"/>
                </a:solidFill>
                <a:latin typeface="Calibri"/>
              </a:rPr>
              <a:t> </a:t>
            </a:r>
            <a:r>
              <a:rPr lang="it-IT" sz="2200" b="1" dirty="0" smtClean="0">
                <a:solidFill>
                  <a:srgbClr val="008000"/>
                </a:solidFill>
                <a:latin typeface="Calibri"/>
              </a:rPr>
              <a:t>   10 BBH </a:t>
            </a:r>
            <a:r>
              <a:rPr lang="it-IT" sz="2200" b="1" dirty="0" err="1" smtClean="0">
                <a:solidFill>
                  <a:srgbClr val="008000"/>
                </a:solidFill>
                <a:latin typeface="Calibri"/>
              </a:rPr>
              <a:t>events</a:t>
            </a:r>
            <a:r>
              <a:rPr lang="it-IT" sz="2200" b="1" dirty="0">
                <a:solidFill>
                  <a:srgbClr val="008000"/>
                </a:solidFill>
                <a:latin typeface="Calibri"/>
              </a:rPr>
              <a:t> </a:t>
            </a:r>
            <a:endParaRPr lang="it-IT" sz="2200" b="1" dirty="0" smtClean="0">
              <a:solidFill>
                <a:srgbClr val="008000"/>
              </a:solidFill>
              <a:latin typeface="Calibri"/>
            </a:endParaRPr>
          </a:p>
          <a:p>
            <a:pPr algn="ctr"/>
            <a:r>
              <a:rPr lang="it-IT" sz="2200" b="1" dirty="0" smtClean="0">
                <a:solidFill>
                  <a:srgbClr val="FF0000"/>
                </a:solidFill>
                <a:latin typeface="Calibri"/>
              </a:rPr>
              <a:t>O3 </a:t>
            </a:r>
            <a:r>
              <a:rPr lang="it-IT" sz="2200" b="1" dirty="0">
                <a:solidFill>
                  <a:srgbClr val="FF0000"/>
                </a:solidFill>
                <a:latin typeface="Calibri"/>
                <a:sym typeface="Wingdings"/>
              </a:rPr>
              <a:t></a:t>
            </a:r>
            <a:r>
              <a:rPr lang="it-IT" sz="2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2200" b="1" dirty="0" smtClean="0">
                <a:solidFill>
                  <a:srgbClr val="FF0000"/>
                </a:solidFill>
                <a:latin typeface="Calibri"/>
              </a:rPr>
              <a:t>    35 BBH </a:t>
            </a:r>
            <a:r>
              <a:rPr lang="it-IT" sz="2200" b="1" dirty="0" err="1" smtClean="0">
                <a:solidFill>
                  <a:srgbClr val="FF0000"/>
                </a:solidFill>
                <a:latin typeface="Calibri"/>
              </a:rPr>
              <a:t>events</a:t>
            </a:r>
            <a:endParaRPr lang="it-IT" sz="2200" b="1" dirty="0">
              <a:solidFill>
                <a:srgbClr val="FF0000"/>
              </a:solidFill>
              <a:latin typeface="Calibri"/>
            </a:endParaRPr>
          </a:p>
          <a:p>
            <a:pPr algn="ctr"/>
            <a:endParaRPr lang="it-IT" sz="10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085642" y="2015274"/>
            <a:ext cx="3655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 smtClean="0">
                <a:latin typeface="Calibri"/>
              </a:rPr>
              <a:t>Number</a:t>
            </a:r>
            <a:r>
              <a:rPr lang="it-IT" sz="2200" dirty="0" smtClean="0">
                <a:latin typeface="Calibri"/>
              </a:rPr>
              <a:t> of </a:t>
            </a:r>
            <a:r>
              <a:rPr lang="it-IT" sz="2200" dirty="0" err="1" smtClean="0">
                <a:latin typeface="Calibri"/>
              </a:rPr>
              <a:t>expected</a:t>
            </a:r>
            <a:r>
              <a:rPr lang="it-IT" sz="2200" dirty="0" smtClean="0">
                <a:latin typeface="Calibri"/>
              </a:rPr>
              <a:t> </a:t>
            </a:r>
            <a:r>
              <a:rPr lang="it-IT" sz="2200" dirty="0" err="1" smtClean="0">
                <a:latin typeface="Calibri"/>
              </a:rPr>
              <a:t>highly</a:t>
            </a:r>
            <a:r>
              <a:rPr lang="it-IT" sz="2200" dirty="0" smtClean="0">
                <a:latin typeface="Calibri"/>
              </a:rPr>
              <a:t> </a:t>
            </a:r>
            <a:r>
              <a:rPr lang="it-IT" sz="2200" dirty="0" err="1" smtClean="0">
                <a:latin typeface="Calibri"/>
              </a:rPr>
              <a:t>significant</a:t>
            </a:r>
            <a:r>
              <a:rPr lang="it-IT" sz="2200" dirty="0" smtClean="0">
                <a:latin typeface="Calibri"/>
              </a:rPr>
              <a:t> </a:t>
            </a:r>
            <a:r>
              <a:rPr lang="it-IT" sz="2200" dirty="0" err="1" smtClean="0">
                <a:latin typeface="Calibri"/>
              </a:rPr>
              <a:t>events</a:t>
            </a:r>
            <a:endParaRPr lang="it-IT" sz="2200" dirty="0" smtClean="0">
              <a:latin typeface="Calibri"/>
            </a:endParaRPr>
          </a:p>
          <a:p>
            <a:pPr algn="ctr"/>
            <a:r>
              <a:rPr lang="it-IT" sz="2200" dirty="0" smtClean="0">
                <a:latin typeface="Calibri"/>
              </a:rPr>
              <a:t> (FAR &lt; 1/</a:t>
            </a:r>
            <a:r>
              <a:rPr lang="it-IT" sz="2200" dirty="0" err="1" smtClean="0">
                <a:latin typeface="Calibri"/>
              </a:rPr>
              <a:t>century</a:t>
            </a:r>
            <a:r>
              <a:rPr lang="it-IT" sz="2200" dirty="0" smtClean="0">
                <a:latin typeface="Calibri"/>
              </a:rPr>
              <a:t>)</a:t>
            </a:r>
            <a:endParaRPr lang="it-IT" sz="2200" dirty="0"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288987" y="3189179"/>
            <a:ext cx="36700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008000"/>
                </a:solidFill>
              </a:rPr>
              <a:t>˜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6322856" y="3493976"/>
            <a:ext cx="367008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˜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5710509" y="6249993"/>
            <a:ext cx="31726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err="1" smtClean="0">
                <a:solidFill>
                  <a:schemeClr val="bg1"/>
                </a:solidFill>
              </a:rPr>
              <a:t>dcc.ligo.org</a:t>
            </a:r>
            <a:r>
              <a:rPr lang="it-IT" sz="1600" b="1" dirty="0">
                <a:solidFill>
                  <a:schemeClr val="bg1"/>
                </a:solidFill>
              </a:rPr>
              <a:t>/LIGO-P1600088/public</a:t>
            </a:r>
          </a:p>
        </p:txBody>
      </p:sp>
      <p:pic>
        <p:nvPicPr>
          <p:cNvPr id="15" name="Immagine 14" descr="Schermata 2016-06-20 alle 00.01.50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33" y="1287845"/>
            <a:ext cx="4955559" cy="4842933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122241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FFFF"/>
                </a:solidFill>
                <a:latin typeface="Chalkduster"/>
                <a:cs typeface="Chalkduster"/>
              </a:rPr>
              <a:t>BBH merger rate based on O1 observations 9</a:t>
            </a:r>
            <a:r>
              <a:rPr lang="en-US" sz="2800" dirty="0">
                <a:solidFill>
                  <a:srgbClr val="FFFFFF"/>
                </a:solidFill>
                <a:latin typeface="Chalkduster"/>
                <a:cs typeface="Chalkduster"/>
              </a:rPr>
              <a:t>–240 </a:t>
            </a:r>
            <a:r>
              <a:rPr lang="en-US" sz="2800" dirty="0" smtClean="0">
                <a:solidFill>
                  <a:srgbClr val="FFFFFF"/>
                </a:solidFill>
                <a:latin typeface="Chalkduster"/>
                <a:cs typeface="Chalkduster"/>
              </a:rPr>
              <a:t>Gpc</a:t>
            </a:r>
            <a:r>
              <a:rPr lang="en-US" sz="2800" baseline="30000" dirty="0" smtClean="0">
                <a:solidFill>
                  <a:srgbClr val="FFFFFF"/>
                </a:solidFill>
                <a:latin typeface="Chalkduster"/>
                <a:cs typeface="Chalkduster"/>
              </a:rPr>
              <a:t>-3</a:t>
            </a:r>
            <a:r>
              <a:rPr lang="en-US" sz="2800" dirty="0" smtClean="0">
                <a:solidFill>
                  <a:srgbClr val="FFFFFF"/>
                </a:solidFill>
                <a:latin typeface="Chalkduster"/>
                <a:cs typeface="Chalkduster"/>
              </a:rPr>
              <a:t> yr</a:t>
            </a:r>
            <a:r>
              <a:rPr lang="en-US" sz="2800" baseline="30000" dirty="0" smtClean="0">
                <a:solidFill>
                  <a:srgbClr val="FFFFFF"/>
                </a:solidFill>
                <a:latin typeface="Chalkduster"/>
                <a:cs typeface="Chalkduster"/>
              </a:rPr>
              <a:t>-1</a:t>
            </a:r>
            <a:r>
              <a:rPr lang="en-US" sz="2800" dirty="0" smtClean="0">
                <a:solidFill>
                  <a:srgbClr val="FFFFFF"/>
                </a:solidFill>
                <a:latin typeface="Chalkduster"/>
                <a:cs typeface="Chalkduster"/>
              </a:rPr>
              <a:t> </a:t>
            </a:r>
            <a:endParaRPr lang="en-US" sz="2800" dirty="0">
              <a:solidFill>
                <a:srgbClr val="FFFFFF"/>
              </a:solidFill>
              <a:latin typeface="Chalkduster"/>
              <a:cs typeface="Chalkduster"/>
            </a:endParaRPr>
          </a:p>
          <a:p>
            <a:endParaRPr lang="en-US" sz="2800" dirty="0">
              <a:solidFill>
                <a:srgbClr val="FFFFFF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4284396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FFFF"/>
                </a:solidFill>
                <a:latin typeface="Chalkduster"/>
                <a:cs typeface="Chalkduster"/>
              </a:rPr>
              <a:t>Sky localization with Virgo </a:t>
            </a:r>
            <a:br>
              <a:rPr lang="en-US" sz="2800" dirty="0" smtClean="0">
                <a:solidFill>
                  <a:srgbClr val="FFFFFF"/>
                </a:solidFill>
                <a:latin typeface="Chalkduster"/>
                <a:cs typeface="Chalkduster"/>
              </a:rPr>
            </a:br>
            <a:endParaRPr lang="en-US" sz="2800" dirty="0">
              <a:solidFill>
                <a:srgbClr val="FFFFFF"/>
              </a:solidFill>
              <a:latin typeface="Chalkduster"/>
              <a:cs typeface="Chalkduster"/>
            </a:endParaRPr>
          </a:p>
        </p:txBody>
      </p:sp>
      <p:pic>
        <p:nvPicPr>
          <p:cNvPr id="3" name="Content Placeholder 7" descr="GW150914-LVT151012-GW151226-with-tex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r="2649"/>
          <a:stretch/>
        </p:blipFill>
        <p:spPr>
          <a:xfrm>
            <a:off x="24960" y="1579265"/>
            <a:ext cx="4397313" cy="3511296"/>
          </a:xfrm>
          <a:prstGeom prst="rect">
            <a:avLst/>
          </a:prstGeom>
        </p:spPr>
      </p:pic>
      <p:sp>
        <p:nvSpPr>
          <p:cNvPr id="4" name="TextBox 13"/>
          <p:cNvSpPr txBox="1"/>
          <p:nvPr/>
        </p:nvSpPr>
        <p:spPr>
          <a:xfrm>
            <a:off x="1065798" y="1152283"/>
            <a:ext cx="2036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latin typeface="Arial Narrow" charset="0"/>
              </a:rPr>
              <a:t>Actual estimates</a:t>
            </a:r>
          </a:p>
        </p:txBody>
      </p:sp>
      <p:grpSp>
        <p:nvGrpSpPr>
          <p:cNvPr id="5" name="Group 15"/>
          <p:cNvGrpSpPr/>
          <p:nvPr/>
        </p:nvGrpSpPr>
        <p:grpSpPr>
          <a:xfrm>
            <a:off x="4284133" y="2262957"/>
            <a:ext cx="4859869" cy="4252573"/>
            <a:chOff x="4491789" y="1124681"/>
            <a:chExt cx="4652211" cy="3901857"/>
          </a:xfrm>
        </p:grpSpPr>
        <p:pic>
          <p:nvPicPr>
            <p:cNvPr id="6" name="Picture 11" descr="GW150914-LVT151012-GW151226-with-text-virgo.jpe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1789" y="1537380"/>
              <a:ext cx="4652211" cy="3489158"/>
            </a:xfrm>
            <a:prstGeom prst="rect">
              <a:avLst/>
            </a:prstGeom>
          </p:spPr>
        </p:pic>
        <p:sp>
          <p:nvSpPr>
            <p:cNvPr id="7" name="TextBox 14"/>
            <p:cNvSpPr txBox="1"/>
            <p:nvPr/>
          </p:nvSpPr>
          <p:spPr>
            <a:xfrm>
              <a:off x="4879107" y="1124681"/>
              <a:ext cx="363122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dirty="0">
                  <a:solidFill>
                    <a:srgbClr val="FFFFFF"/>
                  </a:solidFill>
                  <a:latin typeface="Arial Narrow" charset="0"/>
                </a:rPr>
                <a:t>Simulated estimates with Virgo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3334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gwdaw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87681" y="2279890"/>
            <a:ext cx="2160240" cy="1579521"/>
          </a:xfrm>
          <a:prstGeom prst="rect">
            <a:avLst/>
          </a:prstGeom>
          <a:noFill/>
          <a:ln w="38100" cmpd="sng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203196" y="1114810"/>
            <a:ext cx="5116657" cy="1061391"/>
          </a:xfrm>
          <a:prstGeom prst="rect">
            <a:avLst/>
          </a:prstGeom>
          <a:noFill/>
        </p:spPr>
        <p:txBody>
          <a:bodyPr wrap="square" lIns="91004" tIns="45503" rIns="91004" bIns="45503" rtlCol="0">
            <a:spAutoFit/>
          </a:bodyPr>
          <a:lstStyle/>
          <a:p>
            <a:pPr algn="ctr" defTabSz="455031">
              <a:buFont typeface="Times New Roman" pitchFamily="18" charset="0"/>
              <a:buNone/>
            </a:pPr>
            <a:r>
              <a:rPr lang="it-IT" sz="21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Coalescence</a:t>
            </a:r>
            <a:r>
              <a:rPr lang="it-IT" sz="2100" b="1" i="1" dirty="0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of </a:t>
            </a:r>
            <a:r>
              <a:rPr lang="it-IT" sz="21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binary</a:t>
            </a:r>
            <a:r>
              <a:rPr lang="it-IT" sz="2100" b="1" i="1" dirty="0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</a:p>
          <a:p>
            <a:pPr algn="ctr" defTabSz="455031">
              <a:buFont typeface="Times New Roman" pitchFamily="18" charset="0"/>
              <a:buNone/>
            </a:pPr>
            <a:r>
              <a:rPr lang="it-IT" sz="21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system</a:t>
            </a:r>
            <a:r>
              <a:rPr lang="it-IT" sz="2100" b="1" i="1" dirty="0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of </a:t>
            </a:r>
            <a:r>
              <a:rPr lang="it-IT" sz="21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neutron</a:t>
            </a:r>
            <a:r>
              <a:rPr lang="it-IT" sz="2100" b="1" i="1" dirty="0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  <a:r>
              <a:rPr lang="it-IT" sz="21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stars</a:t>
            </a:r>
            <a:r>
              <a:rPr lang="it-IT" sz="2100" b="1" i="1" dirty="0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(NS) and NS-BH</a:t>
            </a:r>
            <a:endParaRPr lang="it-IT" sz="21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520270" y="2016415"/>
            <a:ext cx="3268134" cy="738226"/>
          </a:xfrm>
          <a:prstGeom prst="rect">
            <a:avLst/>
          </a:prstGeom>
          <a:noFill/>
        </p:spPr>
        <p:txBody>
          <a:bodyPr wrap="square" lIns="91004" tIns="45503" rIns="91004" bIns="45503" rtlCol="0">
            <a:spAutoFit/>
          </a:bodyPr>
          <a:lstStyle/>
          <a:p>
            <a:pPr algn="ctr" defTabSz="455031">
              <a:buFont typeface="Times New Roman" pitchFamily="18" charset="0"/>
              <a:buNone/>
            </a:pPr>
            <a:r>
              <a:rPr lang="it-IT" sz="2100" b="1" i="1" dirty="0" smtClean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Core-</a:t>
            </a:r>
            <a:r>
              <a:rPr lang="it-IT" sz="2100" b="1" i="1" dirty="0" err="1" smtClean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collapse</a:t>
            </a:r>
            <a:r>
              <a:rPr lang="it-IT" sz="2100" b="1" i="1" dirty="0" smtClean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 of </a:t>
            </a:r>
          </a:p>
          <a:p>
            <a:pPr algn="ctr" defTabSz="455031">
              <a:buFont typeface="Times New Roman" pitchFamily="18" charset="0"/>
              <a:buNone/>
            </a:pPr>
            <a:r>
              <a:rPr lang="it-IT" sz="2100" b="1" i="1" dirty="0" smtClean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massive </a:t>
            </a:r>
            <a:r>
              <a:rPr lang="it-IT" sz="2100" b="1" i="1" dirty="0" err="1" smtClean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stars</a:t>
            </a:r>
            <a:endParaRPr lang="it-IT" sz="2100" b="1" i="1" dirty="0">
              <a:solidFill>
                <a:prstClr val="white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pic>
        <p:nvPicPr>
          <p:cNvPr id="14" name="image24.jpeg" descr="http://www.arkadiansystems.com/wp-content/uploads/2013/12/Merging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935" y="2275234"/>
            <a:ext cx="2110746" cy="1584176"/>
          </a:xfrm>
          <a:prstGeom prst="rect">
            <a:avLst/>
          </a:prstGeom>
          <a:ln w="38100" cmpd="sng">
            <a:solidFill>
              <a:srgbClr val="FFFFFF"/>
            </a:solidFill>
            <a:miter lim="400000"/>
          </a:ln>
        </p:spPr>
      </p:pic>
      <p:pic>
        <p:nvPicPr>
          <p:cNvPr id="7" name="Immagine 6" descr="Schermata 2016-04-05 alle 11.10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543" y="4774757"/>
            <a:ext cx="1906390" cy="1754822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pic>
        <p:nvPicPr>
          <p:cNvPr id="12" name="Immagine 11" descr="sn_cas_0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38" y="2835171"/>
            <a:ext cx="1800200" cy="1722269"/>
          </a:xfrm>
          <a:prstGeom prst="rect">
            <a:avLst/>
          </a:prstGeom>
          <a:noFill/>
          <a:ln w="38100" cmpd="sng">
            <a:solidFill>
              <a:srgbClr val="FFFFFF"/>
            </a:solidFill>
          </a:ln>
        </p:spPr>
      </p:pic>
      <p:sp>
        <p:nvSpPr>
          <p:cNvPr id="3" name="CasellaDiTesto 2"/>
          <p:cNvSpPr txBox="1"/>
          <p:nvPr/>
        </p:nvSpPr>
        <p:spPr>
          <a:xfrm>
            <a:off x="152397" y="84669"/>
            <a:ext cx="86190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CCFFCC"/>
                </a:solidFill>
                <a:latin typeface="Chalkduster"/>
                <a:cs typeface="Chalkduster"/>
              </a:rPr>
              <a:t>OTHER ASTROPHYSICAL SOURCES </a:t>
            </a:r>
            <a:r>
              <a:rPr lang="it-IT" sz="2000" dirty="0" err="1" smtClean="0">
                <a:solidFill>
                  <a:srgbClr val="CCFFCC"/>
                </a:solidFill>
                <a:latin typeface="Chalkduster"/>
                <a:cs typeface="Chalkduster"/>
              </a:rPr>
              <a:t>emitting</a:t>
            </a:r>
            <a:r>
              <a:rPr lang="it-IT" sz="2000" dirty="0" smtClean="0">
                <a:solidFill>
                  <a:srgbClr val="CCFFCC"/>
                </a:solidFill>
                <a:latin typeface="Chalkduster"/>
                <a:cs typeface="Chalkduster"/>
              </a:rPr>
              <a:t> </a:t>
            </a:r>
            <a:r>
              <a:rPr lang="it-IT" sz="2000" dirty="0" err="1" smtClean="0">
                <a:solidFill>
                  <a:srgbClr val="CCFFCC"/>
                </a:solidFill>
                <a:latin typeface="Chalkduster"/>
                <a:cs typeface="Chalkduster"/>
              </a:rPr>
              <a:t>transient</a:t>
            </a:r>
            <a:r>
              <a:rPr lang="it-IT" sz="2000" dirty="0" smtClean="0">
                <a:solidFill>
                  <a:srgbClr val="CCFFCC"/>
                </a:solidFill>
                <a:latin typeface="Chalkduster"/>
                <a:cs typeface="Chalkduster"/>
              </a:rPr>
              <a:t> GW </a:t>
            </a:r>
            <a:r>
              <a:rPr lang="it-IT" sz="2000" dirty="0" err="1" smtClean="0">
                <a:solidFill>
                  <a:srgbClr val="CCFFCC"/>
                </a:solidFill>
                <a:latin typeface="Chalkduster"/>
                <a:cs typeface="Chalkduster"/>
              </a:rPr>
              <a:t>signals</a:t>
            </a:r>
            <a:r>
              <a:rPr lang="it-IT" sz="2000" dirty="0" smtClean="0">
                <a:solidFill>
                  <a:srgbClr val="CCFFCC"/>
                </a:solidFill>
                <a:latin typeface="Chalkduster"/>
                <a:cs typeface="Chalkduster"/>
              </a:rPr>
              <a:t> </a:t>
            </a:r>
            <a:r>
              <a:rPr lang="it-IT" sz="2000" dirty="0" err="1" smtClean="0">
                <a:solidFill>
                  <a:srgbClr val="CCFFCC"/>
                </a:solidFill>
                <a:latin typeface="Chalkduster"/>
                <a:cs typeface="Chalkduster"/>
              </a:rPr>
              <a:t>detectable</a:t>
            </a:r>
            <a:r>
              <a:rPr lang="it-IT" sz="2000" dirty="0" smtClean="0">
                <a:solidFill>
                  <a:srgbClr val="CCFFCC"/>
                </a:solidFill>
                <a:latin typeface="Chalkduster"/>
                <a:cs typeface="Chalkduster"/>
              </a:rPr>
              <a:t> by LIGO and Virgo (10-1000 Hz) </a:t>
            </a:r>
            <a:endParaRPr lang="it-IT" sz="2000" dirty="0">
              <a:solidFill>
                <a:srgbClr val="CCFFCC"/>
              </a:solidFill>
              <a:latin typeface="Chalkduster"/>
              <a:cs typeface="Chalkduster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666988" y="4277269"/>
            <a:ext cx="3570208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100" b="1" dirty="0" err="1" smtClean="0">
                <a:solidFill>
                  <a:srgbClr val="FFFFFF"/>
                </a:solidFill>
                <a:latin typeface="Chalkduster"/>
                <a:cs typeface="Chalkduster"/>
              </a:rPr>
              <a:t>Isolated</a:t>
            </a:r>
            <a:r>
              <a:rPr lang="it-IT" sz="2100" b="1" dirty="0" smtClean="0">
                <a:solidFill>
                  <a:srgbClr val="FFFFFF"/>
                </a:solidFill>
                <a:latin typeface="Chalkduster"/>
                <a:cs typeface="Chalkduster"/>
              </a:rPr>
              <a:t> </a:t>
            </a:r>
            <a:r>
              <a:rPr lang="it-IT" sz="2100" b="1" dirty="0" err="1" smtClean="0">
                <a:solidFill>
                  <a:srgbClr val="FFFFFF"/>
                </a:solidFill>
                <a:latin typeface="Chalkduster"/>
                <a:cs typeface="Chalkduster"/>
              </a:rPr>
              <a:t>neutron</a:t>
            </a:r>
            <a:r>
              <a:rPr lang="it-IT" sz="2100" b="1" dirty="0" smtClean="0">
                <a:solidFill>
                  <a:srgbClr val="FFFFFF"/>
                </a:solidFill>
                <a:latin typeface="Chalkduster"/>
                <a:cs typeface="Chalkduster"/>
              </a:rPr>
              <a:t>-star</a:t>
            </a:r>
          </a:p>
          <a:p>
            <a:endParaRPr lang="it-IT" b="1" dirty="0" smtClean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598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LIGOTimeline_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78500"/>
          </a:xfrm>
          <a:prstGeom prst="rect">
            <a:avLst/>
          </a:prstGeom>
        </p:spPr>
      </p:pic>
      <p:pic>
        <p:nvPicPr>
          <p:cNvPr id="7" name="Immagine 6" descr="LIGO-VIRGO-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01" y="5884614"/>
            <a:ext cx="1257300" cy="973393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3865" y="5789934"/>
            <a:ext cx="216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0090"/>
                </a:solidFill>
              </a:rPr>
              <a:t>SNR=24</a:t>
            </a:r>
          </a:p>
          <a:p>
            <a:pPr algn="ctr"/>
            <a:r>
              <a:rPr lang="it-IT" b="1" dirty="0" smtClean="0">
                <a:solidFill>
                  <a:srgbClr val="000090"/>
                </a:solidFill>
              </a:rPr>
              <a:t>FAR &lt; 6 x 10</a:t>
            </a:r>
            <a:r>
              <a:rPr lang="it-IT" b="1" baseline="30000" dirty="0" smtClean="0">
                <a:solidFill>
                  <a:srgbClr val="000090"/>
                </a:solidFill>
              </a:rPr>
              <a:t>-7 </a:t>
            </a:r>
            <a:r>
              <a:rPr lang="it-IT" b="1" dirty="0" smtClean="0">
                <a:solidFill>
                  <a:srgbClr val="000090"/>
                </a:solidFill>
              </a:rPr>
              <a:t>yr</a:t>
            </a:r>
            <a:r>
              <a:rPr lang="it-IT" b="1" baseline="30000" dirty="0" smtClean="0">
                <a:solidFill>
                  <a:srgbClr val="000090"/>
                </a:solidFill>
              </a:rPr>
              <a:t>-1</a:t>
            </a:r>
          </a:p>
          <a:p>
            <a:pPr algn="ctr"/>
            <a:r>
              <a:rPr lang="it-IT" b="1" dirty="0" err="1" smtClean="0">
                <a:solidFill>
                  <a:srgbClr val="000090"/>
                </a:solidFill>
              </a:rPr>
              <a:t>Significance</a:t>
            </a:r>
            <a:r>
              <a:rPr lang="it-IT" b="1" dirty="0" smtClean="0">
                <a:solidFill>
                  <a:srgbClr val="000090"/>
                </a:solidFill>
              </a:rPr>
              <a:t> &gt; 5.3 </a:t>
            </a:r>
            <a:r>
              <a:rPr lang="it-IT" b="1" dirty="0" err="1" smtClean="0">
                <a:solidFill>
                  <a:srgbClr val="000090"/>
                </a:solidFill>
              </a:rPr>
              <a:t>σ</a:t>
            </a:r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825061" y="5789937"/>
            <a:ext cx="2061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0090"/>
                </a:solidFill>
              </a:rPr>
              <a:t>SNR=13</a:t>
            </a:r>
          </a:p>
          <a:p>
            <a:pPr algn="ctr"/>
            <a:r>
              <a:rPr lang="it-IT" b="1" dirty="0" smtClean="0">
                <a:solidFill>
                  <a:srgbClr val="000090"/>
                </a:solidFill>
              </a:rPr>
              <a:t>FAR &lt; 6 x 10</a:t>
            </a:r>
            <a:r>
              <a:rPr lang="it-IT" b="1" baseline="30000" dirty="0" smtClean="0">
                <a:solidFill>
                  <a:srgbClr val="000090"/>
                </a:solidFill>
              </a:rPr>
              <a:t>-7</a:t>
            </a:r>
          </a:p>
          <a:p>
            <a:pPr algn="ctr"/>
            <a:r>
              <a:rPr lang="it-IT" b="1" dirty="0" err="1" smtClean="0">
                <a:solidFill>
                  <a:srgbClr val="000090"/>
                </a:solidFill>
              </a:rPr>
              <a:t>Significance</a:t>
            </a:r>
            <a:r>
              <a:rPr lang="it-IT" b="1" dirty="0" smtClean="0">
                <a:solidFill>
                  <a:srgbClr val="000090"/>
                </a:solidFill>
              </a:rPr>
              <a:t> &gt; 5.3 </a:t>
            </a:r>
            <a:r>
              <a:rPr lang="it-IT" b="1" dirty="0" err="1" smtClean="0">
                <a:solidFill>
                  <a:srgbClr val="000090"/>
                </a:solidFill>
              </a:rPr>
              <a:t>σ</a:t>
            </a:r>
            <a:endParaRPr lang="it-IT" b="1" dirty="0">
              <a:solidFill>
                <a:srgbClr val="000090"/>
              </a:solidFill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6756400" y="5401729"/>
            <a:ext cx="8461" cy="37677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1134534" y="5315798"/>
            <a:ext cx="8461" cy="376771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2201333" y="5828037"/>
            <a:ext cx="2167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</a:rPr>
              <a:t>SNR=9</a:t>
            </a:r>
          </a:p>
          <a:p>
            <a:pPr algn="ctr"/>
            <a:r>
              <a:rPr lang="it-IT" dirty="0" smtClean="0">
                <a:solidFill>
                  <a:srgbClr val="0000FF"/>
                </a:solidFill>
              </a:rPr>
              <a:t>FAR 0.37 yr</a:t>
            </a:r>
            <a:r>
              <a:rPr lang="it-IT" baseline="30000" dirty="0" smtClean="0">
                <a:solidFill>
                  <a:srgbClr val="0000FF"/>
                </a:solidFill>
              </a:rPr>
              <a:t>-1</a:t>
            </a:r>
          </a:p>
          <a:p>
            <a:pPr algn="ctr"/>
            <a:r>
              <a:rPr lang="it-IT" dirty="0" err="1" smtClean="0">
                <a:solidFill>
                  <a:srgbClr val="0000FF"/>
                </a:solidFill>
              </a:rPr>
              <a:t>Significance</a:t>
            </a:r>
            <a:r>
              <a:rPr lang="it-IT" dirty="0" smtClean="0">
                <a:solidFill>
                  <a:srgbClr val="0000FF"/>
                </a:solidFill>
              </a:rPr>
              <a:t> = 1.7 </a:t>
            </a:r>
            <a:r>
              <a:rPr lang="it-IT" dirty="0" err="1" smtClean="0">
                <a:solidFill>
                  <a:srgbClr val="0000FF"/>
                </a:solidFill>
              </a:rPr>
              <a:t>σ</a:t>
            </a:r>
            <a:endParaRPr lang="it-IT" dirty="0">
              <a:solidFill>
                <a:srgbClr val="0000FF"/>
              </a:solidFill>
            </a:endParaRPr>
          </a:p>
        </p:txBody>
      </p:sp>
      <p:cxnSp>
        <p:nvCxnSpPr>
          <p:cNvPr id="14" name="Connettore 2 13"/>
          <p:cNvCxnSpPr/>
          <p:nvPr/>
        </p:nvCxnSpPr>
        <p:spPr>
          <a:xfrm>
            <a:off x="2641601" y="5401729"/>
            <a:ext cx="355599" cy="2908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643461" y="2624620"/>
            <a:ext cx="2133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Low-latency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search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417696" y="2575418"/>
            <a:ext cx="2133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</a:rPr>
              <a:t>Low-latency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search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658491" y="2607690"/>
            <a:ext cx="2133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Off-line </a:t>
            </a:r>
            <a:r>
              <a:rPr lang="it-IT" dirty="0" err="1" smtClean="0">
                <a:solidFill>
                  <a:schemeClr val="bg1"/>
                </a:solidFill>
              </a:rPr>
              <a:t>search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978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29495" y="85463"/>
            <a:ext cx="3808372" cy="461740"/>
          </a:xfrm>
          <a:prstGeom prst="rect">
            <a:avLst/>
          </a:prstGeom>
          <a:solidFill>
            <a:srgbClr val="000000"/>
          </a:solidFill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 </a:t>
            </a:r>
            <a:r>
              <a:rPr lang="it-IT" sz="2800" b="1" i="1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emissions</a:t>
            </a: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</a:p>
        </p:txBody>
      </p:sp>
      <p:pic>
        <p:nvPicPr>
          <p:cNvPr id="4" name="Immagine 3" descr="XZcutns14ns14_lowres - Copi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425" y="632447"/>
            <a:ext cx="4258885" cy="4935926"/>
          </a:xfrm>
          <a:prstGeom prst="rect">
            <a:avLst/>
          </a:prstGeom>
          <a:ln w="28575" cmpd="sng">
            <a:solidFill>
              <a:srgbClr val="FFFFFF"/>
            </a:solidFill>
          </a:ln>
        </p:spPr>
      </p:pic>
      <p:sp>
        <p:nvSpPr>
          <p:cNvPr id="7" name="CasellaDiTesto 6"/>
          <p:cNvSpPr txBox="1"/>
          <p:nvPr/>
        </p:nvSpPr>
        <p:spPr>
          <a:xfrm>
            <a:off x="335454" y="1100681"/>
            <a:ext cx="445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  <a:latin typeface="Calibri"/>
              </a:rPr>
              <a:t>Short Gamma </a:t>
            </a:r>
            <a:r>
              <a:rPr lang="it-IT" sz="2400" b="1" dirty="0" err="1">
                <a:solidFill>
                  <a:srgbClr val="FFFF00"/>
                </a:solidFill>
                <a:latin typeface="Calibri"/>
              </a:rPr>
              <a:t>R</a:t>
            </a:r>
            <a:r>
              <a:rPr lang="it-IT" sz="2400" b="1" dirty="0" err="1" smtClean="0">
                <a:solidFill>
                  <a:srgbClr val="FFFF00"/>
                </a:solidFill>
                <a:latin typeface="Calibri"/>
              </a:rPr>
              <a:t>ay</a:t>
            </a:r>
            <a:r>
              <a:rPr lang="it-IT" sz="2400" b="1" dirty="0" smtClean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400" b="1" dirty="0" err="1" smtClean="0">
                <a:solidFill>
                  <a:srgbClr val="FFFF00"/>
                </a:solidFill>
                <a:latin typeface="Calibri"/>
              </a:rPr>
              <a:t>Burst</a:t>
            </a:r>
            <a:r>
              <a:rPr lang="it-IT" sz="2400" b="1" dirty="0" smtClean="0">
                <a:solidFill>
                  <a:srgbClr val="FFFF00"/>
                </a:solidFill>
                <a:latin typeface="Calibri"/>
              </a:rPr>
              <a:t> (</a:t>
            </a:r>
            <a:r>
              <a:rPr lang="it-IT" sz="2400" b="1" dirty="0" err="1" smtClean="0">
                <a:solidFill>
                  <a:srgbClr val="FFFF00"/>
                </a:solidFill>
                <a:latin typeface="Calibri"/>
              </a:rPr>
              <a:t>sGRB</a:t>
            </a:r>
            <a:r>
              <a:rPr lang="it-IT" sz="2400" b="1" dirty="0" smtClean="0">
                <a:solidFill>
                  <a:srgbClr val="FFFF00"/>
                </a:solidFill>
                <a:latin typeface="Calibri"/>
              </a:rPr>
              <a:t>)</a:t>
            </a:r>
            <a:endParaRPr lang="it-IT" sz="1600" b="1" dirty="0">
              <a:solidFill>
                <a:prstClr val="white"/>
              </a:solidFill>
              <a:latin typeface="Calibri"/>
              <a:cs typeface="Chalkduster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5236" y="3531154"/>
            <a:ext cx="244458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>
                <a:solidFill>
                  <a:srgbClr val="CCFFCC"/>
                </a:solidFill>
                <a:latin typeface="Calibri"/>
              </a:rPr>
              <a:t>Sub-</a:t>
            </a:r>
            <a:r>
              <a:rPr lang="it-IT" i="1" dirty="0" err="1" smtClean="0">
                <a:solidFill>
                  <a:srgbClr val="CCFFCC"/>
                </a:solidFill>
                <a:latin typeface="Calibri"/>
              </a:rPr>
              <a:t>relativistic</a:t>
            </a:r>
            <a:endParaRPr lang="it-IT" i="1" dirty="0">
              <a:solidFill>
                <a:srgbClr val="CCFFCC"/>
              </a:solidFill>
              <a:latin typeface="Calibri"/>
            </a:endParaRPr>
          </a:p>
          <a:p>
            <a:r>
              <a:rPr lang="it-IT" i="1" dirty="0" err="1" smtClean="0">
                <a:solidFill>
                  <a:srgbClr val="CCFFCC"/>
                </a:solidFill>
                <a:latin typeface="Calibri"/>
              </a:rPr>
              <a:t>dynamical</a:t>
            </a:r>
            <a:r>
              <a:rPr lang="it-IT" i="1" dirty="0" smtClean="0">
                <a:solidFill>
                  <a:srgbClr val="CCFFCC"/>
                </a:solidFill>
                <a:latin typeface="Calibri"/>
              </a:rPr>
              <a:t>  </a:t>
            </a:r>
            <a:r>
              <a:rPr lang="it-IT" i="1" dirty="0" err="1">
                <a:solidFill>
                  <a:srgbClr val="CCFFCC"/>
                </a:solidFill>
                <a:latin typeface="Calibri"/>
              </a:rPr>
              <a:t>ejecta</a:t>
            </a:r>
            <a:endParaRPr lang="it-IT" i="1" dirty="0">
              <a:solidFill>
                <a:srgbClr val="CCFFCC"/>
              </a:solidFill>
              <a:latin typeface="Calibri"/>
            </a:endParaRPr>
          </a:p>
          <a:p>
            <a:endParaRPr lang="it-IT" i="1" dirty="0" smtClean="0">
              <a:solidFill>
                <a:srgbClr val="CCFFCC"/>
              </a:solidFill>
              <a:latin typeface="Calibri"/>
            </a:endParaRPr>
          </a:p>
          <a:p>
            <a:endParaRPr lang="it-IT" i="1" dirty="0">
              <a:solidFill>
                <a:srgbClr val="CCFFCC"/>
              </a:solidFill>
              <a:latin typeface="Calibri"/>
            </a:endParaRPr>
          </a:p>
          <a:p>
            <a:r>
              <a:rPr lang="it-IT" i="1" dirty="0" smtClean="0">
                <a:solidFill>
                  <a:srgbClr val="CCFFCC"/>
                </a:solidFill>
                <a:latin typeface="Calibri"/>
              </a:rPr>
              <a:t> </a:t>
            </a:r>
          </a:p>
          <a:p>
            <a:r>
              <a:rPr lang="it-IT" i="1" dirty="0">
                <a:solidFill>
                  <a:srgbClr val="CCFFCC"/>
                </a:solidFill>
                <a:latin typeface="Calibri"/>
              </a:rPr>
              <a:t>d</a:t>
            </a:r>
            <a:r>
              <a:rPr lang="it-IT" i="1" dirty="0" smtClean="0">
                <a:solidFill>
                  <a:srgbClr val="CCFFCC"/>
                </a:solidFill>
                <a:latin typeface="Calibri"/>
              </a:rPr>
              <a:t>isk </a:t>
            </a:r>
            <a:r>
              <a:rPr lang="it-IT" i="1" dirty="0" err="1">
                <a:solidFill>
                  <a:srgbClr val="CCFFCC"/>
                </a:solidFill>
                <a:latin typeface="Calibri"/>
              </a:rPr>
              <a:t>wind</a:t>
            </a:r>
            <a:r>
              <a:rPr lang="it-IT" i="1" dirty="0">
                <a:solidFill>
                  <a:srgbClr val="CCFFCC"/>
                </a:solidFill>
                <a:latin typeface="Calibri"/>
              </a:rPr>
              <a:t> </a:t>
            </a:r>
            <a:r>
              <a:rPr lang="it-IT" i="1" dirty="0" err="1">
                <a:solidFill>
                  <a:srgbClr val="CCFFCC"/>
                </a:solidFill>
                <a:latin typeface="Calibri"/>
              </a:rPr>
              <a:t>outflow</a:t>
            </a:r>
            <a:endParaRPr lang="it-IT" i="1" dirty="0">
              <a:solidFill>
                <a:srgbClr val="CCFFCC"/>
              </a:solidFill>
              <a:latin typeface="Calibri"/>
            </a:endParaRPr>
          </a:p>
          <a:p>
            <a:r>
              <a:rPr lang="it-IT" i="1" dirty="0" smtClean="0">
                <a:solidFill>
                  <a:srgbClr val="CCFFCC"/>
                </a:solidFill>
                <a:latin typeface="Calibri"/>
              </a:rPr>
              <a:t>Spin-down </a:t>
            </a:r>
            <a:r>
              <a:rPr lang="it-IT" i="1" dirty="0" err="1" smtClean="0">
                <a:solidFill>
                  <a:srgbClr val="CCFFCC"/>
                </a:solidFill>
                <a:latin typeface="Calibri"/>
              </a:rPr>
              <a:t>luminosity</a:t>
            </a:r>
            <a:endParaRPr lang="it-IT" i="1" dirty="0">
              <a:solidFill>
                <a:srgbClr val="CCFFCC"/>
              </a:solidFill>
              <a:latin typeface="Calibri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02804" y="1875084"/>
            <a:ext cx="1835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 err="1">
                <a:solidFill>
                  <a:srgbClr val="FFFF00"/>
                </a:solidFill>
                <a:latin typeface="Calibri"/>
              </a:rPr>
              <a:t>Ultra-relativistic</a:t>
            </a:r>
            <a:endParaRPr lang="it-IT" i="1" dirty="0">
              <a:solidFill>
                <a:srgbClr val="FFFF00"/>
              </a:solidFill>
              <a:latin typeface="Calibri"/>
            </a:endParaRPr>
          </a:p>
          <a:p>
            <a:pPr algn="ctr"/>
            <a:r>
              <a:rPr lang="it-IT" i="1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i="1" dirty="0" err="1">
                <a:solidFill>
                  <a:srgbClr val="FFFF00"/>
                </a:solidFill>
                <a:latin typeface="Calibri"/>
              </a:rPr>
              <a:t>outflow</a:t>
            </a:r>
            <a:endParaRPr lang="it-IT" i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1987035" y="3950411"/>
            <a:ext cx="267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>
                <a:solidFill>
                  <a:srgbClr val="27FF3B"/>
                </a:solidFill>
                <a:latin typeface="Calibri"/>
                <a:cs typeface="Chalkduster"/>
              </a:rPr>
              <a:t>Isotropic</a:t>
            </a:r>
            <a:r>
              <a:rPr lang="it-IT" sz="2000" b="1" dirty="0">
                <a:solidFill>
                  <a:srgbClr val="27FF3B"/>
                </a:solidFill>
                <a:latin typeface="Calibri"/>
                <a:cs typeface="Chalkduster"/>
              </a:rPr>
              <a:t> </a:t>
            </a:r>
            <a:r>
              <a:rPr lang="it-IT" sz="2000" b="1" dirty="0" err="1" smtClean="0">
                <a:solidFill>
                  <a:srgbClr val="27FF3B"/>
                </a:solidFill>
                <a:latin typeface="Calibri"/>
                <a:cs typeface="Chalkduster"/>
              </a:rPr>
              <a:t>emission</a:t>
            </a:r>
            <a:endParaRPr lang="it-IT" sz="2000" b="1" dirty="0">
              <a:solidFill>
                <a:srgbClr val="27FF3B"/>
              </a:solidFill>
              <a:latin typeface="Calibri"/>
              <a:cs typeface="Chalkduster"/>
            </a:endParaRPr>
          </a:p>
          <a:p>
            <a:pPr algn="ctr"/>
            <a:endParaRPr lang="it-IT" sz="1600" b="1" dirty="0">
              <a:solidFill>
                <a:prstClr val="white"/>
              </a:solidFill>
              <a:latin typeface="Chalkduster"/>
              <a:cs typeface="Chalkduster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79872" y="716635"/>
            <a:ext cx="3808372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NS-NS and NS-BH </a:t>
            </a:r>
            <a:r>
              <a:rPr lang="it-IT" sz="2000" dirty="0" err="1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dirty="0">
              <a:solidFill>
                <a:prstClr val="white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761027" y="5771569"/>
            <a:ext cx="2946400" cy="919814"/>
          </a:xfrm>
          <a:prstGeom prst="rect">
            <a:avLst/>
          </a:prstGeom>
          <a:solidFill>
            <a:schemeClr val="tx1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BH-BH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4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733681" y="698184"/>
            <a:ext cx="3808372" cy="2655160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Core-</a:t>
            </a:r>
            <a:r>
              <a:rPr lang="it-IT" sz="20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collapse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961474" y="3748717"/>
            <a:ext cx="3834580" cy="2910615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Isolated</a:t>
            </a: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NS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instabilities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001797" y="5590956"/>
            <a:ext cx="12644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0" dirty="0">
                <a:solidFill>
                  <a:srgbClr val="FF0000"/>
                </a:solidFill>
                <a:latin typeface="Chalkduster"/>
                <a:cs typeface="Chalkduster"/>
              </a:rPr>
              <a:t>?</a:t>
            </a:r>
          </a:p>
        </p:txBody>
      </p:sp>
      <p:pic>
        <p:nvPicPr>
          <p:cNvPr id="37" name="Immagine 36" descr="Palomar-imaage-251x3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9" y="1364219"/>
            <a:ext cx="1642527" cy="1963180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6607498" y="1028807"/>
            <a:ext cx="1939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SBO X-</a:t>
            </a:r>
            <a:r>
              <a:rPr lang="it-IT" sz="1600" dirty="0" err="1">
                <a:solidFill>
                  <a:srgbClr val="3366FF"/>
                </a:solidFill>
                <a:latin typeface="Chalkduster"/>
                <a:cs typeface="Chalkduster"/>
              </a:rPr>
              <a:t>ray</a:t>
            </a:r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/</a:t>
            </a:r>
            <a:r>
              <a:rPr lang="it-IT" sz="1600" dirty="0" smtClean="0">
                <a:solidFill>
                  <a:srgbClr val="3366FF"/>
                </a:solidFill>
                <a:latin typeface="Chalkduster"/>
                <a:cs typeface="Chalkduster"/>
              </a:rPr>
              <a:t>UV</a:t>
            </a:r>
          </a:p>
          <a:p>
            <a:endParaRPr lang="it-IT" sz="1000" dirty="0" smtClean="0">
              <a:solidFill>
                <a:srgbClr val="CCFFCC"/>
              </a:solidFill>
              <a:latin typeface="Chalkduster"/>
              <a:cs typeface="Chalkduster"/>
            </a:endParaRPr>
          </a:p>
          <a:p>
            <a:endParaRPr lang="it-IT" sz="10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Optical</a:t>
            </a:r>
          </a:p>
          <a:p>
            <a:endParaRPr lang="it-IT" sz="1000" dirty="0" smtClean="0">
              <a:solidFill>
                <a:srgbClr val="CCFFCC"/>
              </a:solidFill>
              <a:latin typeface="Chalkduster"/>
              <a:cs typeface="Chalkduster"/>
            </a:endParaRPr>
          </a:p>
          <a:p>
            <a:endParaRPr lang="it-IT" sz="10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Radio</a:t>
            </a:r>
          </a:p>
          <a:p>
            <a:endParaRPr lang="it-IT" sz="1000" dirty="0" smtClean="0">
              <a:solidFill>
                <a:srgbClr val="FFFFFF"/>
              </a:solidFill>
              <a:latin typeface="Calibri"/>
              <a:cs typeface="Chalkduster"/>
            </a:endParaRPr>
          </a:p>
          <a:p>
            <a:endParaRPr lang="it-IT" sz="1000" dirty="0" smtClean="0">
              <a:solidFill>
                <a:srgbClr val="FFFFFF"/>
              </a:solidFill>
              <a:latin typeface="Calibri"/>
              <a:cs typeface="Chalkduster"/>
            </a:endParaRPr>
          </a:p>
          <a:p>
            <a:r>
              <a:rPr lang="it-IT" sz="2000" dirty="0" smtClean="0">
                <a:solidFill>
                  <a:srgbClr val="3366FF"/>
                </a:solidFill>
                <a:latin typeface="Chalkduster"/>
                <a:cs typeface="Chalkduster"/>
              </a:rPr>
              <a:t>+ Long GRB</a:t>
            </a:r>
            <a:endParaRPr lang="it-IT" sz="2000" dirty="0">
              <a:solidFill>
                <a:srgbClr val="3366FF"/>
              </a:solidFill>
              <a:latin typeface="Chalkduster"/>
              <a:cs typeface="Chalkduster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6053" y="4071467"/>
            <a:ext cx="1152128" cy="103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CasellaDiTesto 40"/>
          <p:cNvSpPr txBox="1"/>
          <p:nvPr/>
        </p:nvSpPr>
        <p:spPr>
          <a:xfrm>
            <a:off x="5520267" y="4528658"/>
            <a:ext cx="309879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Soft Gamma </a:t>
            </a:r>
            <a:r>
              <a:rPr lang="it-IT" sz="1600" b="1" i="1" dirty="0" err="1">
                <a:solidFill>
                  <a:srgbClr val="FF6600"/>
                </a:solidFill>
                <a:latin typeface="Chalkduster"/>
                <a:cs typeface="Chalkduster"/>
              </a:rPr>
              <a:t>Ray</a:t>
            </a:r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           </a:t>
            </a:r>
          </a:p>
          <a:p>
            <a:pPr defTabSz="914400"/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</a:t>
            </a:r>
            <a:r>
              <a:rPr lang="it-IT" sz="1600" b="1" i="1" dirty="0" err="1">
                <a:solidFill>
                  <a:srgbClr val="FF6600"/>
                </a:solidFill>
                <a:latin typeface="Chalkduster"/>
                <a:cs typeface="Chalkduster"/>
              </a:rPr>
              <a:t>Repeaters</a:t>
            </a:r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and</a:t>
            </a:r>
          </a:p>
          <a:p>
            <a:pPr algn="r" defTabSz="914400"/>
            <a:r>
              <a:rPr lang="en-US" sz="1600" b="1" i="1" dirty="0">
                <a:solidFill>
                  <a:srgbClr val="FF6600"/>
                </a:solidFill>
                <a:latin typeface="Chalkduster"/>
                <a:cs typeface="Chalkduster"/>
              </a:rPr>
              <a:t>Anomalous X-ray Pulsars</a:t>
            </a: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Calibri"/>
              </a:rPr>
              <a:t>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2" name="Immagine 41" descr="Schermata 2016-04-05 alle 11.10.1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28" y="5396654"/>
            <a:ext cx="1300536" cy="1197137"/>
          </a:xfrm>
          <a:prstGeom prst="rect">
            <a:avLst/>
          </a:prstGeom>
          <a:ln w="38100" cmpd="sng">
            <a:noFill/>
          </a:ln>
        </p:spPr>
      </p:pic>
      <p:sp>
        <p:nvSpPr>
          <p:cNvPr id="43" name="CasellaDiTesto 42"/>
          <p:cNvSpPr txBox="1"/>
          <p:nvPr/>
        </p:nvSpPr>
        <p:spPr>
          <a:xfrm>
            <a:off x="6374587" y="5769392"/>
            <a:ext cx="3098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600" dirty="0">
                <a:solidFill>
                  <a:srgbClr val="1F497D">
                    <a:lumMod val="20000"/>
                    <a:lumOff val="80000"/>
                  </a:srgbClr>
                </a:solidFill>
                <a:latin typeface="Chalkduster"/>
                <a:cs typeface="Chalkduster"/>
              </a:rPr>
              <a:t>Radio/gamma-ray</a:t>
            </a:r>
          </a:p>
          <a:p>
            <a:pPr defTabSz="914400"/>
            <a:r>
              <a:rPr lang="en-US" sz="1600" dirty="0">
                <a:solidFill>
                  <a:srgbClr val="1F497D">
                    <a:lumMod val="20000"/>
                    <a:lumOff val="80000"/>
                  </a:srgbClr>
                </a:solidFill>
                <a:latin typeface="Chalkduster"/>
                <a:cs typeface="Chalkduster"/>
              </a:rPr>
              <a:t>Pulsar glitches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rapezio 14"/>
          <p:cNvSpPr/>
          <p:nvPr/>
        </p:nvSpPr>
        <p:spPr>
          <a:xfrm rot="10800000">
            <a:off x="1942660" y="1605190"/>
            <a:ext cx="429450" cy="2971383"/>
          </a:xfrm>
          <a:prstGeom prst="trapezoid">
            <a:avLst>
              <a:gd name="adj" fmla="val 38889"/>
            </a:avLst>
          </a:prstGeom>
          <a:gradFill flip="none" rotWithShape="1">
            <a:gsLst>
              <a:gs pos="41000">
                <a:srgbClr val="FFFF00"/>
              </a:gs>
              <a:gs pos="100000">
                <a:srgbClr val="FFFFFF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938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29495" y="85463"/>
            <a:ext cx="3808372" cy="461740"/>
          </a:xfrm>
          <a:prstGeom prst="rect">
            <a:avLst/>
          </a:prstGeom>
          <a:solidFill>
            <a:srgbClr val="000000"/>
          </a:solidFill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 </a:t>
            </a:r>
            <a:r>
              <a:rPr lang="it-IT" sz="2800" b="1" i="1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emissions</a:t>
            </a: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</a:p>
        </p:txBody>
      </p:sp>
      <p:pic>
        <p:nvPicPr>
          <p:cNvPr id="4" name="Immagine 3" descr="XZcutns14ns14_lowres - Cop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425" y="632447"/>
            <a:ext cx="4258885" cy="4935926"/>
          </a:xfrm>
          <a:prstGeom prst="rect">
            <a:avLst/>
          </a:prstGeom>
          <a:ln w="28575" cmpd="sng">
            <a:solidFill>
              <a:srgbClr val="FFFFFF"/>
            </a:solidFill>
          </a:ln>
        </p:spPr>
      </p:pic>
      <p:cxnSp>
        <p:nvCxnSpPr>
          <p:cNvPr id="5" name="Connettore 1 4"/>
          <p:cNvCxnSpPr/>
          <p:nvPr/>
        </p:nvCxnSpPr>
        <p:spPr>
          <a:xfrm>
            <a:off x="1952904" y="2099731"/>
            <a:ext cx="193884" cy="2557044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flipH="1">
            <a:off x="2181069" y="2099731"/>
            <a:ext cx="243348" cy="254464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259743" y="1047891"/>
            <a:ext cx="4752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latin typeface="Calibri"/>
              </a:rPr>
              <a:t>GRB</a:t>
            </a:r>
            <a:r>
              <a:rPr lang="it-IT" sz="22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it-IT" b="1" dirty="0">
                <a:solidFill>
                  <a:srgbClr val="FFFF00"/>
                </a:solidFill>
                <a:latin typeface="Calibri"/>
                <a:sym typeface="Wingdings"/>
              </a:rPr>
              <a:t></a:t>
            </a:r>
            <a:r>
              <a:rPr lang="it-IT" b="1" dirty="0">
                <a:solidFill>
                  <a:prstClr val="white"/>
                </a:solidFill>
                <a:latin typeface="Calibri"/>
                <a:sym typeface="Wingdings"/>
              </a:rPr>
              <a:t> </a:t>
            </a:r>
            <a:r>
              <a:rPr lang="it-IT" sz="1600" b="1" dirty="0" err="1">
                <a:solidFill>
                  <a:srgbClr val="FFFF00"/>
                </a:solidFill>
                <a:latin typeface="Chalkduster"/>
                <a:cs typeface="Chalkduster"/>
              </a:rPr>
              <a:t>prompt</a:t>
            </a:r>
            <a:r>
              <a:rPr lang="it-IT" sz="1600" b="1" dirty="0">
                <a:solidFill>
                  <a:srgbClr val="FFFF00"/>
                </a:solidFill>
                <a:latin typeface="Chalkduster"/>
                <a:cs typeface="Chalkduster"/>
              </a:rPr>
              <a:t> gamma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(sec)</a:t>
            </a:r>
          </a:p>
          <a:p>
            <a:pPr marL="285750" indent="-285750">
              <a:buFont typeface="Wingdings" charset="0"/>
              <a:buChar char="à"/>
            </a:pP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Afterglows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 X-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ray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, 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optical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, radio</a:t>
            </a:r>
          </a:p>
          <a:p>
            <a:r>
              <a:rPr lang="it-IT" sz="1600" b="1" dirty="0">
                <a:solidFill>
                  <a:srgbClr val="FFFF00"/>
                </a:solidFill>
                <a:latin typeface="Chalkduster"/>
                <a:cs typeface="Chalkduster"/>
                <a:sym typeface="Wingdings"/>
              </a:rPr>
              <a:t>     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(minutes, hours, 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days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, 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months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)</a:t>
            </a:r>
            <a:endParaRPr lang="it-IT" sz="1600" b="1" dirty="0">
              <a:solidFill>
                <a:prstClr val="white"/>
              </a:solidFill>
              <a:latin typeface="Calibri"/>
              <a:cs typeface="Chalkduster"/>
            </a:endParaRPr>
          </a:p>
        </p:txBody>
      </p:sp>
      <p:cxnSp>
        <p:nvCxnSpPr>
          <p:cNvPr id="10" name="Connettore 2 9"/>
          <p:cNvCxnSpPr/>
          <p:nvPr/>
        </p:nvCxnSpPr>
        <p:spPr>
          <a:xfrm flipV="1">
            <a:off x="2162706" y="1971221"/>
            <a:ext cx="8381" cy="264428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2163721" y="2641598"/>
            <a:ext cx="456096" cy="200182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2187355" y="2046753"/>
            <a:ext cx="20162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Off-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axis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afterglow</a:t>
            </a:r>
            <a:endParaRPr lang="it-IT" sz="1600" b="1" dirty="0">
              <a:solidFill>
                <a:srgbClr val="27FF3B"/>
              </a:solidFill>
              <a:latin typeface="Chalkduster"/>
              <a:cs typeface="Chalkduster"/>
            </a:endParaRPr>
          </a:p>
          <a:p>
            <a:pPr algn="ctr"/>
            <a:endParaRPr lang="it-IT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034957" y="3888445"/>
            <a:ext cx="2672521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>
                <a:solidFill>
                  <a:srgbClr val="27FF3B"/>
                </a:solidFill>
                <a:latin typeface="Calibri"/>
                <a:cs typeface="Chalkduster"/>
              </a:rPr>
              <a:t>Isotropic</a:t>
            </a:r>
            <a:r>
              <a:rPr lang="it-IT" sz="2000" b="1" dirty="0">
                <a:solidFill>
                  <a:srgbClr val="27FF3B"/>
                </a:solidFill>
                <a:latin typeface="Calibri"/>
                <a:cs typeface="Chalkduster"/>
              </a:rPr>
              <a:t> </a:t>
            </a:r>
            <a:r>
              <a:rPr lang="it-IT" sz="2000" b="1" dirty="0" err="1" smtClean="0">
                <a:solidFill>
                  <a:srgbClr val="27FF3B"/>
                </a:solidFill>
                <a:latin typeface="Calibri"/>
                <a:cs typeface="Chalkduster"/>
              </a:rPr>
              <a:t>emission</a:t>
            </a:r>
            <a:endParaRPr lang="it-IT" sz="2000" b="1" dirty="0" smtClean="0">
              <a:solidFill>
                <a:srgbClr val="27FF3B"/>
              </a:solidFill>
              <a:latin typeface="Calibri"/>
              <a:cs typeface="Chalkduster"/>
            </a:endParaRPr>
          </a:p>
          <a:p>
            <a:pPr algn="ctr"/>
            <a:endParaRPr lang="it-IT" sz="1600" b="1" dirty="0" smtClean="0">
              <a:solidFill>
                <a:prstClr val="white"/>
              </a:solidFill>
              <a:latin typeface="Chalkduster"/>
              <a:cs typeface="Chalkduster"/>
            </a:endParaRPr>
          </a:p>
          <a:p>
            <a:pPr algn="ctr"/>
            <a:r>
              <a:rPr lang="it-IT" sz="1600" b="1" dirty="0" smtClean="0">
                <a:solidFill>
                  <a:prstClr val="white"/>
                </a:solidFill>
                <a:latin typeface="Chalkduster"/>
                <a:cs typeface="Chalkduster"/>
              </a:rPr>
              <a:t> </a:t>
            </a:r>
            <a:endParaRPr lang="it-IT" sz="1600" b="1" dirty="0">
              <a:solidFill>
                <a:prstClr val="white"/>
              </a:solidFill>
              <a:latin typeface="Chalkduster"/>
              <a:cs typeface="Chalkduster"/>
            </a:endParaRPr>
          </a:p>
          <a:p>
            <a:pPr algn="ctr"/>
            <a:endParaRPr lang="it-IT" sz="500" b="1" dirty="0">
              <a:solidFill>
                <a:prstClr val="white"/>
              </a:solidFill>
              <a:latin typeface="Chalkduster"/>
              <a:cs typeface="Chalkduster"/>
            </a:endParaRPr>
          </a:p>
          <a:p>
            <a:pPr algn="ctr"/>
            <a:r>
              <a:rPr lang="it-IT" b="1" dirty="0">
                <a:solidFill>
                  <a:srgbClr val="27FF3B"/>
                </a:solidFill>
                <a:latin typeface="Chalkduster"/>
                <a:cs typeface="Chalkduster"/>
              </a:rPr>
              <a:t>Radio </a:t>
            </a:r>
            <a:r>
              <a:rPr lang="it-IT" b="1" dirty="0" err="1">
                <a:solidFill>
                  <a:srgbClr val="27FF3B"/>
                </a:solidFill>
                <a:latin typeface="Chalkduster"/>
                <a:cs typeface="Chalkduster"/>
              </a:rPr>
              <a:t>remnants</a:t>
            </a:r>
            <a:r>
              <a:rPr lang="it-IT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b="1" dirty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b="1" dirty="0" err="1">
                <a:solidFill>
                  <a:prstClr val="white"/>
                </a:solidFill>
                <a:latin typeface="Calibri"/>
                <a:cs typeface="Chalkduster"/>
              </a:rPr>
              <a:t>months</a:t>
            </a:r>
            <a:r>
              <a:rPr lang="it-IT" b="1" dirty="0">
                <a:solidFill>
                  <a:prstClr val="white"/>
                </a:solidFill>
                <a:latin typeface="Calibri"/>
                <a:cs typeface="Chalkduster"/>
              </a:rPr>
              <a:t>, </a:t>
            </a:r>
            <a:r>
              <a:rPr lang="it-IT" b="1" dirty="0" err="1">
                <a:solidFill>
                  <a:prstClr val="white"/>
                </a:solidFill>
                <a:latin typeface="Calibri"/>
                <a:cs typeface="Chalkduster"/>
              </a:rPr>
              <a:t>years</a:t>
            </a:r>
            <a:r>
              <a:rPr lang="it-IT" b="1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pPr algn="ctr"/>
            <a:endParaRPr lang="it-IT" sz="1600" b="1" dirty="0">
              <a:solidFill>
                <a:prstClr val="white"/>
              </a:solidFill>
              <a:latin typeface="Chalkduster"/>
              <a:cs typeface="Chalkduster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79872" y="716635"/>
            <a:ext cx="3808372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NS-NS and NS-BH </a:t>
            </a:r>
            <a:r>
              <a:rPr lang="it-IT" sz="2000" dirty="0" err="1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dirty="0">
              <a:solidFill>
                <a:prstClr val="white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91930" y="4877386"/>
            <a:ext cx="1915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>
                <a:solidFill>
                  <a:srgbClr val="27FF3B"/>
                </a:solidFill>
                <a:latin typeface="Chalkduster"/>
                <a:cs typeface="Chalkduster"/>
              </a:rPr>
              <a:t>X-</a:t>
            </a:r>
            <a:r>
              <a:rPr lang="it-IT" b="1" dirty="0" err="1">
                <a:solidFill>
                  <a:srgbClr val="27FF3B"/>
                </a:solidFill>
                <a:latin typeface="Chalkduster"/>
                <a:cs typeface="Chalkduster"/>
              </a:rPr>
              <a:t>ray</a:t>
            </a:r>
            <a:r>
              <a:rPr lang="it-IT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b="1" dirty="0">
                <a:solidFill>
                  <a:prstClr val="white"/>
                </a:solidFill>
                <a:cs typeface="Chalkduster"/>
              </a:rPr>
              <a:t>(</a:t>
            </a:r>
            <a:r>
              <a:rPr lang="it-IT" b="1" dirty="0" err="1">
                <a:solidFill>
                  <a:prstClr val="white"/>
                </a:solidFill>
                <a:cs typeface="Chalkduster"/>
              </a:rPr>
              <a:t>min</a:t>
            </a:r>
            <a:r>
              <a:rPr lang="it-IT" b="1" dirty="0">
                <a:solidFill>
                  <a:prstClr val="white"/>
                </a:solidFill>
                <a:cs typeface="Chalkduster"/>
              </a:rPr>
              <a:t>, </a:t>
            </a:r>
            <a:r>
              <a:rPr lang="it-IT" b="1" dirty="0" err="1">
                <a:solidFill>
                  <a:prstClr val="white"/>
                </a:solidFill>
                <a:cs typeface="Chalkduster"/>
              </a:rPr>
              <a:t>hrs</a:t>
            </a:r>
            <a:r>
              <a:rPr lang="it-IT" b="1" dirty="0">
                <a:solidFill>
                  <a:prstClr val="white"/>
                </a:solidFill>
                <a:cs typeface="Chalkduster"/>
              </a:rPr>
              <a:t>)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301117" y="3749740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 err="1">
                <a:solidFill>
                  <a:srgbClr val="27FF3B"/>
                </a:solidFill>
                <a:latin typeface="Chalkduster"/>
                <a:cs typeface="Chalkduster"/>
              </a:rPr>
              <a:t>Kilonovae</a:t>
            </a:r>
            <a:r>
              <a:rPr lang="it-IT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endParaRPr lang="it-IT" b="1" dirty="0" smtClean="0">
              <a:solidFill>
                <a:srgbClr val="27FF3B"/>
              </a:solidFill>
              <a:latin typeface="Chalkduster"/>
              <a:cs typeface="Chalkduster"/>
            </a:endParaRPr>
          </a:p>
          <a:p>
            <a:pPr algn="ctr"/>
            <a:r>
              <a:rPr lang="it-IT" b="1" dirty="0" smtClean="0">
                <a:solidFill>
                  <a:prstClr val="white"/>
                </a:solidFill>
                <a:cs typeface="Chalkduster"/>
              </a:rPr>
              <a:t>(</a:t>
            </a:r>
            <a:r>
              <a:rPr lang="it-IT" b="1" dirty="0" err="1">
                <a:solidFill>
                  <a:prstClr val="white"/>
                </a:solidFill>
                <a:cs typeface="Chalkduster"/>
              </a:rPr>
              <a:t>days</a:t>
            </a:r>
            <a:r>
              <a:rPr lang="it-IT" b="1" dirty="0">
                <a:solidFill>
                  <a:prstClr val="white"/>
                </a:solidFill>
                <a:cs typeface="Chalkduster"/>
              </a:rPr>
              <a:t>)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4733681" y="698184"/>
            <a:ext cx="3808372" cy="2655160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Core-</a:t>
            </a:r>
            <a:r>
              <a:rPr lang="it-IT" sz="2000" b="1" i="1" dirty="0" err="1" smtClean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collapse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4961474" y="3748717"/>
            <a:ext cx="3834580" cy="2910615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Isolated</a:t>
            </a: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NS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instabilities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pic>
        <p:nvPicPr>
          <p:cNvPr id="30" name="Immagine 29" descr="Palomar-imaage-251x3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9" y="1364219"/>
            <a:ext cx="1642527" cy="1963180"/>
          </a:xfrm>
          <a:prstGeom prst="rect">
            <a:avLst/>
          </a:prstGeom>
        </p:spPr>
      </p:pic>
      <p:sp>
        <p:nvSpPr>
          <p:cNvPr id="31" name="CasellaDiTesto 30"/>
          <p:cNvSpPr txBox="1"/>
          <p:nvPr/>
        </p:nvSpPr>
        <p:spPr>
          <a:xfrm>
            <a:off x="6607498" y="1028807"/>
            <a:ext cx="193968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SBO X-</a:t>
            </a:r>
            <a:r>
              <a:rPr lang="it-IT" sz="1600" dirty="0" err="1">
                <a:solidFill>
                  <a:srgbClr val="3366FF"/>
                </a:solidFill>
                <a:latin typeface="Chalkduster"/>
                <a:cs typeface="Chalkduster"/>
              </a:rPr>
              <a:t>ray</a:t>
            </a:r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/</a:t>
            </a:r>
            <a:r>
              <a:rPr lang="it-IT" sz="1600" dirty="0" smtClean="0">
                <a:solidFill>
                  <a:srgbClr val="3366FF"/>
                </a:solidFill>
                <a:latin typeface="Chalkduster"/>
                <a:cs typeface="Chalkduster"/>
              </a:rPr>
              <a:t>UV</a:t>
            </a:r>
          </a:p>
          <a:p>
            <a:r>
              <a:rPr lang="it-IT" sz="1600" dirty="0" smtClean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sz="1600" dirty="0" err="1" smtClean="0">
                <a:solidFill>
                  <a:prstClr val="white"/>
                </a:solidFill>
                <a:latin typeface="Calibri"/>
                <a:cs typeface="Chalkduster"/>
              </a:rPr>
              <a:t>minutes,days</a:t>
            </a:r>
            <a:r>
              <a:rPr lang="it-IT" sz="1600" dirty="0" smtClean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endParaRPr lang="it-IT" sz="10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Optical</a:t>
            </a:r>
          </a:p>
          <a:p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(weeks, </a:t>
            </a:r>
            <a:r>
              <a:rPr lang="it-IT" sz="1600" dirty="0" err="1" smtClean="0">
                <a:solidFill>
                  <a:prstClr val="white"/>
                </a:solidFill>
                <a:latin typeface="Calibri"/>
                <a:cs typeface="Chalkduster"/>
              </a:rPr>
              <a:t>months</a:t>
            </a:r>
            <a:r>
              <a:rPr lang="it-IT" sz="1600" dirty="0" smtClean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  <a:endParaRPr lang="it-IT" sz="1600" dirty="0">
              <a:solidFill>
                <a:prstClr val="white"/>
              </a:solidFill>
              <a:latin typeface="Calibri"/>
              <a:cs typeface="Chalkduster"/>
            </a:endParaRPr>
          </a:p>
          <a:p>
            <a:endParaRPr lang="it-IT" sz="10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3366FF"/>
                </a:solidFill>
                <a:latin typeface="Chalkduster"/>
                <a:cs typeface="Chalkduster"/>
              </a:rPr>
              <a:t>Radio</a:t>
            </a:r>
          </a:p>
          <a:p>
            <a:r>
              <a:rPr lang="it-IT" sz="1600" dirty="0">
                <a:solidFill>
                  <a:srgbClr val="FFFFFF"/>
                </a:solidFill>
                <a:latin typeface="Calibri"/>
                <a:cs typeface="Chalkduster"/>
              </a:rPr>
              <a:t>(</a:t>
            </a:r>
            <a:r>
              <a:rPr lang="it-IT" sz="1600" dirty="0" err="1">
                <a:solidFill>
                  <a:srgbClr val="FFFFFF"/>
                </a:solidFill>
                <a:latin typeface="Calibri"/>
                <a:cs typeface="Chalkduster"/>
              </a:rPr>
              <a:t>years</a:t>
            </a:r>
            <a:r>
              <a:rPr lang="it-IT" sz="1600" dirty="0" smtClean="0">
                <a:solidFill>
                  <a:srgbClr val="FFFFFF"/>
                </a:solidFill>
                <a:latin typeface="Calibri"/>
                <a:cs typeface="Chalkduster"/>
              </a:rPr>
              <a:t>)</a:t>
            </a:r>
          </a:p>
          <a:p>
            <a:endParaRPr lang="it-IT" sz="1000" dirty="0" smtClean="0">
              <a:solidFill>
                <a:srgbClr val="FFFFFF"/>
              </a:solidFill>
              <a:latin typeface="Calibri"/>
              <a:cs typeface="Chalkduster"/>
            </a:endParaRPr>
          </a:p>
          <a:p>
            <a:r>
              <a:rPr lang="it-IT" sz="2000" dirty="0" smtClean="0">
                <a:solidFill>
                  <a:srgbClr val="3366FF"/>
                </a:solidFill>
                <a:latin typeface="Chalkduster"/>
                <a:cs typeface="Chalkduster"/>
              </a:rPr>
              <a:t>+ Long GRB</a:t>
            </a:r>
            <a:endParaRPr lang="it-IT" sz="2000" dirty="0">
              <a:solidFill>
                <a:srgbClr val="3366FF"/>
              </a:solidFill>
              <a:latin typeface="Chalkduster"/>
              <a:cs typeface="Chalkduster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6053" y="4071467"/>
            <a:ext cx="1152128" cy="103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CasellaDiTesto 32"/>
          <p:cNvSpPr txBox="1"/>
          <p:nvPr/>
        </p:nvSpPr>
        <p:spPr>
          <a:xfrm>
            <a:off x="5520267" y="4528658"/>
            <a:ext cx="309879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Soft Gamma </a:t>
            </a:r>
            <a:r>
              <a:rPr lang="it-IT" sz="1600" b="1" i="1" dirty="0" err="1">
                <a:solidFill>
                  <a:srgbClr val="FF6600"/>
                </a:solidFill>
                <a:latin typeface="Chalkduster"/>
                <a:cs typeface="Chalkduster"/>
              </a:rPr>
              <a:t>Ray</a:t>
            </a:r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           </a:t>
            </a:r>
          </a:p>
          <a:p>
            <a:pPr defTabSz="914400"/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</a:t>
            </a:r>
            <a:r>
              <a:rPr lang="it-IT" sz="1600" b="1" i="1" dirty="0" err="1">
                <a:solidFill>
                  <a:srgbClr val="FF6600"/>
                </a:solidFill>
                <a:latin typeface="Chalkduster"/>
                <a:cs typeface="Chalkduster"/>
              </a:rPr>
              <a:t>Repeaters</a:t>
            </a:r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and</a:t>
            </a:r>
          </a:p>
          <a:p>
            <a:pPr algn="r" defTabSz="914400"/>
            <a:r>
              <a:rPr lang="en-US" sz="1600" b="1" i="1" dirty="0">
                <a:solidFill>
                  <a:srgbClr val="FF6600"/>
                </a:solidFill>
                <a:latin typeface="Chalkduster"/>
                <a:cs typeface="Chalkduster"/>
              </a:rPr>
              <a:t>Anomalous X-ray Pulsars</a:t>
            </a: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Calibri"/>
              </a:rPr>
              <a:t>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4" name="Immagine 33" descr="Schermata 2016-04-05 alle 11.10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28" y="5396654"/>
            <a:ext cx="1300536" cy="1197137"/>
          </a:xfrm>
          <a:prstGeom prst="rect">
            <a:avLst/>
          </a:prstGeom>
          <a:ln w="38100" cmpd="sng">
            <a:noFill/>
          </a:ln>
        </p:spPr>
      </p:pic>
      <p:sp>
        <p:nvSpPr>
          <p:cNvPr id="35" name="CasellaDiTesto 34"/>
          <p:cNvSpPr txBox="1"/>
          <p:nvPr/>
        </p:nvSpPr>
        <p:spPr>
          <a:xfrm>
            <a:off x="6374587" y="5769392"/>
            <a:ext cx="3098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600" dirty="0">
                <a:solidFill>
                  <a:srgbClr val="1F497D">
                    <a:lumMod val="20000"/>
                    <a:lumOff val="80000"/>
                  </a:srgbClr>
                </a:solidFill>
                <a:latin typeface="Chalkduster"/>
                <a:cs typeface="Chalkduster"/>
              </a:rPr>
              <a:t>Radio/gamma-ray</a:t>
            </a:r>
          </a:p>
          <a:p>
            <a:pPr defTabSz="914400"/>
            <a:r>
              <a:rPr lang="en-US" sz="1600" dirty="0">
                <a:solidFill>
                  <a:srgbClr val="1F497D">
                    <a:lumMod val="20000"/>
                    <a:lumOff val="80000"/>
                  </a:srgbClr>
                </a:solidFill>
                <a:latin typeface="Chalkduster"/>
                <a:cs typeface="Chalkduster"/>
              </a:rPr>
              <a:t>Pulsar glitches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1761027" y="5771569"/>
            <a:ext cx="2946400" cy="919814"/>
          </a:xfrm>
          <a:prstGeom prst="rect">
            <a:avLst/>
          </a:prstGeom>
          <a:solidFill>
            <a:schemeClr val="tx1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BH-BH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4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40" name="CasellaDiTesto 39"/>
          <p:cNvSpPr txBox="1"/>
          <p:nvPr/>
        </p:nvSpPr>
        <p:spPr>
          <a:xfrm>
            <a:off x="4001797" y="5590956"/>
            <a:ext cx="12644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0" dirty="0">
                <a:solidFill>
                  <a:srgbClr val="FF0000"/>
                </a:solidFill>
                <a:latin typeface="Chalkduster"/>
                <a:cs typeface="Chalkduster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12129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4" y="3776142"/>
            <a:ext cx="9144001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" y="426844"/>
            <a:ext cx="8398933" cy="341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Segnaposto numero diapositiva 1"/>
          <p:cNvSpPr txBox="1">
            <a:spLocks/>
          </p:cNvSpPr>
          <p:nvPr/>
        </p:nvSpPr>
        <p:spPr>
          <a:xfrm>
            <a:off x="6553200" y="79796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>
              <a:defRPr/>
            </a:pPr>
            <a:fld id="{C90575E8-9CA9-4AE2-BCF2-0C4EFDD447A4}" type="slidenum">
              <a:rPr lang="en-US" sz="1200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algn="r" defTabSz="914400">
                <a:defRPr/>
              </a:pPr>
              <a:t>22</a:t>
            </a:fld>
            <a:endParaRPr lang="en-US" sz="120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14" name="Segnaposto numero diapositiva 1"/>
          <p:cNvSpPr txBox="1">
            <a:spLocks/>
          </p:cNvSpPr>
          <p:nvPr/>
        </p:nvSpPr>
        <p:spPr>
          <a:xfrm>
            <a:off x="6553200" y="79796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>
              <a:defRPr/>
            </a:pPr>
            <a:fld id="{C90575E8-9CA9-4AE2-BCF2-0C4EFDD447A4}" type="slidenum">
              <a:rPr lang="en-US" sz="1200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algn="r" defTabSz="914400">
                <a:defRPr/>
              </a:pPr>
              <a:t>22</a:t>
            </a:fld>
            <a:endParaRPr lang="en-US" sz="120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15" name="Segnaposto numero diapositiva 1"/>
          <p:cNvSpPr txBox="1">
            <a:spLocks/>
          </p:cNvSpPr>
          <p:nvPr/>
        </p:nvSpPr>
        <p:spPr>
          <a:xfrm>
            <a:off x="6553200" y="79796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>
              <a:defRPr/>
            </a:pPr>
            <a:fld id="{C90575E8-9CA9-4AE2-BCF2-0C4EFDD447A4}" type="slidenum">
              <a:rPr lang="en-US" sz="1200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algn="r" defTabSz="914400">
                <a:defRPr/>
              </a:pPr>
              <a:t>22</a:t>
            </a:fld>
            <a:endParaRPr lang="en-US" sz="120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20" name="Rettangolo 89"/>
          <p:cNvSpPr>
            <a:spLocks noChangeArrowheads="1"/>
          </p:cNvSpPr>
          <p:nvPr/>
        </p:nvSpPr>
        <p:spPr bwMode="auto">
          <a:xfrm>
            <a:off x="1972" y="-4043"/>
            <a:ext cx="9142028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en-US" sz="2200" b="1" dirty="0" smtClean="0">
                <a:solidFill>
                  <a:srgbClr val="000090"/>
                </a:solidFill>
                <a:latin typeface="Arial" pitchFamily="34" charset="0"/>
                <a:cs typeface="Arial" pitchFamily="34" charset="0"/>
              </a:rPr>
              <a:t>Prospects of Observing and Localizing GWs </a:t>
            </a:r>
          </a:p>
        </p:txBody>
      </p:sp>
      <p:pic>
        <p:nvPicPr>
          <p:cNvPr id="21" name="Immagine 20" descr="Schermata 2016-04-09 alle 23.54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626" y="618126"/>
            <a:ext cx="4320511" cy="3000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mpd="sng">
            <a:solidFill>
              <a:srgbClr val="0000FF"/>
            </a:solidFill>
          </a:ln>
        </p:spPr>
      </p:pic>
      <p:sp>
        <p:nvSpPr>
          <p:cNvPr id="22" name="Rettangolo 21"/>
          <p:cNvSpPr/>
          <p:nvPr/>
        </p:nvSpPr>
        <p:spPr>
          <a:xfrm>
            <a:off x="86727" y="630322"/>
            <a:ext cx="315208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defTabSz="914400"/>
            <a:r>
              <a:rPr lang="it-IT" b="1" dirty="0" err="1" smtClean="0">
                <a:solidFill>
                  <a:srgbClr val="0000FF"/>
                </a:solidFill>
                <a:latin typeface="Chalkduster"/>
                <a:cs typeface="Chalkduster"/>
              </a:rPr>
              <a:t>Sensitivity</a:t>
            </a:r>
            <a:r>
              <a:rPr lang="it-IT" b="1" dirty="0" smtClean="0">
                <a:solidFill>
                  <a:srgbClr val="0000FF"/>
                </a:solidFill>
                <a:latin typeface="Chalkduster"/>
                <a:cs typeface="Chalkduster"/>
              </a:rPr>
              <a:t> </a:t>
            </a:r>
            <a:r>
              <a:rPr lang="it-IT" b="1" dirty="0" err="1" smtClean="0">
                <a:solidFill>
                  <a:srgbClr val="0000FF"/>
                </a:solidFill>
                <a:latin typeface="Chalkduster"/>
                <a:cs typeface="Chalkduster"/>
              </a:rPr>
              <a:t>evolution</a:t>
            </a:r>
            <a:r>
              <a:rPr lang="it-IT" b="1" dirty="0" smtClean="0">
                <a:solidFill>
                  <a:srgbClr val="0000FF"/>
                </a:solidFill>
                <a:latin typeface="Chalkduster"/>
                <a:cs typeface="Chalkduster"/>
              </a:rPr>
              <a:t> and </a:t>
            </a:r>
            <a:r>
              <a:rPr lang="it-IT" b="1" dirty="0" err="1" smtClean="0">
                <a:solidFill>
                  <a:srgbClr val="0000FF"/>
                </a:solidFill>
                <a:latin typeface="Chalkduster"/>
                <a:cs typeface="Chalkduster"/>
              </a:rPr>
              <a:t>observing</a:t>
            </a:r>
            <a:r>
              <a:rPr lang="it-IT" b="1" dirty="0" smtClean="0">
                <a:solidFill>
                  <a:srgbClr val="0000FF"/>
                </a:solidFill>
                <a:latin typeface="Chalkduster"/>
                <a:cs typeface="Chalkduster"/>
              </a:rPr>
              <a:t> </a:t>
            </a:r>
            <a:r>
              <a:rPr lang="it-IT" b="1" dirty="0" err="1" smtClean="0">
                <a:solidFill>
                  <a:srgbClr val="0000FF"/>
                </a:solidFill>
                <a:latin typeface="Chalkduster"/>
                <a:cs typeface="Chalkduster"/>
              </a:rPr>
              <a:t>runs</a:t>
            </a:r>
            <a:endParaRPr lang="it-IT" dirty="0">
              <a:solidFill>
                <a:srgbClr val="0000FF"/>
              </a:solidFill>
              <a:latin typeface="Chalkduster"/>
              <a:cs typeface="Chalkduster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0" y="2891630"/>
            <a:ext cx="3152080" cy="1477328"/>
          </a:xfrm>
          <a:prstGeom prst="rect">
            <a:avLst/>
          </a:prstGeom>
          <a:solidFill>
            <a:srgbClr val="8EB4E3"/>
          </a:solidFill>
        </p:spPr>
        <p:txBody>
          <a:bodyPr wrap="square">
            <a:spAutoFit/>
          </a:bodyPr>
          <a:lstStyle/>
          <a:p>
            <a:pPr algn="ctr" defTabSz="914400"/>
            <a:r>
              <a:rPr lang="it-IT" b="1" dirty="0" err="1" smtClean="0">
                <a:solidFill>
                  <a:srgbClr val="000090"/>
                </a:solidFill>
                <a:latin typeface="Chalkduster"/>
                <a:cs typeface="Chalkduster"/>
              </a:rPr>
              <a:t>Observing</a:t>
            </a:r>
            <a:r>
              <a:rPr lang="it-IT" b="1" dirty="0" smtClean="0">
                <a:solidFill>
                  <a:srgbClr val="000090"/>
                </a:solidFill>
                <a:latin typeface="Chalkduster"/>
                <a:cs typeface="Chalkduster"/>
              </a:rPr>
              <a:t> schedule,</a:t>
            </a:r>
          </a:p>
          <a:p>
            <a:pPr algn="ctr" defTabSz="914400"/>
            <a:r>
              <a:rPr lang="it-IT" b="1" dirty="0" err="1" smtClean="0">
                <a:solidFill>
                  <a:srgbClr val="000090"/>
                </a:solidFill>
                <a:latin typeface="Chalkduster"/>
                <a:cs typeface="Chalkduster"/>
              </a:rPr>
              <a:t>sensitivities</a:t>
            </a:r>
            <a:r>
              <a:rPr lang="it-IT" b="1" dirty="0" smtClean="0">
                <a:solidFill>
                  <a:srgbClr val="000090"/>
                </a:solidFill>
                <a:latin typeface="Chalkduster"/>
                <a:cs typeface="Chalkduster"/>
              </a:rPr>
              <a:t>, and source </a:t>
            </a:r>
            <a:r>
              <a:rPr lang="it-IT" b="1" dirty="0" err="1" smtClean="0">
                <a:solidFill>
                  <a:srgbClr val="000090"/>
                </a:solidFill>
                <a:latin typeface="Chalkduster"/>
                <a:cs typeface="Chalkduster"/>
              </a:rPr>
              <a:t>localization</a:t>
            </a:r>
            <a:endParaRPr lang="it-IT" b="1" dirty="0" smtClean="0">
              <a:solidFill>
                <a:srgbClr val="000090"/>
              </a:solidFill>
              <a:latin typeface="Chalkduster"/>
              <a:cs typeface="Chalkduster"/>
            </a:endParaRPr>
          </a:p>
          <a:p>
            <a:pPr defTabSz="914400"/>
            <a:r>
              <a:rPr lang="it-IT" b="1" dirty="0" smtClean="0">
                <a:solidFill>
                  <a:srgbClr val="000090"/>
                </a:solidFill>
                <a:latin typeface="Chalkduster"/>
                <a:cs typeface="Chalkduster"/>
              </a:rPr>
              <a:t>  for BNS</a:t>
            </a:r>
          </a:p>
          <a:p>
            <a:pPr algn="ctr" defTabSz="914400"/>
            <a:endParaRPr lang="it-IT" dirty="0">
              <a:solidFill>
                <a:srgbClr val="000090"/>
              </a:solidFill>
              <a:latin typeface="Chalkduster"/>
              <a:cs typeface="Chalkduster"/>
            </a:endParaRPr>
          </a:p>
        </p:txBody>
      </p:sp>
      <p:pic>
        <p:nvPicPr>
          <p:cNvPr id="5" name="Immagine 4" descr="Schermata 2016-04-10 alle 00.11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978" y="3809298"/>
            <a:ext cx="7296348" cy="3014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Connettore 1 6"/>
          <p:cNvCxnSpPr/>
          <p:nvPr/>
        </p:nvCxnSpPr>
        <p:spPr>
          <a:xfrm>
            <a:off x="6116806" y="3843164"/>
            <a:ext cx="0" cy="2947104"/>
          </a:xfrm>
          <a:prstGeom prst="line">
            <a:avLst/>
          </a:prstGeom>
          <a:ln>
            <a:solidFill>
              <a:srgbClr val="0000FF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>
          <a:xfrm>
            <a:off x="86730" y="2442380"/>
            <a:ext cx="2636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prstClr val="black"/>
                </a:solidFill>
                <a:latin typeface="Calibri"/>
              </a:rPr>
              <a:t>LVC 2016, LRR, 19, 1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7625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/>
          <p:cNvSpPr/>
          <p:nvPr/>
        </p:nvSpPr>
        <p:spPr>
          <a:xfrm>
            <a:off x="2051720" y="5230424"/>
            <a:ext cx="7143306" cy="143116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3832">
              <a:defRPr/>
            </a:pPr>
            <a:endParaRPr lang="en-US" sz="1000" b="1" i="1" dirty="0">
              <a:solidFill>
                <a:srgbClr val="0033CC"/>
              </a:solidFill>
              <a:latin typeface="Time New Roman"/>
            </a:endParaRPr>
          </a:p>
          <a:p>
            <a:pPr defTabSz="913832">
              <a:defRPr/>
            </a:pPr>
            <a:r>
              <a:rPr lang="en-US" sz="1900" b="1" kern="0" dirty="0">
                <a:solidFill>
                  <a:prstClr val="white"/>
                </a:solidFill>
                <a:latin typeface="Arial"/>
                <a:cs typeface="Arial"/>
              </a:rPr>
              <a:t>To constrain the NS equation of state </a:t>
            </a:r>
          </a:p>
          <a:p>
            <a:pPr defTabSz="913832">
              <a:defRPr/>
            </a:pPr>
            <a:r>
              <a:rPr lang="en-US" sz="1900" b="1" kern="0" dirty="0">
                <a:solidFill>
                  <a:prstClr val="white"/>
                </a:solidFill>
                <a:latin typeface="Arial"/>
                <a:cs typeface="Arial"/>
              </a:rPr>
              <a:t>To shed light on birth and evolution of BH</a:t>
            </a:r>
          </a:p>
          <a:p>
            <a:pPr defTabSz="913832">
              <a:defRPr/>
            </a:pPr>
            <a:r>
              <a:rPr lang="en-US" sz="1900" b="1" kern="0" dirty="0">
                <a:solidFill>
                  <a:prstClr val="white"/>
                </a:solidFill>
                <a:latin typeface="Arial"/>
                <a:cs typeface="Arial"/>
              </a:rPr>
              <a:t>To constrain geometry of the systems and </a:t>
            </a:r>
            <a:r>
              <a:rPr lang="en-US" sz="1900" b="1" kern="0" dirty="0" smtClean="0">
                <a:solidFill>
                  <a:prstClr val="white"/>
                </a:solidFill>
                <a:latin typeface="Arial"/>
                <a:cs typeface="Arial"/>
              </a:rPr>
              <a:t>emission </a:t>
            </a:r>
            <a:r>
              <a:rPr lang="en-US" sz="1900" b="1" kern="0" dirty="0">
                <a:solidFill>
                  <a:prstClr val="white"/>
                </a:solidFill>
                <a:latin typeface="Arial"/>
                <a:cs typeface="Arial"/>
              </a:rPr>
              <a:t>models</a:t>
            </a:r>
            <a:endParaRPr lang="en-US" sz="1900" b="1" kern="0" dirty="0">
              <a:solidFill>
                <a:srgbClr val="003366"/>
              </a:solidFill>
              <a:latin typeface="Arial"/>
              <a:cs typeface="Arial"/>
            </a:endParaRPr>
          </a:p>
          <a:p>
            <a:pPr defTabSz="913832"/>
            <a:endParaRPr lang="en-US" sz="2000" b="1" kern="0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8727482" y="764705"/>
            <a:ext cx="46754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900" b="1" i="1" dirty="0">
                <a:solidFill>
                  <a:srgbClr val="EEECE1"/>
                </a:solidFill>
                <a:latin typeface="Calibri"/>
              </a:rPr>
              <a:t>NASA</a:t>
            </a:r>
            <a:endParaRPr lang="it-IT" sz="800" b="1" dirty="0">
              <a:solidFill>
                <a:srgbClr val="EEECE1"/>
              </a:solidFill>
              <a:latin typeface="Calibri"/>
            </a:endParaRPr>
          </a:p>
        </p:txBody>
      </p:sp>
      <p:pic>
        <p:nvPicPr>
          <p:cNvPr id="45" name="Immagine 44" descr="vla_panorama_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06491" y="-81230"/>
            <a:ext cx="2088232" cy="729302"/>
          </a:xfrm>
          <a:prstGeom prst="rect">
            <a:avLst/>
          </a:prstGeom>
        </p:spPr>
      </p:pic>
      <p:pic>
        <p:nvPicPr>
          <p:cNvPr id="47" name="Immagine 46" descr="_41534128_swift_nasa_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94723" y="0"/>
            <a:ext cx="865518" cy="648072"/>
          </a:xfrm>
          <a:prstGeom prst="rect">
            <a:avLst/>
          </a:prstGeom>
        </p:spPr>
      </p:pic>
      <p:pic>
        <p:nvPicPr>
          <p:cNvPr id="48" name="Immagine 47" descr="ques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88425" y="648072"/>
            <a:ext cx="755575" cy="648072"/>
          </a:xfrm>
          <a:prstGeom prst="rect">
            <a:avLst/>
          </a:prstGeom>
        </p:spPr>
      </p:pic>
      <p:pic>
        <p:nvPicPr>
          <p:cNvPr id="51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59158" y="6141491"/>
            <a:ext cx="892562" cy="743893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pic>
        <p:nvPicPr>
          <p:cNvPr id="53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518268"/>
            <a:ext cx="940454" cy="639852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 rotWithShape="1">
          <a:blip r:embed="rId8" cstate="print"/>
          <a:srcRect t="7800" r="7941"/>
          <a:stretch/>
        </p:blipFill>
        <p:spPr bwMode="auto">
          <a:xfrm>
            <a:off x="6469" y="6156022"/>
            <a:ext cx="1152127" cy="729362"/>
          </a:xfrm>
          <a:prstGeom prst="rect">
            <a:avLst/>
          </a:prstGeom>
          <a:solidFill>
            <a:schemeClr val="tx1">
              <a:lumMod val="50000"/>
            </a:schemeClr>
          </a:solidFill>
          <a:ln w="28575">
            <a:noFill/>
            <a:miter lim="800000"/>
            <a:headEnd type="none" w="sm" len="sm"/>
            <a:tailEnd type="none" w="sm" len="sm"/>
          </a:ln>
          <a:effectLst/>
          <a:extLst/>
        </p:spPr>
      </p:pic>
      <p:sp>
        <p:nvSpPr>
          <p:cNvPr id="2" name="Rettangolo 1"/>
          <p:cNvSpPr/>
          <p:nvPr/>
        </p:nvSpPr>
        <p:spPr>
          <a:xfrm>
            <a:off x="217711" y="161837"/>
            <a:ext cx="5988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3832">
              <a:defRPr/>
            </a:pPr>
            <a:r>
              <a:rPr lang="en-US" sz="20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GWs and photons provide complementary insight into the physics of</a:t>
            </a:r>
          </a:p>
          <a:p>
            <a:pPr algn="ctr" defTabSz="913832">
              <a:defRPr/>
            </a:pPr>
            <a:r>
              <a:rPr lang="en-US" sz="20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the progenitors and their environment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40454" y="1831755"/>
            <a:ext cx="3354852" cy="2862322"/>
          </a:xfrm>
          <a:prstGeom prst="rect">
            <a:avLst/>
          </a:prstGeom>
          <a:solidFill>
            <a:schemeClr val="bg1"/>
          </a:solidFill>
          <a:ln w="57150" cmpd="sng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Mass</a:t>
            </a: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Spins</a:t>
            </a:r>
          </a:p>
          <a:p>
            <a:pPr marL="285750" indent="-285750">
              <a:buFont typeface="Arial"/>
              <a:buChar char="•"/>
            </a:pPr>
            <a:r>
              <a:rPr lang="it-IT" sz="2000" dirty="0" err="1">
                <a:solidFill>
                  <a:srgbClr val="000090"/>
                </a:solidFill>
                <a:latin typeface="Calibri"/>
              </a:rPr>
              <a:t>Eccentricity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NS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compactness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and 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tidal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deformability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</a:p>
          <a:p>
            <a:endParaRPr lang="it-IT" sz="1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System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orientations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 err="1">
                <a:solidFill>
                  <a:srgbClr val="000090"/>
                </a:solidFill>
                <a:latin typeface="Calibri"/>
              </a:rPr>
              <a:t>Luminosity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distance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endParaRPr lang="it-IT" sz="1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 err="1">
                <a:solidFill>
                  <a:srgbClr val="000090"/>
                </a:solidFill>
                <a:latin typeface="Calibri"/>
              </a:rPr>
              <a:t>Explosion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asymmetry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992756" y="1832093"/>
            <a:ext cx="3507996" cy="2862322"/>
          </a:xfrm>
          <a:prstGeom prst="rect">
            <a:avLst/>
          </a:prstGeom>
          <a:solidFill>
            <a:srgbClr val="FFFFFF"/>
          </a:solidFill>
          <a:ln w="57150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sz="2000" dirty="0" err="1">
                <a:solidFill>
                  <a:srgbClr val="000090"/>
                </a:solidFill>
                <a:latin typeface="Calibri"/>
              </a:rPr>
              <a:t>Energetics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and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beaming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 err="1">
                <a:solidFill>
                  <a:srgbClr val="000090"/>
                </a:solidFill>
                <a:latin typeface="Calibri"/>
              </a:rPr>
              <a:t>Magnetic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field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strength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endParaRPr lang="it-IT" sz="1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Precise (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arcsec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)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sky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localization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Host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galaxy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Redshift</a:t>
            </a:r>
          </a:p>
          <a:p>
            <a:endParaRPr lang="it-IT" sz="1000" dirty="0">
              <a:solidFill>
                <a:srgbClr val="000090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sz="2000" dirty="0" err="1">
                <a:solidFill>
                  <a:srgbClr val="000090"/>
                </a:solidFill>
                <a:latin typeface="Calibri"/>
              </a:rPr>
              <a:t>Nuclear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astrophyisics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</a:p>
          <a:p>
            <a:endParaRPr lang="it-IT" sz="2000" dirty="0">
              <a:solidFill>
                <a:srgbClr val="000090"/>
              </a:solidFill>
              <a:latin typeface="Calibri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832432" y="1342571"/>
            <a:ext cx="1705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>
                <a:solidFill>
                  <a:srgbClr val="3366FF"/>
                </a:solidFill>
                <a:latin typeface="Chalkduster"/>
                <a:cs typeface="Chalkduster"/>
              </a:rPr>
              <a:t>GWs</a:t>
            </a:r>
            <a:endParaRPr lang="it-IT" sz="2400" dirty="0">
              <a:solidFill>
                <a:srgbClr val="3366FF"/>
              </a:solidFill>
              <a:latin typeface="Chalkduster"/>
              <a:cs typeface="Chalkduster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464470" y="1321544"/>
            <a:ext cx="2471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  <a:latin typeface="Chalkduster"/>
                <a:cs typeface="Chalkduster"/>
              </a:rPr>
              <a:t>EM </a:t>
            </a:r>
            <a:r>
              <a:rPr lang="it-IT" sz="2400" dirty="0" err="1">
                <a:solidFill>
                  <a:srgbClr val="FF0000"/>
                </a:solidFill>
                <a:latin typeface="Chalkduster"/>
                <a:cs typeface="Chalkduster"/>
              </a:rPr>
              <a:t>emission</a:t>
            </a:r>
            <a:endParaRPr lang="it-IT" sz="2400" dirty="0">
              <a:solidFill>
                <a:srgbClr val="FF0000"/>
              </a:solidFill>
              <a:latin typeface="Chalkduster"/>
              <a:cs typeface="Chalkduster"/>
            </a:endParaRPr>
          </a:p>
        </p:txBody>
      </p:sp>
      <p:sp>
        <p:nvSpPr>
          <p:cNvPr id="6" name="Freccia giù 5"/>
          <p:cNvSpPr/>
          <p:nvPr/>
        </p:nvSpPr>
        <p:spPr>
          <a:xfrm>
            <a:off x="4426857" y="4807857"/>
            <a:ext cx="511470" cy="655982"/>
          </a:xfrm>
          <a:prstGeom prst="downArrow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07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738895" y="289336"/>
            <a:ext cx="1008112" cy="504056"/>
            <a:chOff x="4800" y="3408"/>
            <a:chExt cx="672" cy="286"/>
          </a:xfrm>
        </p:grpSpPr>
        <p:sp>
          <p:nvSpPr>
            <p:cNvPr id="4" name="Rectangle 11"/>
            <p:cNvSpPr>
              <a:spLocks noChangeArrowheads="1"/>
            </p:cNvSpPr>
            <p:nvPr/>
          </p:nvSpPr>
          <p:spPr bwMode="auto">
            <a:xfrm>
              <a:off x="4848" y="3408"/>
              <a:ext cx="528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14554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n-US" sz="2200" dirty="0">
                <a:solidFill>
                  <a:srgbClr val="FFFFFF"/>
                </a:solidFill>
                <a:latin typeface="Times New Roman" pitchFamily="18" charset="0"/>
                <a:cs typeface="Lucida Sans Unicode" pitchFamily="34" charset="0"/>
              </a:endParaRPr>
            </a:p>
          </p:txBody>
        </p:sp>
        <p:pic>
          <p:nvPicPr>
            <p:cNvPr id="5" name="Picture 18" descr="LSC_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0" y="3408"/>
              <a:ext cx="672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2363" y="734320"/>
            <a:ext cx="1656184" cy="359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0" r="7941"/>
          <a:stretch/>
        </p:blipFill>
        <p:spPr bwMode="auto">
          <a:xfrm>
            <a:off x="3984941" y="190161"/>
            <a:ext cx="1264285" cy="1007676"/>
          </a:xfrm>
          <a:prstGeom prst="rect">
            <a:avLst/>
          </a:prstGeom>
          <a:solidFill>
            <a:srgbClr val="647AE6">
              <a:lumMod val="50000"/>
            </a:srgbClr>
          </a:solidFill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3" y="160963"/>
            <a:ext cx="1867691" cy="1509659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613" y="150432"/>
            <a:ext cx="1895631" cy="1289485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magine 9" descr="_41534128_swift_nasa_2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26419" y="5042395"/>
            <a:ext cx="1518628" cy="1137101"/>
          </a:xfrm>
          <a:prstGeom prst="rect">
            <a:avLst/>
          </a:prstGeom>
        </p:spPr>
      </p:pic>
      <p:pic>
        <p:nvPicPr>
          <p:cNvPr id="11" name="Immagine 10" descr="glast1_smal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56280" y="5104890"/>
            <a:ext cx="1030386" cy="1219434"/>
          </a:xfrm>
          <a:prstGeom prst="rect">
            <a:avLst/>
          </a:prstGeom>
        </p:spPr>
      </p:pic>
      <p:pic>
        <p:nvPicPr>
          <p:cNvPr id="12" name="Immagine 11" descr="Agile_Crab_Nasa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194" y="4533826"/>
            <a:ext cx="1934800" cy="1773565"/>
          </a:xfrm>
          <a:prstGeom prst="rect">
            <a:avLst/>
          </a:prstGeom>
        </p:spPr>
      </p:pic>
      <p:pic>
        <p:nvPicPr>
          <p:cNvPr id="13" name="Immagine 12" descr="Integral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318" y="4821221"/>
            <a:ext cx="1813368" cy="1358275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440267" y="2048933"/>
            <a:ext cx="870373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 smtClean="0">
                <a:solidFill>
                  <a:srgbClr val="FFFFFF"/>
                </a:solidFill>
              </a:rPr>
              <a:t>The high-</a:t>
            </a:r>
            <a:r>
              <a:rPr lang="it-IT" sz="2200" dirty="0" err="1" smtClean="0">
                <a:solidFill>
                  <a:srgbClr val="FFFFFF"/>
                </a:solidFill>
              </a:rPr>
              <a:t>energy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satellites</a:t>
            </a:r>
            <a:r>
              <a:rPr lang="it-IT" sz="2200" dirty="0" smtClean="0">
                <a:solidFill>
                  <a:srgbClr val="FFFFFF"/>
                </a:solidFill>
              </a:rPr>
              <a:t> are </a:t>
            </a:r>
            <a:r>
              <a:rPr lang="it-IT" sz="2200" dirty="0" err="1" smtClean="0">
                <a:solidFill>
                  <a:srgbClr val="FFFFFF"/>
                </a:solidFill>
              </a:rPr>
              <a:t>crucial</a:t>
            </a:r>
            <a:r>
              <a:rPr lang="it-IT" sz="2200" dirty="0" smtClean="0">
                <a:solidFill>
                  <a:srgbClr val="FFFFFF"/>
                </a:solidFill>
              </a:rPr>
              <a:t>:</a:t>
            </a:r>
          </a:p>
          <a:p>
            <a:endParaRPr lang="it-IT" sz="2200" dirty="0" smtClean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it-IT" sz="2200" dirty="0" smtClean="0">
                <a:solidFill>
                  <a:srgbClr val="FFFFFF"/>
                </a:solidFill>
              </a:rPr>
              <a:t>To trigger the GW </a:t>
            </a:r>
            <a:r>
              <a:rPr lang="it-IT" sz="2200" dirty="0" err="1" smtClean="0">
                <a:solidFill>
                  <a:srgbClr val="FFFFFF"/>
                </a:solidFill>
              </a:rPr>
              <a:t>search</a:t>
            </a:r>
            <a:endParaRPr lang="it-IT" sz="2200" dirty="0" smtClean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endParaRPr lang="it-IT" sz="1000" dirty="0" smtClean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it-IT" sz="2200" dirty="0" smtClean="0">
                <a:solidFill>
                  <a:srgbClr val="FFFFFF"/>
                </a:solidFill>
              </a:rPr>
              <a:t>To follow-up GW candidate </a:t>
            </a:r>
            <a:r>
              <a:rPr lang="it-IT" sz="2200" dirty="0" err="1" smtClean="0">
                <a:solidFill>
                  <a:srgbClr val="FFFFFF"/>
                </a:solidFill>
              </a:rPr>
              <a:t>alerts</a:t>
            </a:r>
            <a:endParaRPr lang="it-IT" sz="2200" dirty="0" smtClean="0">
              <a:solidFill>
                <a:srgbClr val="FFFFFF"/>
              </a:solidFill>
            </a:endParaRPr>
          </a:p>
          <a:p>
            <a:r>
              <a:rPr lang="it-IT" sz="2200" dirty="0">
                <a:solidFill>
                  <a:srgbClr val="FFFFFF"/>
                </a:solidFill>
              </a:rPr>
              <a:t> </a:t>
            </a:r>
            <a:r>
              <a:rPr lang="it-IT" sz="2200" dirty="0" smtClean="0">
                <a:solidFill>
                  <a:srgbClr val="FFFFFF"/>
                </a:solidFill>
              </a:rPr>
              <a:t>     </a:t>
            </a:r>
            <a:r>
              <a:rPr lang="it-IT" sz="2200" dirty="0" err="1" smtClean="0">
                <a:solidFill>
                  <a:srgbClr val="FFFFFF"/>
                </a:solidFill>
              </a:rPr>
              <a:t>Advantage</a:t>
            </a:r>
            <a:r>
              <a:rPr lang="it-IT" sz="2200" dirty="0" smtClean="0">
                <a:solidFill>
                  <a:srgbClr val="FFFFFF"/>
                </a:solidFill>
              </a:rPr>
              <a:t>: </a:t>
            </a:r>
            <a:r>
              <a:rPr lang="it-IT" sz="2200" dirty="0" err="1" smtClean="0">
                <a:solidFill>
                  <a:srgbClr val="FFFFFF"/>
                </a:solidFill>
              </a:rPr>
              <a:t>less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transient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contaminants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wrt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optical</a:t>
            </a:r>
            <a:r>
              <a:rPr lang="it-IT" sz="2200" dirty="0" smtClean="0">
                <a:solidFill>
                  <a:srgbClr val="FFFFFF"/>
                </a:solidFill>
              </a:rPr>
              <a:t> band</a:t>
            </a:r>
          </a:p>
          <a:p>
            <a:endParaRPr lang="it-IT" sz="1000" dirty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it-IT" sz="2200" dirty="0" smtClean="0">
                <a:solidFill>
                  <a:srgbClr val="FFFFFF"/>
                </a:solidFill>
              </a:rPr>
              <a:t>To follow-up </a:t>
            </a:r>
            <a:r>
              <a:rPr lang="it-IT" sz="2200" dirty="0" err="1" smtClean="0">
                <a:solidFill>
                  <a:srgbClr val="FFFFFF"/>
                </a:solidFill>
              </a:rPr>
              <a:t>counterpart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candidates</a:t>
            </a:r>
            <a:r>
              <a:rPr lang="it-IT" sz="2200" dirty="0" smtClean="0">
                <a:solidFill>
                  <a:srgbClr val="FFFFFF"/>
                </a:solidFill>
              </a:rPr>
              <a:t> </a:t>
            </a:r>
            <a:r>
              <a:rPr lang="it-IT" sz="2200" dirty="0" err="1" smtClean="0">
                <a:solidFill>
                  <a:srgbClr val="FFFFFF"/>
                </a:solidFill>
              </a:rPr>
              <a:t>identified</a:t>
            </a:r>
            <a:r>
              <a:rPr lang="it-IT" sz="2200" dirty="0" smtClean="0">
                <a:solidFill>
                  <a:srgbClr val="FFFFFF"/>
                </a:solidFill>
              </a:rPr>
              <a:t> in </a:t>
            </a:r>
            <a:r>
              <a:rPr lang="it-IT" sz="2200" dirty="0" err="1" smtClean="0">
                <a:solidFill>
                  <a:srgbClr val="FFFFFF"/>
                </a:solidFill>
              </a:rPr>
              <a:t>other</a:t>
            </a:r>
            <a:r>
              <a:rPr lang="it-IT" sz="2200" dirty="0" smtClean="0">
                <a:solidFill>
                  <a:srgbClr val="FFFFFF"/>
                </a:solidFill>
              </a:rPr>
              <a:t> EM </a:t>
            </a:r>
            <a:r>
              <a:rPr lang="it-IT" sz="2200" dirty="0" err="1" smtClean="0">
                <a:solidFill>
                  <a:srgbClr val="FFFFFF"/>
                </a:solidFill>
              </a:rPr>
              <a:t>bands</a:t>
            </a:r>
            <a:endParaRPr lang="it-IT" sz="2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49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524000" y="1913467"/>
            <a:ext cx="5571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000" dirty="0" smtClean="0">
                <a:solidFill>
                  <a:prstClr val="black"/>
                </a:solidFill>
                <a:latin typeface="Chalkduster"/>
                <a:cs typeface="Chalkduster"/>
              </a:rPr>
              <a:t>EXTRA SLIDE</a:t>
            </a:r>
            <a:endParaRPr lang="it-IT" sz="5000" dirty="0">
              <a:solidFill>
                <a:prstClr val="black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2298145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861855"/>
            <a:ext cx="9144000" cy="42473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Rettangolo 89"/>
          <p:cNvSpPr>
            <a:spLocks noChangeArrowheads="1"/>
          </p:cNvSpPr>
          <p:nvPr/>
        </p:nvSpPr>
        <p:spPr bwMode="auto">
          <a:xfrm>
            <a:off x="1972" y="12890"/>
            <a:ext cx="914202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en-US" sz="2200" b="1" dirty="0" smtClean="0">
                <a:solidFill>
                  <a:prstClr val="white"/>
                </a:solidFill>
                <a:latin typeface="Chalkduster"/>
                <a:cs typeface="Chalkduster"/>
              </a:rPr>
              <a:t>Prospects of Observing and Localizing GWs </a:t>
            </a:r>
          </a:p>
        </p:txBody>
      </p:sp>
      <p:pic>
        <p:nvPicPr>
          <p:cNvPr id="3" name="Immagine 2" descr="fig1_adv_sensitivit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0290" y="1311322"/>
            <a:ext cx="3761385" cy="3097881"/>
          </a:xfrm>
          <a:prstGeom prst="rect">
            <a:avLst/>
          </a:prstGeom>
          <a:ln w="28575" cmpd="sng">
            <a:solidFill>
              <a:srgbClr val="C00000"/>
            </a:solidFill>
          </a:ln>
        </p:spPr>
      </p:pic>
      <p:pic>
        <p:nvPicPr>
          <p:cNvPr id="4" name="Immagine 3" descr="fig1_aligo_sensitivit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426" y="1306560"/>
            <a:ext cx="3791107" cy="3085710"/>
          </a:xfrm>
          <a:prstGeom prst="rect">
            <a:avLst/>
          </a:prstGeom>
          <a:ln w="28575" cmpd="sng">
            <a:solidFill>
              <a:srgbClr val="C00000"/>
            </a:solidFill>
          </a:ln>
        </p:spPr>
      </p:pic>
      <p:sp>
        <p:nvSpPr>
          <p:cNvPr id="10" name="CasellaDiTesto 9"/>
          <p:cNvSpPr txBox="1"/>
          <p:nvPr/>
        </p:nvSpPr>
        <p:spPr>
          <a:xfrm>
            <a:off x="611560" y="94652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Progression of </a:t>
            </a:r>
            <a:r>
              <a:rPr 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ensitivity and range for Binary Neutron Stars </a:t>
            </a:r>
            <a:endParaRPr lang="it-IT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278695" y="4708093"/>
            <a:ext cx="3758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dirty="0" smtClean="0">
                <a:latin typeface="Calibri"/>
              </a:rPr>
              <a:t>LVC </a:t>
            </a:r>
            <a:r>
              <a:rPr lang="it-IT" sz="1600" b="1" dirty="0">
                <a:latin typeface="Calibri"/>
              </a:rPr>
              <a:t>2016, Living </a:t>
            </a:r>
            <a:r>
              <a:rPr lang="it-IT" sz="1600" b="1" dirty="0" err="1">
                <a:latin typeface="Calibri"/>
              </a:rPr>
              <a:t>Reviews</a:t>
            </a:r>
            <a:r>
              <a:rPr lang="it-IT" sz="1600" b="1" dirty="0">
                <a:latin typeface="Calibri"/>
              </a:rPr>
              <a:t> in </a:t>
            </a:r>
            <a:r>
              <a:rPr lang="it-IT" sz="1600" b="1" dirty="0" err="1">
                <a:latin typeface="Calibri"/>
              </a:rPr>
              <a:t>Relativity</a:t>
            </a:r>
            <a:r>
              <a:rPr lang="it-IT" sz="1600" b="1" dirty="0">
                <a:latin typeface="Calibri"/>
              </a:rPr>
              <a:t>, 19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251520" y="4508038"/>
            <a:ext cx="3621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it-IT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Larger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GW-detectable</a:t>
            </a:r>
            <a:r>
              <a:rPr lang="it-IT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Universe</a:t>
            </a:r>
            <a:endParaRPr lang="it-IT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3" name="Segnaposto numero diapositiva 1"/>
          <p:cNvSpPr txBox="1">
            <a:spLocks/>
          </p:cNvSpPr>
          <p:nvPr/>
        </p:nvSpPr>
        <p:spPr>
          <a:xfrm>
            <a:off x="6553200" y="79796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>
              <a:defRPr/>
            </a:pPr>
            <a:fld id="{C90575E8-9CA9-4AE2-BCF2-0C4EFDD447A4}" type="slidenum">
              <a:rPr lang="en-US" sz="1200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algn="r" defTabSz="914400">
                <a:defRPr/>
              </a:pPr>
              <a:t>26</a:t>
            </a:fld>
            <a:endParaRPr lang="en-US" sz="120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14" name="Segnaposto numero diapositiva 1"/>
          <p:cNvSpPr txBox="1">
            <a:spLocks/>
          </p:cNvSpPr>
          <p:nvPr/>
        </p:nvSpPr>
        <p:spPr>
          <a:xfrm>
            <a:off x="6553200" y="79796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>
              <a:defRPr/>
            </a:pPr>
            <a:fld id="{C90575E8-9CA9-4AE2-BCF2-0C4EFDD447A4}" type="slidenum">
              <a:rPr lang="en-US" sz="1200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algn="r" defTabSz="914400">
                <a:defRPr/>
              </a:pPr>
              <a:t>26</a:t>
            </a:fld>
            <a:endParaRPr lang="en-US" sz="120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15" name="Segnaposto numero diapositiva 1"/>
          <p:cNvSpPr txBox="1">
            <a:spLocks/>
          </p:cNvSpPr>
          <p:nvPr/>
        </p:nvSpPr>
        <p:spPr>
          <a:xfrm>
            <a:off x="6553200" y="797969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defTabSz="914400">
              <a:defRPr/>
            </a:pPr>
            <a:fld id="{C90575E8-9CA9-4AE2-BCF2-0C4EFDD447A4}" type="slidenum">
              <a:rPr lang="en-US" sz="1200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 algn="r" defTabSz="914400">
                <a:defRPr/>
              </a:pPr>
              <a:t>26</a:t>
            </a:fld>
            <a:endParaRPr lang="en-US" sz="1200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42861" y="5373488"/>
            <a:ext cx="9067273" cy="790238"/>
          </a:xfrm>
          <a:prstGeom prst="rect">
            <a:avLst/>
          </a:prstGeom>
        </p:spPr>
        <p:txBody>
          <a:bodyPr vert="horz" lIns="91004" tIns="45503" rIns="91004" bIns="45503" rtlCol="0">
            <a:normAutofit/>
          </a:bodyPr>
          <a:lstStyle>
            <a:lvl1pPr marL="0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5031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0096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65160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0210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75279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30317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185368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40405" indent="0" algn="ctr" defTabSz="455031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FFFFFF"/>
                </a:solidFill>
              </a:rPr>
              <a:t>Advanced LIGO’s second run of 6 months will begin in the Fall 2016 </a:t>
            </a:r>
          </a:p>
          <a:p>
            <a:r>
              <a:rPr lang="en-US" sz="2000" dirty="0" smtClean="0">
                <a:solidFill>
                  <a:srgbClr val="FFFFFF"/>
                </a:solidFill>
              </a:rPr>
              <a:t>Virgo is expected to join the network before the end of 2016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48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27528" y="182413"/>
            <a:ext cx="8646300" cy="399671"/>
          </a:xfrm>
          <a:prstGeom prst="rect">
            <a:avLst/>
          </a:prstGeom>
          <a:noFill/>
        </p:spPr>
        <p:txBody>
          <a:bodyPr wrap="square" lIns="91004" tIns="45503" rIns="91004" bIns="45503" rtlCol="0">
            <a:spAutoFit/>
          </a:bodyPr>
          <a:lstStyle/>
          <a:p>
            <a:pPr defTabSz="455031">
              <a:buFont typeface="Times New Roman" pitchFamily="18" charset="0"/>
              <a:buNone/>
            </a:pPr>
            <a:r>
              <a:rPr lang="it-IT" sz="2000" b="1" i="1" dirty="0" smtClean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GW150914: </a:t>
            </a:r>
            <a:r>
              <a:rPr lang="it-IT" sz="2000" b="1" i="1" dirty="0" err="1" smtClean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two</a:t>
            </a:r>
            <a:r>
              <a:rPr lang="it-IT" sz="2000" b="1" i="1" dirty="0" smtClean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  <a:r>
              <a:rPr lang="it-IT" sz="2000" b="1" i="1" dirty="0" err="1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challenges</a:t>
            </a:r>
            <a:r>
              <a:rPr lang="it-IT" sz="2000" b="1" i="1" dirty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 to </a:t>
            </a:r>
            <a:r>
              <a:rPr lang="it-IT" sz="2000" b="1" i="1" dirty="0" err="1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identify</a:t>
            </a:r>
            <a:r>
              <a:rPr lang="it-IT" sz="2000" b="1" i="1" dirty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 the </a:t>
            </a:r>
            <a:r>
              <a:rPr lang="it-IT" sz="2000" b="1" i="1" dirty="0" err="1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host</a:t>
            </a:r>
            <a:r>
              <a:rPr lang="it-IT" sz="2000" b="1" i="1" dirty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  <a:r>
              <a:rPr lang="it-IT" sz="2000" b="1" i="1" dirty="0" err="1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galaxies</a:t>
            </a:r>
            <a:r>
              <a:rPr lang="it-IT" sz="2000" b="1" i="1" dirty="0">
                <a:solidFill>
                  <a:srgbClr val="F79646">
                    <a:lumMod val="20000"/>
                    <a:lumOff val="80000"/>
                  </a:srgbClr>
                </a:solidFill>
                <a:latin typeface="Chalkduster"/>
                <a:ea typeface="Arial Unicode MS" pitchFamily="34" charset="-128"/>
                <a:cs typeface="Chalkduster"/>
              </a:rPr>
              <a:t>… </a:t>
            </a:r>
          </a:p>
        </p:txBody>
      </p:sp>
      <p:pic>
        <p:nvPicPr>
          <p:cNvPr id="15" name="Immagine 14" descr="gw150914-localiz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40" y="1412336"/>
            <a:ext cx="3620915" cy="362091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938099" y="2765234"/>
            <a:ext cx="1970448" cy="368894"/>
          </a:xfrm>
          <a:prstGeom prst="rect">
            <a:avLst/>
          </a:prstGeom>
        </p:spPr>
        <p:txBody>
          <a:bodyPr wrap="none" lIns="91004" tIns="45503" rIns="91004" bIns="45503">
            <a:spAutoFit/>
          </a:bodyPr>
          <a:lstStyle/>
          <a:p>
            <a:pPr algn="ctr" defTabSz="455031">
              <a:buFont typeface="Times New Roman" pitchFamily="18" charset="0"/>
              <a:buNone/>
            </a:pPr>
            <a:r>
              <a:rPr lang="it-IT" b="1" i="1" dirty="0">
                <a:solidFill>
                  <a:prstClr val="white"/>
                </a:solidFill>
                <a:latin typeface="Arial"/>
                <a:ea typeface="Arial Unicode MS" pitchFamily="34" charset="-128"/>
                <a:cs typeface="Arial"/>
              </a:rPr>
              <a:t>620 </a:t>
            </a:r>
            <a:r>
              <a:rPr lang="it-IT" b="1" i="1" dirty="0" err="1">
                <a:solidFill>
                  <a:prstClr val="white"/>
                </a:solidFill>
                <a:latin typeface="Arial"/>
                <a:ea typeface="Arial Unicode MS" pitchFamily="34" charset="-128"/>
                <a:cs typeface="Arial"/>
              </a:rPr>
              <a:t>sq</a:t>
            </a:r>
            <a:r>
              <a:rPr lang="it-IT" b="1" i="1" dirty="0">
                <a:solidFill>
                  <a:prstClr val="white"/>
                </a:solidFill>
                <a:latin typeface="Arial"/>
                <a:ea typeface="Arial Unicode MS" pitchFamily="34" charset="-128"/>
                <a:cs typeface="Arial"/>
              </a:rPr>
              <a:t>. </a:t>
            </a:r>
            <a:r>
              <a:rPr lang="it-IT" b="1" i="1" dirty="0" err="1">
                <a:solidFill>
                  <a:prstClr val="white"/>
                </a:solidFill>
                <a:latin typeface="Arial"/>
                <a:ea typeface="Arial Unicode MS" pitchFamily="34" charset="-128"/>
                <a:cs typeface="Arial"/>
              </a:rPr>
              <a:t>degrees</a:t>
            </a:r>
            <a:r>
              <a:rPr lang="it-IT" b="1" i="1" dirty="0">
                <a:solidFill>
                  <a:prstClr val="white"/>
                </a:solidFill>
                <a:latin typeface="Arial"/>
                <a:ea typeface="Arial Unicode MS" pitchFamily="34" charset="-128"/>
                <a:cs typeface="Arial"/>
              </a:rPr>
              <a:t> </a:t>
            </a:r>
          </a:p>
        </p:txBody>
      </p:sp>
      <p:pic>
        <p:nvPicPr>
          <p:cNvPr id="11" name="Immagine 10" descr="smt_harv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92" y="5742420"/>
            <a:ext cx="1432549" cy="1093210"/>
          </a:xfrm>
          <a:prstGeom prst="rect">
            <a:avLst/>
          </a:prstGeom>
        </p:spPr>
      </p:pic>
      <p:pic>
        <p:nvPicPr>
          <p:cNvPr id="20" name="Immagine 19" descr="MW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013" y="5726740"/>
            <a:ext cx="1510291" cy="1131260"/>
          </a:xfrm>
          <a:prstGeom prst="rect">
            <a:avLst/>
          </a:prstGeom>
        </p:spPr>
      </p:pic>
      <p:pic>
        <p:nvPicPr>
          <p:cNvPr id="21" name="Immagine 20" descr="integralEarth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518" y="4534557"/>
            <a:ext cx="1309109" cy="1193190"/>
          </a:xfrm>
          <a:prstGeom prst="rect">
            <a:avLst/>
          </a:prstGeom>
        </p:spPr>
      </p:pic>
      <p:pic>
        <p:nvPicPr>
          <p:cNvPr id="22" name="Immagine 21" descr="origina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038" y="1064670"/>
            <a:ext cx="4171408" cy="2110866"/>
          </a:xfrm>
          <a:prstGeom prst="rect">
            <a:avLst/>
          </a:prstGeom>
        </p:spPr>
      </p:pic>
      <p:sp>
        <p:nvSpPr>
          <p:cNvPr id="23" name="CasellaDiTesto 22"/>
          <p:cNvSpPr txBox="1"/>
          <p:nvPr/>
        </p:nvSpPr>
        <p:spPr>
          <a:xfrm>
            <a:off x="4013483" y="3172158"/>
            <a:ext cx="4685760" cy="922892"/>
          </a:xfrm>
          <a:prstGeom prst="rect">
            <a:avLst/>
          </a:prstGeom>
          <a:noFill/>
        </p:spPr>
        <p:txBody>
          <a:bodyPr wrap="square" lIns="91004" tIns="45503" rIns="91004" bIns="45503" rtlCol="0">
            <a:spAutoFit/>
          </a:bodyPr>
          <a:lstStyle/>
          <a:p>
            <a:pPr algn="ctr" defTabSz="455031"/>
            <a:r>
              <a:rPr lang="it-IT" b="1" i="1" dirty="0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In the volume of the </a:t>
            </a:r>
            <a:r>
              <a:rPr lang="it-IT" b="1" i="1" dirty="0" err="1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Universe</a:t>
            </a:r>
            <a:r>
              <a:rPr lang="it-IT" b="1" i="1" dirty="0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b="1" i="1" dirty="0" err="1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corresponding</a:t>
            </a:r>
            <a:r>
              <a:rPr lang="it-IT" b="1" i="1" dirty="0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 to GW150914 </a:t>
            </a:r>
          </a:p>
          <a:p>
            <a:pPr algn="ctr" defTabSz="455031"/>
            <a:r>
              <a:rPr lang="it-IT" b="1" i="1" dirty="0" err="1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there</a:t>
            </a:r>
            <a:r>
              <a:rPr lang="it-IT" b="1" i="1" dirty="0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 are 100000 </a:t>
            </a:r>
            <a:r>
              <a:rPr lang="it-IT" b="1" i="1" dirty="0" err="1">
                <a:solidFill>
                  <a:prstClr val="white"/>
                </a:solidFill>
                <a:latin typeface="Arial"/>
                <a:ea typeface="Helvetica Light"/>
                <a:cs typeface="Arial"/>
              </a:rPr>
              <a:t>galaxies</a:t>
            </a:r>
            <a:endParaRPr lang="it-IT" b="1" i="1" dirty="0">
              <a:solidFill>
                <a:prstClr val="white"/>
              </a:solidFill>
              <a:latin typeface="Arial"/>
              <a:ea typeface="Helvetica Light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23613" y="766005"/>
            <a:ext cx="32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it-IT" b="1" i="1" dirty="0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The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poor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sky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localization</a:t>
            </a:r>
            <a:endParaRPr lang="it-IT" b="1" i="1" dirty="0">
              <a:solidFill>
                <a:srgbClr val="FFFFFF"/>
              </a:solidFill>
              <a:latin typeface="Helvetica"/>
              <a:ea typeface="ＭＳ Ｐゴシック"/>
              <a:cs typeface="Helvetica"/>
            </a:endParaRPr>
          </a:p>
          <a:p>
            <a:r>
              <a:rPr lang="it-IT" b="1" i="1" dirty="0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 of the GW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ＭＳ Ｐゴシック"/>
                <a:cs typeface="Helvetica"/>
              </a:rPr>
              <a:t>signal</a:t>
            </a:r>
            <a:endParaRPr lang="it-IT" b="1" i="1" dirty="0">
              <a:solidFill>
                <a:srgbClr val="FFFFFF"/>
              </a:solidFill>
              <a:latin typeface="Helvetica"/>
              <a:ea typeface="ＭＳ Ｐゴシック"/>
              <a:cs typeface="Helvetica"/>
            </a:endParaRPr>
          </a:p>
        </p:txBody>
      </p:sp>
      <p:pic>
        <p:nvPicPr>
          <p:cNvPr id="14" name="Picture 4" descr="Black Hole Merger Simulation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558" y="5174369"/>
            <a:ext cx="2218471" cy="1661259"/>
          </a:xfrm>
          <a:prstGeom prst="rect">
            <a:avLst/>
          </a:prstGeom>
        </p:spPr>
      </p:pic>
      <p:pic>
        <p:nvPicPr>
          <p:cNvPr id="24" name="Immagine 23" descr="working-on-vs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03744" y="5526812"/>
            <a:ext cx="936104" cy="1342772"/>
          </a:xfrm>
          <a:prstGeom prst="rect">
            <a:avLst/>
          </a:prstGeom>
        </p:spPr>
      </p:pic>
      <p:pic>
        <p:nvPicPr>
          <p:cNvPr id="25" name="Immagine 24" descr="swift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442" y="4623509"/>
            <a:ext cx="1224136" cy="1101723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381503" y="5228912"/>
            <a:ext cx="25427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prstClr val="black"/>
                </a:solidFill>
                <a:latin typeface="Calibri"/>
                <a:ea typeface="Helvetica Light"/>
                <a:cs typeface="Helvetica Light"/>
              </a:rPr>
              <a:t> </a:t>
            </a:r>
            <a:endParaRPr lang="it-IT" dirty="0">
              <a:solidFill>
                <a:srgbClr val="FFFFFF"/>
              </a:solidFill>
              <a:latin typeface="Calibri"/>
              <a:ea typeface="Helvetica Light"/>
              <a:cs typeface="Helvetica Light"/>
            </a:endParaRPr>
          </a:p>
          <a:p>
            <a:r>
              <a:rPr lang="it-IT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2</a:t>
            </a:r>
            <a:r>
              <a:rPr lang="it-IT" b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) 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No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significant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 EM </a:t>
            </a:r>
          </a:p>
          <a:p>
            <a:r>
              <a:rPr lang="it-IT" b="1" i="1" dirty="0" err="1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emission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is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expected</a:t>
            </a:r>
            <a:r>
              <a:rPr lang="it-IT" b="1" i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 from stellar-mass BBH </a:t>
            </a:r>
            <a:r>
              <a:rPr lang="it-IT" b="1" i="1" dirty="0" err="1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mergers</a:t>
            </a:r>
            <a:r>
              <a:rPr lang="it-IT" b="1" dirty="0">
                <a:solidFill>
                  <a:srgbClr val="FFFFFF"/>
                </a:solidFill>
                <a:latin typeface="Helvetica"/>
                <a:ea typeface="Helvetica Light"/>
                <a:cs typeface="Helvetica"/>
              </a:rPr>
              <a:t> 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722349" y="5033251"/>
            <a:ext cx="2976894" cy="16729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/>
          <p:cNvCxnSpPr/>
          <p:nvPr/>
        </p:nvCxnSpPr>
        <p:spPr>
          <a:xfrm flipV="1">
            <a:off x="5565572" y="5033251"/>
            <a:ext cx="3133671" cy="16729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895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6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1727" y="3708399"/>
            <a:ext cx="4116097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0" y="31967"/>
            <a:ext cx="9144000" cy="43088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How </a:t>
            </a:r>
            <a:r>
              <a:rPr lang="it-IT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many</a:t>
            </a:r>
            <a:r>
              <a:rPr lang="it-IT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high-</a:t>
            </a:r>
            <a:r>
              <a:rPr lang="it-IT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energy</a:t>
            </a:r>
            <a:r>
              <a:rPr lang="it-IT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counterparts</a:t>
            </a:r>
            <a:r>
              <a:rPr lang="it-IT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are </a:t>
            </a:r>
            <a:r>
              <a:rPr lang="it-IT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it-IT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4" name="Immagine 3" descr="apj413173f2_lr.jpg"/>
          <p:cNvPicPr>
            <a:picLocks noChangeAspect="1"/>
          </p:cNvPicPr>
          <p:nvPr/>
        </p:nvPicPr>
        <p:blipFill>
          <a:blip r:embed="rId3" cstate="print">
            <a:lum bright="-10000" contrast="30000"/>
          </a:blip>
          <a:stretch>
            <a:fillRect/>
          </a:stretch>
        </p:blipFill>
        <p:spPr>
          <a:xfrm>
            <a:off x="752759" y="4251314"/>
            <a:ext cx="3600400" cy="247827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454756" y="4978400"/>
            <a:ext cx="4469103" cy="1538883"/>
          </a:xfrm>
          <a:prstGeom prst="rect">
            <a:avLst/>
          </a:prstGeom>
          <a:solidFill>
            <a:srgbClr val="C6D9F1"/>
          </a:solidFill>
        </p:spPr>
        <p:txBody>
          <a:bodyPr wrap="square">
            <a:spAutoFit/>
          </a:bodyPr>
          <a:lstStyle/>
          <a:p>
            <a:pPr defTabSz="914400"/>
            <a:endParaRPr lang="en-US" sz="1000" i="1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en-US" sz="2000" b="1" i="1" dirty="0">
                <a:solidFill>
                  <a:srgbClr val="0000FF"/>
                </a:solidFill>
                <a:latin typeface="Calibri"/>
              </a:rPr>
              <a:t>All-sky gamma-ray monitor</a:t>
            </a:r>
            <a:r>
              <a:rPr lang="en-US" sz="2000" b="1" dirty="0">
                <a:solidFill>
                  <a:srgbClr val="0000FF"/>
                </a:solidFill>
                <a:latin typeface="Calibri"/>
              </a:rPr>
              <a:t> </a:t>
            </a:r>
          </a:p>
          <a:p>
            <a:pPr defTabSz="914400"/>
            <a:endParaRPr lang="en-US" sz="600" dirty="0">
              <a:solidFill>
                <a:prstClr val="black"/>
              </a:solidFill>
              <a:latin typeface="Calibri"/>
              <a:sym typeface="Wingdings" pitchFamily="2" charset="2"/>
            </a:endParaRPr>
          </a:p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  <a:sym typeface="Wingdings" pitchFamily="2" charset="2"/>
              </a:rPr>
              <a:t> 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0.3 short GRBs per year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(NS-NS range)</a:t>
            </a:r>
          </a:p>
          <a:p>
            <a:pPr defTabSz="914400">
              <a:buFont typeface="Wingdings"/>
              <a:buChar char="à"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3 short GRBs per year 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(NS-BH </a:t>
            </a: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range</a:t>
            </a:r>
            <a:endParaRPr lang="en-US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81627" y="3828095"/>
            <a:ext cx="3024336" cy="338554"/>
          </a:xfrm>
          <a:prstGeom prst="rect">
            <a:avLst/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dirty="0">
                <a:solidFill>
                  <a:srgbClr val="0000FF"/>
                </a:solidFill>
                <a:latin typeface="Calibri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000000"/>
                </a:solidFill>
                <a:latin typeface="Calibri"/>
              </a:rPr>
              <a:t>Metzger</a:t>
            </a:r>
            <a:r>
              <a:rPr lang="it-IT" sz="1600" b="1" dirty="0">
                <a:solidFill>
                  <a:srgbClr val="000000"/>
                </a:solidFill>
                <a:latin typeface="Calibri"/>
              </a:rPr>
              <a:t> &amp; Berger 2012, </a:t>
            </a:r>
            <a:r>
              <a:rPr lang="it-IT" sz="1600" b="1" dirty="0" err="1">
                <a:solidFill>
                  <a:srgbClr val="000000"/>
                </a:solidFill>
                <a:latin typeface="Calibri"/>
              </a:rPr>
              <a:t>ApJ</a:t>
            </a:r>
            <a:r>
              <a:rPr lang="it-IT" sz="1600" b="1" dirty="0">
                <a:solidFill>
                  <a:srgbClr val="000000"/>
                </a:solidFill>
                <a:latin typeface="Calibri"/>
              </a:rPr>
              <a:t> 746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688863" y="6453945"/>
            <a:ext cx="273630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prstClr val="black"/>
                </a:solidFill>
                <a:latin typeface="Calibri"/>
              </a:rPr>
              <a:t>0.1</a:t>
            </a:r>
            <a:r>
              <a:rPr lang="it-IT" sz="1200" dirty="0">
                <a:solidFill>
                  <a:prstClr val="black"/>
                </a:solidFill>
                <a:latin typeface="Calibri"/>
              </a:rPr>
              <a:t>              </a:t>
            </a:r>
            <a:r>
              <a:rPr lang="it-IT" sz="1400" b="1" dirty="0" err="1">
                <a:solidFill>
                  <a:prstClr val="black"/>
                </a:solidFill>
                <a:latin typeface="Calibri"/>
              </a:rPr>
              <a:t>Redshift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 z</a:t>
            </a:r>
            <a:r>
              <a:rPr lang="it-IT" sz="1200" b="1" dirty="0">
                <a:solidFill>
                  <a:prstClr val="black"/>
                </a:solidFill>
                <a:latin typeface="Calibri"/>
              </a:rPr>
              <a:t>                           1</a:t>
            </a:r>
          </a:p>
        </p:txBody>
      </p:sp>
      <p:sp>
        <p:nvSpPr>
          <p:cNvPr id="9" name="Rettangolo 8"/>
          <p:cNvSpPr/>
          <p:nvPr/>
        </p:nvSpPr>
        <p:spPr>
          <a:xfrm rot="16200000">
            <a:off x="-198557" y="5058615"/>
            <a:ext cx="2209637" cy="5950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00"/>
            <a:r>
              <a:rPr lang="it-IT" sz="1400" b="1" dirty="0">
                <a:solidFill>
                  <a:prstClr val="black"/>
                </a:solidFill>
                <a:latin typeface="Century"/>
              </a:rPr>
              <a:t>R</a:t>
            </a:r>
            <a:r>
              <a:rPr lang="it-IT" sz="1400" b="1" baseline="-25000" dirty="0">
                <a:solidFill>
                  <a:prstClr val="black"/>
                </a:solidFill>
                <a:latin typeface="Calibri"/>
              </a:rPr>
              <a:t>GRB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(&lt;z) yr</a:t>
            </a:r>
            <a:r>
              <a:rPr lang="it-IT" sz="1400" b="1" baseline="30000" dirty="0">
                <a:solidFill>
                  <a:prstClr val="black"/>
                </a:solidFill>
                <a:latin typeface="Calibri"/>
              </a:rPr>
              <a:t>-1</a:t>
            </a:r>
          </a:p>
          <a:p>
            <a:pPr defTabSz="914400"/>
            <a:endParaRPr lang="it-IT" sz="1400" b="1" baseline="300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1400" b="1" baseline="30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896775" y="4441784"/>
            <a:ext cx="50405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prstClr val="black"/>
                </a:solidFill>
                <a:latin typeface="Calibri"/>
              </a:rPr>
              <a:t>2.5</a:t>
            </a:r>
          </a:p>
          <a:p>
            <a:pPr defTabSz="914400"/>
            <a:endParaRPr lang="it-IT" sz="1200" b="1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sz="1200" b="1" dirty="0">
                <a:solidFill>
                  <a:prstClr val="black"/>
                </a:solidFill>
                <a:latin typeface="Calibri"/>
              </a:rPr>
              <a:t>2.0</a:t>
            </a: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sz="1200" b="1" dirty="0">
                <a:solidFill>
                  <a:prstClr val="black"/>
                </a:solidFill>
                <a:latin typeface="Calibri"/>
              </a:rPr>
              <a:t>1.5</a:t>
            </a:r>
          </a:p>
          <a:p>
            <a:pPr defTabSz="914400"/>
            <a:endParaRPr lang="it-IT" sz="1200" b="1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sz="1200" b="1" dirty="0">
                <a:solidFill>
                  <a:prstClr val="black"/>
                </a:solidFill>
                <a:latin typeface="Calibri"/>
              </a:rPr>
              <a:t>1.0</a:t>
            </a:r>
          </a:p>
          <a:p>
            <a:pPr defTabSz="914400"/>
            <a:endParaRPr lang="it-IT" sz="1200" b="1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sz="1200" b="1" dirty="0">
                <a:solidFill>
                  <a:prstClr val="black"/>
                </a:solidFill>
                <a:latin typeface="Calibri"/>
              </a:rPr>
              <a:t>0.5</a:t>
            </a:r>
          </a:p>
          <a:p>
            <a:pPr defTabSz="914400"/>
            <a:endParaRPr lang="it-I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76833" y="621921"/>
            <a:ext cx="4684629" cy="1508105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defTabSz="914400"/>
            <a:r>
              <a:rPr lang="it-IT" sz="2000" b="1" dirty="0" err="1">
                <a:solidFill>
                  <a:srgbClr val="0000FF"/>
                </a:solidFill>
                <a:latin typeface="Chalkduster"/>
                <a:cs typeface="Chalkduster"/>
              </a:rPr>
              <a:t>Observed</a:t>
            </a:r>
            <a:r>
              <a:rPr lang="it-IT" sz="2000" b="1" dirty="0">
                <a:solidFill>
                  <a:srgbClr val="0000FF"/>
                </a:solidFill>
                <a:latin typeface="Chalkduster"/>
                <a:cs typeface="Chalkduster"/>
              </a:rPr>
              <a:t> on-</a:t>
            </a:r>
            <a:r>
              <a:rPr lang="it-IT" sz="2000" b="1" dirty="0" err="1">
                <a:solidFill>
                  <a:srgbClr val="0000FF"/>
                </a:solidFill>
                <a:latin typeface="Chalkduster"/>
                <a:cs typeface="Chalkduster"/>
              </a:rPr>
              <a:t>axis</a:t>
            </a:r>
            <a:r>
              <a:rPr lang="it-IT" sz="2000" b="1" dirty="0">
                <a:solidFill>
                  <a:srgbClr val="0000FF"/>
                </a:solidFill>
                <a:latin typeface="Chalkduster"/>
                <a:cs typeface="Chalkduster"/>
              </a:rPr>
              <a:t> SHORT </a:t>
            </a:r>
            <a:r>
              <a:rPr lang="it-IT" sz="2000" b="1" dirty="0" err="1">
                <a:solidFill>
                  <a:srgbClr val="0000FF"/>
                </a:solidFill>
                <a:latin typeface="Chalkduster"/>
                <a:cs typeface="Chalkduster"/>
              </a:rPr>
              <a:t>GRBs</a:t>
            </a:r>
            <a:endParaRPr lang="it-IT" sz="2000" b="1" dirty="0">
              <a:solidFill>
                <a:srgbClr val="0000FF"/>
              </a:solidFill>
              <a:latin typeface="Chalkduster"/>
              <a:cs typeface="Chalkduster"/>
            </a:endParaRPr>
          </a:p>
          <a:p>
            <a:pPr defTabSz="914400"/>
            <a:r>
              <a:rPr lang="it-IT" dirty="0">
                <a:solidFill>
                  <a:prstClr val="black"/>
                </a:solidFill>
                <a:latin typeface="Calibri"/>
              </a:rPr>
              <a:t>So far </a:t>
            </a:r>
            <a:r>
              <a:rPr lang="it-IT" b="1" dirty="0">
                <a:solidFill>
                  <a:prstClr val="black"/>
                </a:solidFill>
                <a:latin typeface="Calibri"/>
              </a:rPr>
              <a:t>~100 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of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which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b="1" dirty="0" smtClean="0">
                <a:solidFill>
                  <a:prstClr val="black"/>
                </a:solidFill>
                <a:latin typeface="Calibri"/>
              </a:rPr>
              <a:t>~25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at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known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distance</a:t>
            </a:r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prstClr val="black"/>
                </a:solidFill>
                <a:latin typeface="Calibri"/>
              </a:rPr>
              <a:t>&lt;</a:t>
            </a:r>
            <a:r>
              <a:rPr lang="it-IT" b="1" dirty="0" err="1">
                <a:solidFill>
                  <a:prstClr val="black"/>
                </a:solidFill>
                <a:latin typeface="Calibri"/>
              </a:rPr>
              <a:t>z</a:t>
            </a:r>
            <a:r>
              <a:rPr lang="it-IT" b="1" dirty="0">
                <a:solidFill>
                  <a:prstClr val="black"/>
                </a:solidFill>
                <a:latin typeface="Calibri"/>
              </a:rPr>
              <a:t>&gt;=0.5 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= 3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Gpc</a:t>
            </a:r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tr-TR" b="1" dirty="0" err="1">
                <a:solidFill>
                  <a:prstClr val="black"/>
                </a:solidFill>
                <a:latin typeface="Calibri"/>
              </a:rPr>
              <a:t>zmin</a:t>
            </a:r>
            <a:r>
              <a:rPr lang="tr-TR" b="1" dirty="0">
                <a:solidFill>
                  <a:prstClr val="black"/>
                </a:solidFill>
                <a:latin typeface="Calibri"/>
              </a:rPr>
              <a:t> = 0.12 </a:t>
            </a:r>
            <a:r>
              <a:rPr lang="tr-TR" dirty="0">
                <a:solidFill>
                  <a:prstClr val="black"/>
                </a:solidFill>
                <a:latin typeface="Calibri"/>
              </a:rPr>
              <a:t>= 560 </a:t>
            </a:r>
            <a:r>
              <a:rPr lang="tr-TR" dirty="0" err="1" smtClean="0">
                <a:solidFill>
                  <a:prstClr val="black"/>
                </a:solidFill>
                <a:latin typeface="Calibri"/>
              </a:rPr>
              <a:t>Mpc</a:t>
            </a:r>
            <a:endParaRPr lang="tr-TR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Segnaposto testo 2"/>
          <p:cNvSpPr txBox="1">
            <a:spLocks/>
          </p:cNvSpPr>
          <p:nvPr/>
        </p:nvSpPr>
        <p:spPr>
          <a:xfrm>
            <a:off x="3301169" y="1122923"/>
            <a:ext cx="5720024" cy="2534677"/>
          </a:xfrm>
          <a:prstGeom prst="rect">
            <a:avLst/>
          </a:prstGeom>
          <a:solidFill>
            <a:srgbClr val="FFFFFF"/>
          </a:solidFill>
          <a:ln w="38100" cmpd="sng">
            <a:solidFill>
              <a:srgbClr val="0000FF"/>
            </a:solidFill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32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8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9pPr>
          </a:lstStyle>
          <a:p>
            <a:pPr defTabSz="914400">
              <a:buClr>
                <a:srgbClr val="00387E"/>
              </a:buClr>
              <a:defRPr/>
            </a:pPr>
            <a:r>
              <a:rPr lang="it-IT" sz="2000" kern="0" dirty="0" smtClean="0">
                <a:solidFill>
                  <a:srgbClr val="0000FF"/>
                </a:solidFill>
                <a:latin typeface="Chalkduster"/>
                <a:cs typeface="Chalkduster"/>
              </a:rPr>
              <a:t>Short GRB rate 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</a:rPr>
              <a:t>	</a:t>
            </a:r>
          </a:p>
          <a:p>
            <a:pPr defTabSz="914400">
              <a:buClr>
                <a:srgbClr val="00387E"/>
              </a:buClr>
              <a:defRPr/>
            </a:pPr>
            <a:endParaRPr lang="it-IT" sz="1800" kern="0" dirty="0">
              <a:solidFill>
                <a:srgbClr val="00387E"/>
              </a:solidFill>
              <a:latin typeface="Calibri"/>
            </a:endParaRPr>
          </a:p>
          <a:p>
            <a:pPr defTabSz="914400">
              <a:buClr>
                <a:srgbClr val="00387E"/>
              </a:buClr>
              <a:defRPr/>
            </a:pPr>
            <a:r>
              <a:rPr lang="it-IT" sz="2400" b="1" kern="0" dirty="0" err="1" smtClean="0">
                <a:solidFill>
                  <a:prstClr val="black"/>
                </a:solidFill>
                <a:latin typeface="Calibri"/>
              </a:rPr>
              <a:t>R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</a:rPr>
              <a:t> = </a:t>
            </a:r>
            <a:r>
              <a:rPr lang="tr-TR" sz="2400" b="1" dirty="0" smtClean="0">
                <a:solidFill>
                  <a:prstClr val="black"/>
                </a:solidFill>
                <a:latin typeface="Calibri"/>
              </a:rPr>
              <a:t>1</a:t>
            </a:r>
            <a:r>
              <a:rPr lang="tr-TR" sz="2400" b="1" dirty="0">
                <a:solidFill>
                  <a:prstClr val="black"/>
                </a:solidFill>
                <a:latin typeface="Calibri"/>
              </a:rPr>
              <a:t>-</a:t>
            </a:r>
            <a:r>
              <a:rPr lang="tr-TR" sz="2400" b="1" dirty="0" smtClean="0">
                <a:solidFill>
                  <a:prstClr val="black"/>
                </a:solidFill>
                <a:latin typeface="Calibri"/>
              </a:rPr>
              <a:t>10 Gpc</a:t>
            </a:r>
            <a:r>
              <a:rPr lang="tr-TR" sz="2400" b="1" baseline="30000" dirty="0" smtClean="0">
                <a:solidFill>
                  <a:prstClr val="black"/>
                </a:solidFill>
                <a:latin typeface="Calibri"/>
              </a:rPr>
              <a:t>-</a:t>
            </a:r>
            <a:r>
              <a:rPr lang="tr-TR" sz="2400" b="1" baseline="30000" dirty="0">
                <a:solidFill>
                  <a:prstClr val="black"/>
                </a:solidFill>
                <a:latin typeface="Calibri"/>
              </a:rPr>
              <a:t>3</a:t>
            </a:r>
            <a:r>
              <a:rPr lang="tr-TR" sz="24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tr-TR" sz="2400" b="1" dirty="0" smtClean="0">
                <a:solidFill>
                  <a:prstClr val="black"/>
                </a:solidFill>
                <a:latin typeface="Calibri"/>
              </a:rPr>
              <a:t>yr</a:t>
            </a:r>
            <a:r>
              <a:rPr lang="tr-TR" sz="2400" b="1" baseline="30000" dirty="0" smtClean="0">
                <a:solidFill>
                  <a:prstClr val="black"/>
                </a:solidFill>
                <a:latin typeface="Calibri"/>
              </a:rPr>
              <a:t>-</a:t>
            </a:r>
            <a:r>
              <a:rPr lang="tr-TR" sz="2400" b="1" baseline="30000" dirty="0">
                <a:solidFill>
                  <a:prstClr val="black"/>
                </a:solidFill>
                <a:latin typeface="Calibri"/>
              </a:rPr>
              <a:t>1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</a:rPr>
              <a:t>    </a:t>
            </a:r>
            <a:r>
              <a:rPr lang="it-IT" sz="1600" kern="0" dirty="0">
                <a:solidFill>
                  <a:prstClr val="black"/>
                </a:solidFill>
              </a:rPr>
              <a:t>(</a:t>
            </a:r>
            <a:r>
              <a:rPr lang="it-IT" sz="1600" kern="0" dirty="0">
                <a:solidFill>
                  <a:prstClr val="black"/>
                </a:solidFill>
                <a:latin typeface="Calibri"/>
              </a:rPr>
              <a:t>e.g. </a:t>
            </a:r>
            <a:r>
              <a:rPr lang="it-IT" sz="1600" kern="0" dirty="0" err="1">
                <a:solidFill>
                  <a:prstClr val="black"/>
                </a:solidFill>
                <a:latin typeface="Calibri"/>
              </a:rPr>
              <a:t>Wanderman</a:t>
            </a:r>
            <a:r>
              <a:rPr lang="it-IT" sz="1600" kern="0" dirty="0">
                <a:solidFill>
                  <a:prstClr val="black"/>
                </a:solidFill>
                <a:latin typeface="Calibri"/>
              </a:rPr>
              <a:t> &amp; </a:t>
            </a:r>
            <a:r>
              <a:rPr lang="it-IT" sz="1600" kern="0" dirty="0" err="1">
                <a:solidFill>
                  <a:prstClr val="black"/>
                </a:solidFill>
                <a:latin typeface="Calibri"/>
              </a:rPr>
              <a:t>Piran</a:t>
            </a:r>
            <a:r>
              <a:rPr lang="it-IT" sz="1600" kern="0" dirty="0">
                <a:solidFill>
                  <a:prstClr val="black"/>
                </a:solidFill>
                <a:latin typeface="Calibri"/>
              </a:rPr>
              <a:t> 2015</a:t>
            </a:r>
            <a:r>
              <a:rPr lang="it-IT" sz="1600" kern="0" dirty="0" smtClean="0">
                <a:solidFill>
                  <a:prstClr val="black"/>
                </a:solidFill>
                <a:latin typeface="Calibri"/>
              </a:rPr>
              <a:t>) </a:t>
            </a:r>
            <a:r>
              <a:rPr lang="it-IT" sz="2400" b="1" kern="0" dirty="0">
                <a:solidFill>
                  <a:prstClr val="black"/>
                </a:solidFill>
                <a:latin typeface="Calibri"/>
              </a:rPr>
              <a:t>	</a:t>
            </a:r>
            <a:endParaRPr lang="it-IT" sz="2400" b="1" kern="0" dirty="0" smtClean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Clr>
                <a:srgbClr val="00387E"/>
              </a:buClr>
              <a:buFont typeface="Wingdings" charset="0"/>
              <a:buChar char="à"/>
              <a:defRPr/>
            </a:pP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R</a:t>
            </a:r>
            <a:r>
              <a:rPr lang="it-IT" sz="2400" b="1" kern="0" baseline="-25000" dirty="0" smtClean="0">
                <a:solidFill>
                  <a:prstClr val="black"/>
                </a:solidFill>
                <a:latin typeface="Calibri"/>
                <a:sym typeface="Wingdings"/>
              </a:rPr>
              <a:t>GRB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 (300* </a:t>
            </a:r>
            <a:r>
              <a:rPr lang="it-IT" sz="2400" b="1" kern="0" dirty="0" err="1" smtClean="0">
                <a:solidFill>
                  <a:prstClr val="black"/>
                </a:solidFill>
                <a:latin typeface="Calibri"/>
                <a:sym typeface="Wingdings"/>
              </a:rPr>
              <a:t>Mpc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) = 0.1-1 yr</a:t>
            </a:r>
            <a:r>
              <a:rPr lang="it-IT" sz="2400" b="1" kern="0" baseline="30000" dirty="0" smtClean="0">
                <a:solidFill>
                  <a:prstClr val="black"/>
                </a:solidFill>
                <a:latin typeface="Calibri"/>
                <a:sym typeface="Wingdings"/>
              </a:rPr>
              <a:t>-1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  </a:t>
            </a:r>
          </a:p>
          <a:p>
            <a:pPr marL="285750" indent="-285750" defTabSz="914400">
              <a:buClr>
                <a:srgbClr val="00387E"/>
              </a:buClr>
              <a:buFont typeface="Wingdings" charset="0"/>
              <a:buChar char="à"/>
              <a:defRPr/>
            </a:pP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R</a:t>
            </a:r>
            <a:r>
              <a:rPr lang="it-IT" sz="2400" b="1" kern="0" baseline="-25000" dirty="0" smtClean="0">
                <a:solidFill>
                  <a:prstClr val="black"/>
                </a:solidFill>
                <a:latin typeface="Calibri"/>
                <a:sym typeface="Wingdings"/>
              </a:rPr>
              <a:t>GRB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 (600* </a:t>
            </a:r>
            <a:r>
              <a:rPr lang="it-IT" sz="2400" b="1" kern="0" dirty="0" err="1" smtClean="0">
                <a:solidFill>
                  <a:prstClr val="black"/>
                </a:solidFill>
                <a:latin typeface="Calibri"/>
                <a:sym typeface="Wingdings"/>
              </a:rPr>
              <a:t>Mpc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) = 1-10 yr</a:t>
            </a:r>
            <a:r>
              <a:rPr lang="it-IT" sz="2400" b="1" kern="0" baseline="30000" dirty="0" smtClean="0">
                <a:solidFill>
                  <a:prstClr val="black"/>
                </a:solidFill>
                <a:latin typeface="Calibri"/>
                <a:sym typeface="Wingdings"/>
              </a:rPr>
              <a:t>-1</a:t>
            </a:r>
            <a:r>
              <a:rPr lang="it-IT" sz="2400" b="1" kern="0" dirty="0" smtClean="0">
                <a:solidFill>
                  <a:prstClr val="black"/>
                </a:solidFill>
                <a:latin typeface="Calibri"/>
                <a:sym typeface="Wingdings"/>
              </a:rPr>
              <a:t>   </a:t>
            </a:r>
          </a:p>
          <a:p>
            <a:pPr defTabSz="914400">
              <a:buClr>
                <a:srgbClr val="00387E"/>
              </a:buClr>
              <a:defRPr/>
            </a:pP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(*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Distance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 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range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 for NS-NS 200 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Mpc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 and for NS-BH 400 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Mpc</a:t>
            </a:r>
            <a:r>
              <a:rPr lang="it-IT" sz="1800" kern="0" dirty="0">
                <a:solidFill>
                  <a:srgbClr val="00387E"/>
                </a:solidFill>
                <a:latin typeface="Calibri"/>
                <a:sym typeface="Wingdings"/>
              </a:rPr>
              <a:t> 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expected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 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times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 1.5 for face-on </a:t>
            </a:r>
            <a:r>
              <a:rPr lang="it-IT" sz="1800" kern="0" dirty="0" err="1" smtClean="0">
                <a:solidFill>
                  <a:srgbClr val="00387E"/>
                </a:solidFill>
                <a:latin typeface="Calibri"/>
                <a:sym typeface="Wingdings"/>
              </a:rPr>
              <a:t>systems</a:t>
            </a:r>
            <a:r>
              <a:rPr lang="it-IT" sz="1800" kern="0" dirty="0" smtClean="0">
                <a:solidFill>
                  <a:srgbClr val="00387E"/>
                </a:solidFill>
                <a:latin typeface="Calibri"/>
                <a:sym typeface="Wingdings"/>
              </a:rPr>
              <a:t>)</a:t>
            </a:r>
          </a:p>
        </p:txBody>
      </p:sp>
      <p:pic>
        <p:nvPicPr>
          <p:cNvPr id="14" name="Immagine 13" descr="_41534128_swift_nasa_2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0590" y="2443681"/>
            <a:ext cx="1133139" cy="848459"/>
          </a:xfrm>
          <a:prstGeom prst="rect">
            <a:avLst/>
          </a:prstGeom>
        </p:spPr>
      </p:pic>
      <p:pic>
        <p:nvPicPr>
          <p:cNvPr id="15" name="Immagine 14" descr="glast1_smal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292" y="2370294"/>
            <a:ext cx="778933" cy="921846"/>
          </a:xfrm>
          <a:prstGeom prst="rect">
            <a:avLst/>
          </a:prstGeom>
        </p:spPr>
      </p:pic>
      <p:pic>
        <p:nvPicPr>
          <p:cNvPr id="16" name="Immagine 15" descr="Agile_Crab_Nas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430" y="3828095"/>
            <a:ext cx="1116763" cy="1023699"/>
          </a:xfrm>
          <a:prstGeom prst="rect">
            <a:avLst/>
          </a:prstGeom>
        </p:spPr>
      </p:pic>
      <p:pic>
        <p:nvPicPr>
          <p:cNvPr id="17" name="Immagine 16" descr="Integral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225" y="3916852"/>
            <a:ext cx="1119565" cy="83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67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29723" y="135469"/>
            <a:ext cx="78062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prstClr val="white"/>
                </a:solidFill>
                <a:latin typeface="Arial"/>
                <a:cs typeface="Arial"/>
              </a:rPr>
              <a:t>X-</a:t>
            </a:r>
            <a:r>
              <a:rPr lang="it-IT" sz="2000" dirty="0" err="1" smtClean="0">
                <a:solidFill>
                  <a:prstClr val="white"/>
                </a:solidFill>
                <a:latin typeface="Arial"/>
                <a:cs typeface="Arial"/>
              </a:rPr>
              <a:t>ray</a:t>
            </a:r>
            <a:r>
              <a:rPr lang="it-IT" sz="2000" dirty="0" smtClean="0">
                <a:solidFill>
                  <a:prstClr val="white"/>
                </a:solidFill>
                <a:latin typeface="Arial"/>
                <a:cs typeface="Arial"/>
              </a:rPr>
              <a:t>: GRB </a:t>
            </a:r>
            <a:r>
              <a:rPr lang="it-IT" sz="2000" dirty="0" err="1" smtClean="0">
                <a:solidFill>
                  <a:prstClr val="white"/>
                </a:solidFill>
                <a:latin typeface="Arial"/>
                <a:cs typeface="Arial"/>
              </a:rPr>
              <a:t>afterglows</a:t>
            </a:r>
            <a:r>
              <a:rPr lang="it-IT" sz="2000" dirty="0" smtClean="0">
                <a:solidFill>
                  <a:prstClr val="white"/>
                </a:solidFill>
                <a:latin typeface="Arial"/>
                <a:cs typeface="Arial"/>
              </a:rPr>
              <a:t> and </a:t>
            </a:r>
            <a:r>
              <a:rPr lang="it-IT" sz="2000" dirty="0" err="1" smtClean="0">
                <a:solidFill>
                  <a:prstClr val="white"/>
                </a:solidFill>
                <a:latin typeface="Arial"/>
                <a:cs typeface="Arial"/>
              </a:rPr>
              <a:t>other</a:t>
            </a:r>
            <a:r>
              <a:rPr lang="it-IT" sz="200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it-IT" sz="2000" dirty="0" err="1" smtClean="0">
                <a:solidFill>
                  <a:prstClr val="white"/>
                </a:solidFill>
                <a:latin typeface="Arial"/>
                <a:cs typeface="Arial"/>
              </a:rPr>
              <a:t>models</a:t>
            </a:r>
            <a:r>
              <a:rPr lang="it-IT" sz="2000" dirty="0" smtClean="0">
                <a:solidFill>
                  <a:prstClr val="white"/>
                </a:solidFill>
                <a:latin typeface="Arial"/>
                <a:cs typeface="Arial"/>
              </a:rPr>
              <a:t> of BNS </a:t>
            </a:r>
            <a:r>
              <a:rPr lang="it-IT" sz="2000" dirty="0" err="1" smtClean="0">
                <a:solidFill>
                  <a:prstClr val="white"/>
                </a:solidFill>
                <a:latin typeface="Arial"/>
                <a:cs typeface="Arial"/>
              </a:rPr>
              <a:t>isotropic</a:t>
            </a:r>
            <a:r>
              <a:rPr lang="it-IT" sz="2000" dirty="0" smtClean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it-IT" sz="2000" dirty="0" err="1" smtClean="0">
                <a:solidFill>
                  <a:prstClr val="white"/>
                </a:solidFill>
                <a:latin typeface="Arial"/>
                <a:cs typeface="Arial"/>
              </a:rPr>
              <a:t>emission</a:t>
            </a:r>
            <a:endParaRPr lang="it-IT" sz="20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pic>
        <p:nvPicPr>
          <p:cNvPr id="3" name="Immagine 2" descr="Plot_XrayModel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24" y="639236"/>
            <a:ext cx="7708650" cy="4152900"/>
          </a:xfrm>
          <a:prstGeom prst="rect">
            <a:avLst/>
          </a:prstGeom>
        </p:spPr>
      </p:pic>
      <p:sp>
        <p:nvSpPr>
          <p:cNvPr id="10" name="Segnaposto testo 4"/>
          <p:cNvSpPr txBox="1">
            <a:spLocks/>
          </p:cNvSpPr>
          <p:nvPr/>
        </p:nvSpPr>
        <p:spPr>
          <a:xfrm>
            <a:off x="778924" y="4800714"/>
            <a:ext cx="7708650" cy="18879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32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8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4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Trebuchet MS"/>
              <a:buNone/>
              <a:defRPr sz="2000" b="0" i="0" u="none" strike="noStrike" cap="none" baseline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defRPr>
            </a:lvl9pPr>
          </a:lstStyle>
          <a:p>
            <a:pPr defTabSz="914400">
              <a:buClr>
                <a:srgbClr val="00387E"/>
              </a:buClr>
              <a:defRPr/>
            </a:pPr>
            <a:r>
              <a:rPr lang="it-IT" sz="1800" kern="0" dirty="0" smtClean="0">
                <a:solidFill>
                  <a:srgbClr val="FFFFFF"/>
                </a:solidFill>
              </a:rPr>
              <a:t>Some </a:t>
            </a:r>
            <a:r>
              <a:rPr lang="it-IT" sz="1800" kern="0" dirty="0" err="1" smtClean="0">
                <a:solidFill>
                  <a:srgbClr val="FFFFFF"/>
                </a:solidFill>
              </a:rPr>
              <a:t>numbers</a:t>
            </a:r>
            <a:r>
              <a:rPr lang="it-IT" sz="1800" kern="0" dirty="0" smtClean="0">
                <a:solidFill>
                  <a:srgbClr val="FFFFFF"/>
                </a:solidFill>
              </a:rPr>
              <a:t> for off-</a:t>
            </a:r>
            <a:r>
              <a:rPr lang="it-IT" sz="1800" kern="0" dirty="0" err="1" smtClean="0">
                <a:solidFill>
                  <a:srgbClr val="FFFFFF"/>
                </a:solidFill>
              </a:rPr>
              <a:t>axis</a:t>
            </a:r>
            <a:r>
              <a:rPr lang="it-IT" sz="1800" kern="0" dirty="0" smtClean="0">
                <a:solidFill>
                  <a:srgbClr val="FFFFFF"/>
                </a:solidFill>
              </a:rPr>
              <a:t> short GRB:</a:t>
            </a:r>
          </a:p>
          <a:p>
            <a:pPr defTabSz="914400">
              <a:buClr>
                <a:srgbClr val="00387E"/>
              </a:buClr>
              <a:defRPr/>
            </a:pPr>
            <a:r>
              <a:rPr lang="it-IT" sz="1800" kern="0" dirty="0" smtClean="0">
                <a:solidFill>
                  <a:srgbClr val="FFFFFF"/>
                </a:solidFill>
              </a:rPr>
              <a:t>        </a:t>
            </a:r>
            <a:r>
              <a:rPr lang="it-IT" sz="2000" kern="0" dirty="0" smtClean="0">
                <a:solidFill>
                  <a:srgbClr val="FFFFFF"/>
                </a:solidFill>
              </a:rPr>
              <a:t>   </a:t>
            </a:r>
          </a:p>
          <a:p>
            <a:pPr defTabSz="914400">
              <a:buClr>
                <a:srgbClr val="00387E"/>
              </a:buClr>
              <a:defRPr/>
            </a:pPr>
            <a:r>
              <a:rPr lang="it-IT" sz="2400" kern="0" dirty="0" err="1" smtClean="0">
                <a:solidFill>
                  <a:srgbClr val="FFFFFF"/>
                </a:solidFill>
              </a:rPr>
              <a:t>R</a:t>
            </a:r>
            <a:r>
              <a:rPr lang="it-IT" sz="2400" kern="0" dirty="0" smtClean="0">
                <a:solidFill>
                  <a:srgbClr val="FFFFFF"/>
                </a:solidFill>
              </a:rPr>
              <a:t> </a:t>
            </a:r>
            <a:r>
              <a:rPr lang="it-IT" sz="2400" kern="0" dirty="0" err="1" smtClean="0">
                <a:solidFill>
                  <a:srgbClr val="FFFFFF"/>
                </a:solidFill>
              </a:rPr>
              <a:t>true</a:t>
            </a:r>
            <a:r>
              <a:rPr lang="it-IT" sz="2400" kern="0" dirty="0" smtClean="0">
                <a:solidFill>
                  <a:srgbClr val="FFFFFF"/>
                </a:solidFill>
              </a:rPr>
              <a:t> = R</a:t>
            </a:r>
            <a:r>
              <a:rPr lang="it-IT" sz="2400" kern="0" baseline="-25000" dirty="0" smtClean="0">
                <a:solidFill>
                  <a:srgbClr val="FFFFFF"/>
                </a:solidFill>
              </a:rPr>
              <a:t>GRB</a:t>
            </a:r>
            <a:r>
              <a:rPr lang="it-IT" sz="2400" kern="0" dirty="0" smtClean="0">
                <a:solidFill>
                  <a:srgbClr val="FFFFFF"/>
                </a:solidFill>
              </a:rPr>
              <a:t> / (1-cos</a:t>
            </a:r>
            <a:r>
              <a:rPr lang="it-IT" sz="2400" kern="0" dirty="0" smtClean="0">
                <a:solidFill>
                  <a:srgbClr val="FFFFFF"/>
                </a:solidFill>
                <a:latin typeface="Symbol" charset="2"/>
                <a:cs typeface="Symbol" charset="2"/>
              </a:rPr>
              <a:t>q</a:t>
            </a:r>
            <a:r>
              <a:rPr lang="it-IT" sz="2400" kern="0" dirty="0" smtClean="0">
                <a:solidFill>
                  <a:srgbClr val="FFFFFF"/>
                </a:solidFill>
              </a:rPr>
              <a:t>)</a:t>
            </a:r>
          </a:p>
          <a:p>
            <a:pPr defTabSz="914400">
              <a:buClr>
                <a:srgbClr val="00387E"/>
              </a:buClr>
              <a:defRPr/>
            </a:pPr>
            <a:endParaRPr lang="it-IT" sz="1800" kern="0" dirty="0" smtClean="0">
              <a:solidFill>
                <a:srgbClr val="FFFFFF"/>
              </a:solidFill>
            </a:endParaRPr>
          </a:p>
          <a:p>
            <a:pPr defTabSz="914400">
              <a:buClr>
                <a:srgbClr val="00387E"/>
              </a:buClr>
              <a:defRPr/>
            </a:pPr>
            <a:r>
              <a:rPr lang="it-IT" sz="1800" kern="0" dirty="0">
                <a:solidFill>
                  <a:srgbClr val="FFFFFF"/>
                </a:solidFill>
              </a:rPr>
              <a:t>(</a:t>
            </a:r>
            <a:r>
              <a:rPr lang="it-IT" sz="1800" kern="0" dirty="0" smtClean="0">
                <a:solidFill>
                  <a:srgbClr val="FFFFFF"/>
                </a:solidFill>
              </a:rPr>
              <a:t>jet opening angle </a:t>
            </a:r>
            <a:r>
              <a:rPr lang="it-IT" sz="1800" kern="0" dirty="0" err="1" smtClean="0">
                <a:solidFill>
                  <a:srgbClr val="FFFFFF"/>
                </a:solidFill>
              </a:rPr>
              <a:t>poorly</a:t>
            </a:r>
            <a:r>
              <a:rPr lang="it-IT" sz="1800" kern="0" dirty="0" smtClean="0">
                <a:solidFill>
                  <a:srgbClr val="FFFFFF"/>
                </a:solidFill>
              </a:rPr>
              <a:t> </a:t>
            </a:r>
            <a:r>
              <a:rPr lang="it-IT" sz="1800" kern="0" dirty="0" err="1" smtClean="0">
                <a:solidFill>
                  <a:srgbClr val="FFFFFF"/>
                </a:solidFill>
              </a:rPr>
              <a:t>constrained</a:t>
            </a:r>
            <a:r>
              <a:rPr lang="it-IT" sz="1800" kern="0" dirty="0" smtClean="0">
                <a:solidFill>
                  <a:srgbClr val="FFFFFF"/>
                </a:solidFill>
              </a:rPr>
              <a:t>)</a:t>
            </a:r>
          </a:p>
          <a:p>
            <a:pPr defTabSz="914400">
              <a:buClr>
                <a:srgbClr val="00387E"/>
              </a:buClr>
              <a:defRPr/>
            </a:pPr>
            <a:endParaRPr lang="it-IT" sz="1400" kern="0" dirty="0" smtClean="0">
              <a:solidFill>
                <a:srgbClr val="00387E"/>
              </a:solidFill>
            </a:endParaRPr>
          </a:p>
          <a:p>
            <a:pPr defTabSz="914400">
              <a:buClr>
                <a:srgbClr val="00387E"/>
              </a:buClr>
              <a:defRPr/>
            </a:pPr>
            <a:r>
              <a:rPr lang="it-IT" sz="1400" kern="0" dirty="0" smtClean="0">
                <a:solidFill>
                  <a:srgbClr val="00387E"/>
                </a:solidFill>
              </a:rPr>
              <a:t>  </a:t>
            </a:r>
            <a:endParaRPr lang="it-IT" sz="1400" kern="0" dirty="0">
              <a:solidFill>
                <a:srgbClr val="00387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61471" y="5143498"/>
            <a:ext cx="4182531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buClr>
                <a:srgbClr val="00387E"/>
              </a:buClr>
              <a:buSzPct val="100000"/>
              <a:defRPr/>
            </a:pPr>
            <a:r>
              <a:rPr lang="it-IT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Ex:</a:t>
            </a:r>
          </a:p>
          <a:p>
            <a:pPr defTabSz="914400">
              <a:buClr>
                <a:srgbClr val="00387E"/>
              </a:buClr>
              <a:buSzPct val="100000"/>
              <a:defRPr/>
            </a:pP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R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</a:t>
            </a: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true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= R</a:t>
            </a:r>
            <a:r>
              <a:rPr lang="it-IT" sz="2000" kern="0" baseline="-2500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GRB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x 10  </a:t>
            </a: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assuming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</a:t>
            </a:r>
            <a:r>
              <a:rPr lang="it-IT" sz="2000" kern="0" dirty="0" err="1">
                <a:solidFill>
                  <a:srgbClr val="FFFFFF"/>
                </a:solidFill>
                <a:latin typeface="Symbol" charset="2"/>
                <a:cs typeface="Symbol" charset="2"/>
                <a:sym typeface="Trebuchet MS"/>
                <a:rtl val="0"/>
              </a:rPr>
              <a:t>q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=30 </a:t>
            </a: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deg</a:t>
            </a:r>
            <a:endParaRPr lang="it-IT" sz="2000" kern="0" dirty="0">
              <a:solidFill>
                <a:srgbClr val="FFFFFF"/>
              </a:solidFill>
              <a:latin typeface="Calibri"/>
              <a:sym typeface="Trebuchet MS"/>
              <a:rtl val="0"/>
            </a:endParaRPr>
          </a:p>
          <a:p>
            <a:pPr defTabSz="914400">
              <a:buClr>
                <a:srgbClr val="00387E"/>
              </a:buClr>
              <a:buSzPct val="100000"/>
              <a:defRPr/>
            </a:pP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R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</a:t>
            </a: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true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= R</a:t>
            </a:r>
            <a:r>
              <a:rPr lang="it-IT" sz="2000" kern="0" baseline="-2500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GRB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x </a:t>
            </a:r>
            <a:r>
              <a:rPr lang="it-IT" sz="2000" kern="0" dirty="0" smtClean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65 </a:t>
            </a: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assuming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</a:t>
            </a:r>
            <a:r>
              <a:rPr lang="it-IT" sz="2000" kern="0" dirty="0" err="1">
                <a:solidFill>
                  <a:srgbClr val="FFFFFF"/>
                </a:solidFill>
                <a:latin typeface="Symbol" charset="2"/>
                <a:cs typeface="Symbol" charset="2"/>
                <a:sym typeface="Trebuchet MS"/>
                <a:rtl val="0"/>
              </a:rPr>
              <a:t>q</a:t>
            </a:r>
            <a:r>
              <a:rPr lang="it-IT" sz="2000" kern="0" dirty="0" smtClean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=10 </a:t>
            </a:r>
            <a:r>
              <a:rPr lang="it-IT" sz="2000" kern="0" dirty="0" err="1">
                <a:solidFill>
                  <a:srgbClr val="FFFFFF"/>
                </a:solidFill>
                <a:latin typeface="Calibri"/>
                <a:sym typeface="Trebuchet MS"/>
                <a:rtl val="0"/>
              </a:rPr>
              <a:t>deg</a:t>
            </a:r>
            <a:r>
              <a:rPr lang="it-IT" sz="2000" kern="0" dirty="0">
                <a:solidFill>
                  <a:srgbClr val="FFFFFF"/>
                </a:solidFill>
                <a:latin typeface="Calibri"/>
                <a:sym typeface="Trebuchet MS"/>
                <a:rtl val="0"/>
              </a:rPr>
              <a:t> </a:t>
            </a:r>
          </a:p>
          <a:p>
            <a:pPr defTabSz="914400">
              <a:buClr>
                <a:srgbClr val="00387E"/>
              </a:buClr>
              <a:buSzPct val="100000"/>
              <a:defRPr/>
            </a:pPr>
            <a:r>
              <a:rPr lang="it-IT" sz="1400" kern="0" dirty="0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  <a:rtl val="0"/>
              </a:rPr>
              <a:t> 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ccia destra 10"/>
          <p:cNvSpPr/>
          <p:nvPr/>
        </p:nvSpPr>
        <p:spPr>
          <a:xfrm>
            <a:off x="4334932" y="5621867"/>
            <a:ext cx="406400" cy="220134"/>
          </a:xfrm>
          <a:prstGeom prst="rightArrow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739464" y="4522689"/>
            <a:ext cx="2306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>
                <a:solidFill>
                  <a:prstClr val="black"/>
                </a:solidFill>
                <a:latin typeface="Calibri"/>
              </a:rPr>
              <a:t>Credits</a:t>
            </a:r>
            <a:r>
              <a:rPr lang="it-IT" sz="1400" dirty="0" smtClean="0">
                <a:solidFill>
                  <a:prstClr val="black"/>
                </a:solidFill>
                <a:latin typeface="Calibri"/>
              </a:rPr>
              <a:t>: S. Vinciguerra</a:t>
            </a:r>
            <a:endParaRPr lang="it-IT" sz="14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3994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39174"/>
            <a:ext cx="8229600" cy="1143000"/>
          </a:xfrm>
          <a:prstGeom prst="rect">
            <a:avLst/>
          </a:prstGeom>
        </p:spPr>
        <p:txBody>
          <a:bodyPr/>
          <a:lstStyle>
            <a:lvl1pPr marL="0" marR="0" indent="0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160671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321341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482013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642684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803356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964025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124698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285368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 smtClean="0">
                <a:latin typeface="Chalkduster"/>
                <a:cs typeface="Chalkduster"/>
              </a:rPr>
              <a:t>Parameters of the BBH systems</a:t>
            </a:r>
            <a:endParaRPr lang="en-US" sz="2400" dirty="0">
              <a:latin typeface="Chalkduster"/>
              <a:cs typeface="Chalkduster"/>
            </a:endParaRPr>
          </a:p>
        </p:txBody>
      </p:sp>
      <p:pic>
        <p:nvPicPr>
          <p:cNvPr id="7" name="Immagine 6" descr="Schermata 2016-06-15 alle 15.13.2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33" y="812800"/>
            <a:ext cx="3564388" cy="256540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5164667" y="1076990"/>
            <a:ext cx="3183466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0" i="0" u="none" strike="noStrike" cap="none" spc="0" normalizeH="0" baseline="0" dirty="0" smtClean="0">
                <a:ln>
                  <a:noFill/>
                </a:ln>
                <a:solidFill>
                  <a:srgbClr val="3EB8FF"/>
                </a:solidFill>
                <a:effectLst/>
                <a:uFillTx/>
                <a:latin typeface="Chalkduster"/>
                <a:cs typeface="Chalkduster"/>
                <a:sym typeface="Helvetica Light"/>
              </a:rPr>
              <a:t>Component </a:t>
            </a:r>
            <a:r>
              <a:rPr lang="it-IT" sz="2200" dirty="0" err="1">
                <a:solidFill>
                  <a:srgbClr val="3EB8FF"/>
                </a:solidFill>
                <a:latin typeface="Chalkduster"/>
                <a:cs typeface="Chalkduster"/>
                <a:sym typeface="Helvetica Light"/>
              </a:rPr>
              <a:t>m</a:t>
            </a:r>
            <a:r>
              <a:rPr kumimoji="0" lang="it-IT" sz="2200" b="0" i="0" u="none" strike="noStrike" cap="none" spc="0" normalizeH="0" baseline="0" dirty="0" err="1" smtClean="0">
                <a:ln>
                  <a:noFill/>
                </a:ln>
                <a:solidFill>
                  <a:srgbClr val="3EB8FF"/>
                </a:solidFill>
                <a:effectLst/>
                <a:uFillTx/>
                <a:latin typeface="Chalkduster"/>
                <a:cs typeface="Chalkduster"/>
                <a:sym typeface="Helvetica Light"/>
              </a:rPr>
              <a:t>asses</a:t>
            </a:r>
            <a:endParaRPr kumimoji="0" lang="it-IT" sz="2200" b="0" i="0" u="none" strike="noStrike" cap="none" spc="0" normalizeH="0" baseline="0" dirty="0">
              <a:ln>
                <a:noFill/>
              </a:ln>
              <a:solidFill>
                <a:srgbClr val="3EB8FF"/>
              </a:solidFill>
              <a:effectLst/>
              <a:uFillTx/>
              <a:latin typeface="Chalkduster"/>
              <a:cs typeface="Chalkduster"/>
              <a:sym typeface="Helvetica Light"/>
            </a:endParaRPr>
          </a:p>
        </p:txBody>
      </p:sp>
      <p:cxnSp>
        <p:nvCxnSpPr>
          <p:cNvPr id="13" name="Connettore 2 12"/>
          <p:cNvCxnSpPr/>
          <p:nvPr/>
        </p:nvCxnSpPr>
        <p:spPr>
          <a:xfrm flipH="1">
            <a:off x="4047066" y="1608667"/>
            <a:ext cx="1117601" cy="330097"/>
          </a:xfrm>
          <a:prstGeom prst="straightConnector1">
            <a:avLst/>
          </a:prstGeom>
          <a:noFill/>
          <a:ln w="57150" cap="flat" cmpd="sng">
            <a:solidFill>
              <a:srgbClr val="3EB8FF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5" name="Immagine 14" descr="Schermata 2016-06-15 alle 15.22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3" y="4016279"/>
            <a:ext cx="3623733" cy="372168"/>
          </a:xfrm>
          <a:prstGeom prst="rect">
            <a:avLst/>
          </a:prstGeom>
        </p:spPr>
      </p:pic>
      <p:pic>
        <p:nvPicPr>
          <p:cNvPr id="16" name="Immagine 15" descr="Schermata 2016-06-15 alle 15.21.4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1" y="4403006"/>
            <a:ext cx="3759200" cy="786363"/>
          </a:xfrm>
          <a:prstGeom prst="rect">
            <a:avLst/>
          </a:prstGeom>
        </p:spPr>
      </p:pic>
      <p:pic>
        <p:nvPicPr>
          <p:cNvPr id="17" name="Immagine 16" descr="Black Hole Mass Chart R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735" y="2418080"/>
            <a:ext cx="5020734" cy="4016587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2" name="Rettangolo 1"/>
          <p:cNvSpPr/>
          <p:nvPr/>
        </p:nvSpPr>
        <p:spPr>
          <a:xfrm>
            <a:off x="84665" y="6368532"/>
            <a:ext cx="38664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 smtClean="0"/>
              <a:t>dcc.ligo.org</a:t>
            </a:r>
            <a:r>
              <a:rPr lang="it-IT" dirty="0"/>
              <a:t>/LIGO-P1600088/public</a:t>
            </a:r>
          </a:p>
        </p:txBody>
      </p:sp>
    </p:spTree>
    <p:extLst>
      <p:ext uri="{BB962C8B-B14F-4D97-AF65-F5344CB8AC3E}">
        <p14:creationId xmlns:p14="http://schemas.microsoft.com/office/powerpoint/2010/main" val="410395896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131" y="10638"/>
            <a:ext cx="690498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00FF"/>
                </a:solidFill>
                <a:latin typeface="Arial"/>
                <a:cs typeface="Arial"/>
              </a:rPr>
              <a:t>Can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massive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black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holes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 (&gt;25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Mo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) </a:t>
            </a:r>
            <a:r>
              <a:rPr lang="it-IT" b="1" dirty="0" err="1">
                <a:solidFill>
                  <a:srgbClr val="0000FF"/>
                </a:solidFill>
                <a:latin typeface="Arial"/>
                <a:cs typeface="Arial"/>
              </a:rPr>
              <a:t>form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18974" y="409169"/>
            <a:ext cx="36641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prstClr val="black"/>
                </a:solidFill>
                <a:latin typeface="Calibri"/>
              </a:rPr>
              <a:t>BH mass </a:t>
            </a:r>
            <a:r>
              <a:rPr lang="it-IT" sz="2000" dirty="0" err="1">
                <a:solidFill>
                  <a:prstClr val="black"/>
                </a:solidFill>
                <a:latin typeface="Calibri"/>
              </a:rPr>
              <a:t>depends</a:t>
            </a:r>
            <a:r>
              <a:rPr lang="it-IT" sz="2000" dirty="0">
                <a:solidFill>
                  <a:prstClr val="black"/>
                </a:solidFill>
                <a:latin typeface="Calibri"/>
              </a:rPr>
              <a:t> on:</a:t>
            </a:r>
          </a:p>
          <a:p>
            <a:pPr marL="285750" indent="-285750">
              <a:buFont typeface="Wingdings" charset="2"/>
              <a:buChar char="§"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Stellar progenitor mass</a:t>
            </a:r>
          </a:p>
          <a:p>
            <a:pPr marL="285750" indent="-285750">
              <a:buFont typeface="Wingdings" charset="2"/>
              <a:buChar char="§"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Stellar </a:t>
            </a:r>
            <a:r>
              <a:rPr lang="it-IT" sz="2000" dirty="0" err="1">
                <a:solidFill>
                  <a:prstClr val="black"/>
                </a:solidFill>
                <a:latin typeface="Calibri"/>
              </a:rPr>
              <a:t>wind</a:t>
            </a:r>
            <a:r>
              <a:rPr lang="it-IT" sz="2000" dirty="0">
                <a:solidFill>
                  <a:prstClr val="black"/>
                </a:solidFill>
                <a:latin typeface="Calibri"/>
              </a:rPr>
              <a:t> mass </a:t>
            </a:r>
            <a:r>
              <a:rPr lang="it-IT" sz="2000" dirty="0" err="1">
                <a:solidFill>
                  <a:prstClr val="black"/>
                </a:solidFill>
                <a:latin typeface="Calibri"/>
              </a:rPr>
              <a:t>loss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Wingdings" charset="2"/>
              <a:buChar char="§"/>
            </a:pPr>
            <a:r>
              <a:rPr lang="it-IT" sz="2000" dirty="0" err="1">
                <a:solidFill>
                  <a:prstClr val="black"/>
                </a:solidFill>
                <a:latin typeface="Calibri"/>
              </a:rPr>
              <a:t>Metallicity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Wingdings" charset="2"/>
              <a:buChar char="§"/>
            </a:pPr>
            <a:r>
              <a:rPr lang="it-IT" sz="2000" dirty="0" err="1">
                <a:solidFill>
                  <a:prstClr val="black"/>
                </a:solidFill>
                <a:latin typeface="Calibri"/>
              </a:rPr>
              <a:t>Rotation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marL="285750" indent="-285750">
              <a:buFont typeface="Wingdings" charset="2"/>
              <a:buChar char="§"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SN </a:t>
            </a:r>
            <a:r>
              <a:rPr lang="it-IT" sz="2000" dirty="0" err="1">
                <a:solidFill>
                  <a:prstClr val="black"/>
                </a:solidFill>
                <a:latin typeface="Calibri"/>
              </a:rPr>
              <a:t>mechanism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20924" y="817559"/>
            <a:ext cx="5165055" cy="9233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prstClr val="black"/>
                </a:solidFill>
                <a:latin typeface="Calibri"/>
              </a:rPr>
              <a:t>Lower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metallicity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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reduced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opacity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,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easier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radiation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transport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and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reduced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momentum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transfer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reduced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mass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loss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from stellar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surface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3960700" y="1917631"/>
            <a:ext cx="1479892" cy="369332"/>
          </a:xfrm>
          <a:prstGeom prst="rect">
            <a:avLst/>
          </a:prstGeom>
          <a:solidFill>
            <a:srgbClr val="F2F2F2"/>
          </a:solidFill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weaker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winds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270033" y="6029671"/>
            <a:ext cx="6759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The GW150914 BBH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formed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in a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low-metallicity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environment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below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1/2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Zo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and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possibly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1/4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Zo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11" name="Ovale 10"/>
          <p:cNvSpPr/>
          <p:nvPr/>
        </p:nvSpPr>
        <p:spPr>
          <a:xfrm>
            <a:off x="189777" y="1007350"/>
            <a:ext cx="2861265" cy="700764"/>
          </a:xfrm>
          <a:prstGeom prst="ellipse">
            <a:avLst/>
          </a:prstGeom>
          <a:noFill/>
          <a:ln w="38100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Freccia destra 11"/>
          <p:cNvSpPr/>
          <p:nvPr/>
        </p:nvSpPr>
        <p:spPr>
          <a:xfrm>
            <a:off x="3109434" y="1182543"/>
            <a:ext cx="321162" cy="335784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Freccia su 12"/>
          <p:cNvSpPr/>
          <p:nvPr/>
        </p:nvSpPr>
        <p:spPr>
          <a:xfrm>
            <a:off x="4642254" y="1711691"/>
            <a:ext cx="119523" cy="288409"/>
          </a:xfrm>
          <a:prstGeom prst="upArrow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5" name="Immagine 14" descr="Fig1left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2" y="2519751"/>
            <a:ext cx="4545224" cy="3316552"/>
          </a:xfrm>
          <a:prstGeom prst="rect">
            <a:avLst/>
          </a:prstGeom>
        </p:spPr>
      </p:pic>
      <p:pic>
        <p:nvPicPr>
          <p:cNvPr id="16" name="Immagine 15" descr="Fig1righ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255" y="2348161"/>
            <a:ext cx="4326570" cy="346663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841055" y="5700839"/>
            <a:ext cx="2437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prstClr val="black"/>
                </a:solidFill>
                <a:latin typeface="Calibri"/>
              </a:rPr>
              <a:t>Mapelli 2013, </a:t>
            </a:r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Ziosi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2014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79266" y="5599297"/>
            <a:ext cx="2437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Belczynski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2010</a:t>
            </a:r>
          </a:p>
        </p:txBody>
      </p:sp>
      <p:sp>
        <p:nvSpPr>
          <p:cNvPr id="4" name="Rettangolo 3"/>
          <p:cNvSpPr/>
          <p:nvPr/>
        </p:nvSpPr>
        <p:spPr>
          <a:xfrm>
            <a:off x="5004233" y="224503"/>
            <a:ext cx="30106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b="1" dirty="0">
                <a:solidFill>
                  <a:prstClr val="black"/>
                </a:solidFill>
                <a:latin typeface="Calibri"/>
              </a:rPr>
              <a:t>Abbott et al. 2016, </a:t>
            </a:r>
            <a:r>
              <a:rPr lang="nb-NO" b="1" dirty="0" err="1">
                <a:solidFill>
                  <a:prstClr val="black"/>
                </a:solidFill>
                <a:latin typeface="Calibri"/>
              </a:rPr>
              <a:t>ApJL</a:t>
            </a:r>
            <a:r>
              <a:rPr lang="nb-NO" b="1" dirty="0">
                <a:solidFill>
                  <a:prstClr val="black"/>
                </a:solidFill>
                <a:latin typeface="Calibri"/>
              </a:rPr>
              <a:t>, 818L</a:t>
            </a:r>
            <a:endParaRPr lang="it-IT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3404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 animBg="1"/>
      <p:bldP spid="12" grpId="0" animBg="1"/>
      <p:bldP spid="13" grpId="0" animBg="1"/>
      <p:bldP spid="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1067" y="542490"/>
            <a:ext cx="8185240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it-IT" sz="2200" dirty="0" err="1">
                <a:solidFill>
                  <a:prstClr val="black"/>
                </a:solidFill>
                <a:latin typeface="Calibri"/>
              </a:rPr>
              <a:t>BHs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can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form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in dense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environment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or in the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galaxy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field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: </a:t>
            </a:r>
          </a:p>
          <a:p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it-IT" sz="2200" dirty="0" err="1">
                <a:solidFill>
                  <a:prstClr val="black"/>
                </a:solidFill>
                <a:latin typeface="Calibri"/>
              </a:rPr>
              <a:t>Globular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Cluster/Young Star Cluster</a:t>
            </a:r>
          </a:p>
          <a:p>
            <a:r>
              <a:rPr lang="it-IT" sz="2200" dirty="0" err="1">
                <a:solidFill>
                  <a:prstClr val="black"/>
                </a:solidFill>
                <a:latin typeface="Calibri"/>
              </a:rPr>
              <a:t>R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~ 1-10 pc,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N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~ 10</a:t>
            </a:r>
            <a:r>
              <a:rPr lang="it-IT" sz="2200" baseline="30000" dirty="0">
                <a:solidFill>
                  <a:prstClr val="black"/>
                </a:solidFill>
                <a:latin typeface="Calibri"/>
              </a:rPr>
              <a:t>3-7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stars</a:t>
            </a: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it-IT" sz="2200" dirty="0" err="1">
                <a:solidFill>
                  <a:prstClr val="black"/>
                </a:solidFill>
                <a:latin typeface="Calibri"/>
              </a:rPr>
              <a:t>Galaxy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field</a:t>
            </a: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r>
              <a:rPr lang="it-IT" sz="2200" dirty="0">
                <a:solidFill>
                  <a:prstClr val="black"/>
                </a:solidFill>
                <a:latin typeface="Calibri"/>
              </a:rPr>
              <a:t>R~10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kpc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,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N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~10</a:t>
            </a:r>
            <a:r>
              <a:rPr lang="it-IT" sz="2200" baseline="30000" dirty="0">
                <a:solidFill>
                  <a:prstClr val="black"/>
                </a:solidFill>
                <a:latin typeface="Calibri"/>
              </a:rPr>
              <a:t>10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stars</a:t>
            </a: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endParaRPr lang="it-IT" sz="2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1131" y="10638"/>
            <a:ext cx="6904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err="1">
                <a:solidFill>
                  <a:srgbClr val="0000FF"/>
                </a:solidFill>
                <a:latin typeface="Arial"/>
                <a:cs typeface="Arial"/>
              </a:rPr>
              <a:t>Formation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pathways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to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form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massive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black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holes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 (&gt;25 </a:t>
            </a:r>
            <a:r>
              <a:rPr lang="it-IT" b="1" i="1" dirty="0" err="1">
                <a:solidFill>
                  <a:srgbClr val="0000FF"/>
                </a:solidFill>
                <a:latin typeface="Arial"/>
                <a:cs typeface="Arial"/>
              </a:rPr>
              <a:t>Mo</a:t>
            </a:r>
            <a:r>
              <a:rPr lang="it-IT" b="1" i="1" dirty="0">
                <a:solidFill>
                  <a:srgbClr val="0000FF"/>
                </a:solidFill>
                <a:latin typeface="Arial"/>
                <a:cs typeface="Arial"/>
              </a:rPr>
              <a:t>) </a:t>
            </a:r>
          </a:p>
        </p:txBody>
      </p:sp>
      <p:sp>
        <p:nvSpPr>
          <p:cNvPr id="4" name="Rettangolo 3"/>
          <p:cNvSpPr/>
          <p:nvPr/>
        </p:nvSpPr>
        <p:spPr>
          <a:xfrm>
            <a:off x="466246" y="3930564"/>
            <a:ext cx="8581291" cy="2369880"/>
          </a:xfrm>
          <a:prstGeom prst="rect">
            <a:avLst/>
          </a:prstGeom>
          <a:solidFill>
            <a:srgbClr val="DCE6F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prstClr val="black"/>
                </a:solidFill>
                <a:latin typeface="Calibri"/>
              </a:rPr>
              <a:t>Massive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BHs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form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:</a:t>
            </a:r>
          </a:p>
          <a:p>
            <a:r>
              <a:rPr lang="it-IT" sz="2200" dirty="0">
                <a:solidFill>
                  <a:prstClr val="black"/>
                </a:solidFill>
                <a:latin typeface="Calibri"/>
              </a:rPr>
              <a:t>1)   from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direct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collapse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in metal-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poor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environment</a:t>
            </a:r>
            <a:endParaRPr lang="it-IT" sz="2200" dirty="0">
              <a:solidFill>
                <a:prstClr val="black"/>
              </a:solidFill>
              <a:latin typeface="Calibri"/>
            </a:endParaRPr>
          </a:p>
          <a:p>
            <a:r>
              <a:rPr lang="it-IT" sz="2200" dirty="0">
                <a:solidFill>
                  <a:prstClr val="black"/>
                </a:solidFill>
                <a:latin typeface="Calibri"/>
              </a:rPr>
              <a:t>      (BOTH CLUSTER AND FIELD)</a:t>
            </a:r>
          </a:p>
          <a:p>
            <a:r>
              <a:rPr lang="it-IT" sz="2200" dirty="0">
                <a:solidFill>
                  <a:prstClr val="black"/>
                </a:solidFill>
                <a:latin typeface="Calibri"/>
              </a:rPr>
              <a:t>2)  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dynamically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triggered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mergers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of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lower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mass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BHs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or BH-star 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favored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 by 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three</a:t>
            </a:r>
            <a:r>
              <a:rPr lang="it-IT" sz="2200" dirty="0">
                <a:solidFill>
                  <a:prstClr val="black"/>
                </a:solidFill>
                <a:latin typeface="Calibri"/>
              </a:rPr>
              <a:t>-body </a:t>
            </a:r>
            <a:r>
              <a:rPr lang="it-IT" sz="2200" dirty="0" err="1">
                <a:solidFill>
                  <a:prstClr val="black"/>
                </a:solidFill>
                <a:latin typeface="Calibri"/>
              </a:rPr>
              <a:t>encounters</a:t>
            </a:r>
            <a:r>
              <a:rPr lang="it-IT" sz="2400" dirty="0">
                <a:solidFill>
                  <a:prstClr val="black"/>
                </a:solidFill>
                <a:latin typeface="Calibri"/>
              </a:rPr>
              <a:t>(CLUSTER ONLY) </a:t>
            </a:r>
            <a:endParaRPr lang="it-IT" dirty="0">
              <a:solidFill>
                <a:prstClr val="black"/>
              </a:solidFill>
              <a:latin typeface="Calibri"/>
            </a:endParaRPr>
          </a:p>
          <a:p>
            <a:pPr marL="342900" indent="-342900">
              <a:buFont typeface="Wingdings" charset="0"/>
              <a:buChar char="à"/>
            </a:pP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in GC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unlikely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since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BBH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ejected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from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host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cluster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before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merger</a:t>
            </a:r>
          </a:p>
          <a:p>
            <a:pPr marL="342900" indent="-342900">
              <a:buFont typeface="Wingdings" charset="0"/>
              <a:buChar char="à"/>
            </a:pP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in YSC </a:t>
            </a:r>
            <a:r>
              <a:rPr lang="it-IT" dirty="0" err="1">
                <a:solidFill>
                  <a:prstClr val="black"/>
                </a:solidFill>
                <a:latin typeface="Calibri"/>
                <a:sym typeface="Wingdings"/>
              </a:rPr>
              <a:t>low</a:t>
            </a:r>
            <a:r>
              <a:rPr lang="it-IT" dirty="0">
                <a:solidFill>
                  <a:prstClr val="black"/>
                </a:solidFill>
                <a:latin typeface="Calibri"/>
                <a:sym typeface="Wingdings"/>
              </a:rPr>
              <a:t> rate</a:t>
            </a:r>
          </a:p>
        </p:txBody>
      </p:sp>
      <p:pic>
        <p:nvPicPr>
          <p:cNvPr id="5" name="Immagin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591" y="1039935"/>
            <a:ext cx="1473960" cy="1473960"/>
          </a:xfrm>
          <a:prstGeom prst="rect">
            <a:avLst/>
          </a:prstGeom>
        </p:spPr>
      </p:pic>
      <p:pic>
        <p:nvPicPr>
          <p:cNvPr id="6" name="Immagine 5" descr="47tuc_sal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74" y="1039935"/>
            <a:ext cx="1834489" cy="1398526"/>
          </a:xfrm>
          <a:prstGeom prst="rect">
            <a:avLst/>
          </a:prstGeom>
        </p:spPr>
      </p:pic>
      <p:pic>
        <p:nvPicPr>
          <p:cNvPr id="7" name="Immagine 6" descr="M101_hires_STScI-PRC2006-10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761" y="2073674"/>
            <a:ext cx="1883394" cy="1472873"/>
          </a:xfrm>
          <a:prstGeom prst="rect">
            <a:avLst/>
          </a:prstGeom>
        </p:spPr>
      </p:pic>
      <p:cxnSp>
        <p:nvCxnSpPr>
          <p:cNvPr id="9" name="Connettore 1 8"/>
          <p:cNvCxnSpPr/>
          <p:nvPr/>
        </p:nvCxnSpPr>
        <p:spPr>
          <a:xfrm>
            <a:off x="3247627" y="4629602"/>
            <a:ext cx="3129924" cy="0"/>
          </a:xfrm>
          <a:prstGeom prst="lin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164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4496447" y="508098"/>
            <a:ext cx="4512086" cy="61555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it-IT" sz="2000" b="1" i="1" dirty="0">
                <a:solidFill>
                  <a:srgbClr val="008000"/>
                </a:solidFill>
                <a:latin typeface="Calibri"/>
              </a:rPr>
              <a:t>Dense stellar </a:t>
            </a:r>
            <a:r>
              <a:rPr lang="it-IT" sz="2000" b="1" i="1" dirty="0" err="1">
                <a:solidFill>
                  <a:srgbClr val="008000"/>
                </a:solidFill>
                <a:latin typeface="Calibri"/>
              </a:rPr>
              <a:t>environments</a:t>
            </a:r>
            <a:r>
              <a:rPr lang="it-IT" sz="2000" b="1" i="1" dirty="0">
                <a:solidFill>
                  <a:srgbClr val="008000"/>
                </a:solidFill>
                <a:latin typeface="Calibri"/>
              </a:rPr>
              <a:t> </a:t>
            </a:r>
          </a:p>
          <a:p>
            <a:r>
              <a:rPr lang="it-IT" sz="2000" b="1" i="1" dirty="0">
                <a:solidFill>
                  <a:srgbClr val="008000"/>
                </a:solidFill>
                <a:latin typeface="Calibri"/>
              </a:rPr>
              <a:t> – </a:t>
            </a:r>
            <a:r>
              <a:rPr lang="it-IT" sz="2000" b="1" i="1" dirty="0" err="1">
                <a:solidFill>
                  <a:srgbClr val="008000"/>
                </a:solidFill>
                <a:latin typeface="Calibri"/>
              </a:rPr>
              <a:t>dynamical</a:t>
            </a:r>
            <a:r>
              <a:rPr lang="it-IT" sz="2000" b="1" i="1" dirty="0">
                <a:solidFill>
                  <a:srgbClr val="008000"/>
                </a:solidFill>
                <a:latin typeface="Calibri"/>
              </a:rPr>
              <a:t> </a:t>
            </a:r>
            <a:r>
              <a:rPr lang="it-IT" sz="2000" b="1" i="1" dirty="0" err="1">
                <a:solidFill>
                  <a:srgbClr val="008000"/>
                </a:solidFill>
                <a:latin typeface="Calibri"/>
              </a:rPr>
              <a:t>origin</a:t>
            </a:r>
            <a:r>
              <a:rPr lang="it-IT" sz="2000" b="1" i="1" dirty="0">
                <a:solidFill>
                  <a:srgbClr val="008000"/>
                </a:solidFill>
                <a:latin typeface="Calibri"/>
              </a:rPr>
              <a:t> </a:t>
            </a: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sz="500" b="1" i="1" dirty="0">
              <a:solidFill>
                <a:srgbClr val="008000"/>
              </a:solidFill>
              <a:latin typeface="Calibri"/>
            </a:endParaRPr>
          </a:p>
          <a:p>
            <a:endParaRPr lang="it-IT" sz="500" b="1" i="1" dirty="0">
              <a:solidFill>
                <a:srgbClr val="008000"/>
              </a:solidFill>
              <a:latin typeface="Calibri"/>
            </a:endParaRPr>
          </a:p>
          <a:p>
            <a:endParaRPr lang="it-IT" sz="500" b="1" i="1" dirty="0">
              <a:solidFill>
                <a:srgbClr val="008000"/>
              </a:solidFill>
              <a:latin typeface="Calibri"/>
            </a:endParaRPr>
          </a:p>
          <a:p>
            <a:endParaRPr lang="it-IT" sz="500" b="1" i="1" dirty="0">
              <a:solidFill>
                <a:srgbClr val="008000"/>
              </a:solidFill>
              <a:latin typeface="Calibri"/>
            </a:endParaRPr>
          </a:p>
          <a:p>
            <a:endParaRPr lang="it-IT" sz="500" b="1" i="1" dirty="0">
              <a:solidFill>
                <a:srgbClr val="008000"/>
              </a:solidFill>
              <a:latin typeface="Calibri"/>
            </a:endParaRPr>
          </a:p>
          <a:p>
            <a:endParaRPr lang="it-IT" sz="500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endParaRPr lang="it-IT" b="1" i="1" dirty="0">
              <a:solidFill>
                <a:srgbClr val="008000"/>
              </a:solidFill>
              <a:latin typeface="Calibri"/>
            </a:endParaRPr>
          </a:p>
          <a:p>
            <a:r>
              <a:rPr lang="it-IT" b="1" i="1" dirty="0">
                <a:solidFill>
                  <a:srgbClr val="008000"/>
                </a:solidFill>
                <a:latin typeface="Calibri"/>
              </a:rPr>
              <a:t>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17823" y="478041"/>
            <a:ext cx="4378624" cy="61863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it-IT" sz="2000" b="1" i="1" dirty="0" err="1">
                <a:solidFill>
                  <a:srgbClr val="660066"/>
                </a:solidFill>
                <a:latin typeface="Calibri"/>
              </a:rPr>
              <a:t>Isolated</a:t>
            </a:r>
            <a:r>
              <a:rPr lang="it-IT" sz="2000" b="1" i="1" dirty="0">
                <a:solidFill>
                  <a:srgbClr val="660066"/>
                </a:solidFill>
                <a:latin typeface="Calibri"/>
              </a:rPr>
              <a:t> </a:t>
            </a:r>
            <a:r>
              <a:rPr lang="it-IT" sz="2000" b="1" i="1" dirty="0" err="1">
                <a:solidFill>
                  <a:srgbClr val="660066"/>
                </a:solidFill>
                <a:latin typeface="Calibri"/>
              </a:rPr>
              <a:t>binary</a:t>
            </a:r>
            <a:r>
              <a:rPr lang="it-IT" sz="2000" b="1" i="1" dirty="0">
                <a:solidFill>
                  <a:srgbClr val="660066"/>
                </a:solidFill>
                <a:latin typeface="Calibri"/>
              </a:rPr>
              <a:t> </a:t>
            </a:r>
            <a:r>
              <a:rPr lang="it-IT" sz="2000" b="1" i="1" dirty="0" err="1">
                <a:solidFill>
                  <a:srgbClr val="660066"/>
                </a:solidFill>
                <a:latin typeface="Calibri"/>
              </a:rPr>
              <a:t>systems</a:t>
            </a:r>
            <a:endParaRPr lang="it-IT" sz="2000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  <a:p>
            <a:endParaRPr lang="it-IT" b="1" i="1" dirty="0">
              <a:solidFill>
                <a:srgbClr val="660066"/>
              </a:solidFill>
              <a:latin typeface="Calibri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30361" y="-71875"/>
            <a:ext cx="4597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 err="1">
                <a:solidFill>
                  <a:srgbClr val="0000FF"/>
                </a:solidFill>
                <a:latin typeface="Calibri"/>
              </a:rPr>
              <a:t>Pathways</a:t>
            </a:r>
            <a:r>
              <a:rPr lang="it-IT" sz="2200" b="1" dirty="0">
                <a:solidFill>
                  <a:srgbClr val="0000FF"/>
                </a:solidFill>
                <a:latin typeface="Calibri"/>
              </a:rPr>
              <a:t> to </a:t>
            </a:r>
            <a:r>
              <a:rPr lang="it-IT" sz="2200" b="1" dirty="0" err="1">
                <a:solidFill>
                  <a:srgbClr val="0000FF"/>
                </a:solidFill>
                <a:latin typeface="Calibri"/>
              </a:rPr>
              <a:t>form</a:t>
            </a:r>
            <a:r>
              <a:rPr lang="it-IT" sz="2200" b="1" dirty="0">
                <a:solidFill>
                  <a:srgbClr val="0000FF"/>
                </a:solidFill>
                <a:latin typeface="Calibri"/>
              </a:rPr>
              <a:t> “</a:t>
            </a:r>
            <a:r>
              <a:rPr lang="it-IT" sz="2200" b="1" dirty="0" err="1">
                <a:solidFill>
                  <a:srgbClr val="0000FF"/>
                </a:solidFill>
                <a:latin typeface="Calibri"/>
              </a:rPr>
              <a:t>heavy</a:t>
            </a:r>
            <a:r>
              <a:rPr lang="it-IT" sz="2200" b="1" dirty="0">
                <a:solidFill>
                  <a:srgbClr val="0000FF"/>
                </a:solidFill>
                <a:latin typeface="Calibri"/>
              </a:rPr>
              <a:t>” </a:t>
            </a:r>
            <a:r>
              <a:rPr lang="it-IT" sz="2200" b="1" dirty="0" err="1">
                <a:solidFill>
                  <a:srgbClr val="0000FF"/>
                </a:solidFill>
                <a:latin typeface="Calibri"/>
              </a:rPr>
              <a:t>binary</a:t>
            </a:r>
            <a:r>
              <a:rPr lang="it-IT" sz="22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it-IT" sz="2200" b="1" dirty="0" err="1">
                <a:solidFill>
                  <a:srgbClr val="0000FF"/>
                </a:solidFill>
                <a:latin typeface="Calibri"/>
              </a:rPr>
              <a:t>BHs</a:t>
            </a:r>
            <a:r>
              <a:rPr lang="it-IT" sz="2200" b="1" dirty="0">
                <a:solidFill>
                  <a:srgbClr val="0000FF"/>
                </a:solidFill>
                <a:latin typeface="Calibri"/>
              </a:rPr>
              <a:t> </a:t>
            </a:r>
          </a:p>
        </p:txBody>
      </p:sp>
      <p:sp>
        <p:nvSpPr>
          <p:cNvPr id="3" name="Rettangolo 2"/>
          <p:cNvSpPr/>
          <p:nvPr/>
        </p:nvSpPr>
        <p:spPr>
          <a:xfrm>
            <a:off x="230361" y="9636"/>
            <a:ext cx="6913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4" name="Rettangolo 3"/>
          <p:cNvSpPr/>
          <p:nvPr/>
        </p:nvSpPr>
        <p:spPr>
          <a:xfrm>
            <a:off x="117822" y="5332607"/>
            <a:ext cx="28801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prstClr val="black"/>
                </a:solidFill>
                <a:latin typeface="Calibri"/>
              </a:rPr>
              <a:t>Figure: </a:t>
            </a:r>
            <a:r>
              <a:rPr lang="it-IT" sz="1400" b="1" dirty="0" err="1">
                <a:solidFill>
                  <a:prstClr val="black"/>
                </a:solidFill>
                <a:latin typeface="Calibri"/>
              </a:rPr>
              <a:t>Belczynsky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 arXiv:1602.04531</a:t>
            </a:r>
          </a:p>
        </p:txBody>
      </p:sp>
      <p:pic>
        <p:nvPicPr>
          <p:cNvPr id="5" name="Immagine 4" descr="Schermata 2016-02-27 alle 20.17.4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846758"/>
            <a:ext cx="3897038" cy="4540714"/>
          </a:xfrm>
          <a:prstGeom prst="rect">
            <a:avLst/>
          </a:prstGeom>
        </p:spPr>
      </p:pic>
      <p:pic>
        <p:nvPicPr>
          <p:cNvPr id="6" name="Immagine 5" descr="Schermata 2016-02-27 alle 20.30.3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42" y="1179603"/>
            <a:ext cx="4101402" cy="294530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803932" y="1390906"/>
            <a:ext cx="177114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prstClr val="black"/>
                </a:solidFill>
                <a:latin typeface="Calibri"/>
              </a:rPr>
              <a:t>Primordial</a:t>
            </a:r>
            <a:r>
              <a:rPr lang="it-IT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dirty="0" err="1">
                <a:solidFill>
                  <a:prstClr val="black"/>
                </a:solidFill>
                <a:latin typeface="Calibri"/>
              </a:rPr>
              <a:t>binary</a:t>
            </a:r>
            <a:endParaRPr lang="it-IT" sz="1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7561372" y="4299137"/>
            <a:ext cx="1616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solidFill>
                  <a:prstClr val="black"/>
                </a:solidFill>
                <a:latin typeface="Calibri"/>
              </a:rPr>
              <a:t>Mainly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in GC </a:t>
            </a:r>
            <a:r>
              <a:rPr lang="it-IT" b="1" dirty="0">
                <a:solidFill>
                  <a:srgbClr val="FF0000"/>
                </a:solidFill>
                <a:latin typeface="Calibri"/>
                <a:sym typeface="Wingdings"/>
              </a:rPr>
              <a:t> </a:t>
            </a:r>
            <a:r>
              <a:rPr lang="it-IT" b="1" dirty="0" err="1">
                <a:solidFill>
                  <a:srgbClr val="FF0000"/>
                </a:solidFill>
                <a:latin typeface="Calibri"/>
                <a:sym typeface="Wingdings"/>
              </a:rPr>
              <a:t>ejected</a:t>
            </a:r>
            <a:r>
              <a:rPr lang="it-IT" b="1" dirty="0">
                <a:solidFill>
                  <a:srgbClr val="FF0000"/>
                </a:solidFill>
                <a:latin typeface="Calibri"/>
                <a:sym typeface="Wingdings"/>
              </a:rPr>
              <a:t> </a:t>
            </a:r>
          </a:p>
          <a:p>
            <a:r>
              <a:rPr lang="it-IT" b="1" dirty="0" err="1">
                <a:solidFill>
                  <a:srgbClr val="FF0000"/>
                </a:solidFill>
                <a:latin typeface="Calibri"/>
                <a:sym typeface="Wingdings"/>
              </a:rPr>
              <a:t>eccentric</a:t>
            </a:r>
            <a:r>
              <a:rPr lang="it-IT" b="1" dirty="0">
                <a:solidFill>
                  <a:srgbClr val="FF0000"/>
                </a:solidFill>
                <a:latin typeface="Calibri"/>
                <a:sym typeface="Wingdings"/>
              </a:rPr>
              <a:t> BBH</a:t>
            </a:r>
            <a:endParaRPr lang="it-IT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99507" y="5925691"/>
            <a:ext cx="3073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33124" y="5630392"/>
            <a:ext cx="8890710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000090"/>
                </a:solidFill>
                <a:latin typeface="Calibri"/>
              </a:rPr>
              <a:t>Both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scenarios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consistent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with GW150914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provided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metallicities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lower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than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1/2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Zo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</p:txBody>
      </p:sp>
      <p:pic>
        <p:nvPicPr>
          <p:cNvPr id="19" name="Immagine 18" descr="Schermata 2016-02-27 alle 20.46.5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642" y="4062075"/>
            <a:ext cx="2692400" cy="1409700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7177493" y="2459639"/>
            <a:ext cx="12383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862450" y="2189872"/>
            <a:ext cx="197246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>
                <a:solidFill>
                  <a:prstClr val="black"/>
                </a:solidFill>
                <a:latin typeface="Calibri"/>
              </a:rPr>
              <a:t>Majority</a:t>
            </a:r>
            <a:r>
              <a:rPr lang="it-IT" sz="1600" dirty="0">
                <a:solidFill>
                  <a:prstClr val="black"/>
                </a:solidFill>
                <a:latin typeface="Calibri"/>
              </a:rPr>
              <a:t> from </a:t>
            </a:r>
            <a:r>
              <a:rPr lang="it-IT" sz="1600" dirty="0" err="1">
                <a:solidFill>
                  <a:prstClr val="black"/>
                </a:solidFill>
                <a:latin typeface="Calibri"/>
              </a:rPr>
              <a:t>dynamical</a:t>
            </a:r>
            <a:r>
              <a:rPr lang="it-IT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dirty="0" err="1">
                <a:solidFill>
                  <a:prstClr val="black"/>
                </a:solidFill>
                <a:latin typeface="Calibri"/>
              </a:rPr>
              <a:t>exchanges</a:t>
            </a:r>
            <a:endParaRPr lang="it-IT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2" name="Connettore 2 21"/>
          <p:cNvCxnSpPr/>
          <p:nvPr/>
        </p:nvCxnSpPr>
        <p:spPr>
          <a:xfrm flipV="1">
            <a:off x="7290444" y="4423905"/>
            <a:ext cx="312625" cy="2709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/>
          <p:nvPr/>
        </p:nvCxnSpPr>
        <p:spPr>
          <a:xfrm>
            <a:off x="7292057" y="5330136"/>
            <a:ext cx="249158" cy="192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7105448" y="871826"/>
            <a:ext cx="19030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>
                <a:solidFill>
                  <a:prstClr val="black"/>
                </a:solidFill>
                <a:latin typeface="Calibri"/>
              </a:rPr>
              <a:t>Figure: </a:t>
            </a:r>
            <a:r>
              <a:rPr lang="it-IT" sz="1400" b="1" dirty="0" err="1">
                <a:solidFill>
                  <a:prstClr val="black"/>
                </a:solidFill>
                <a:latin typeface="Calibri"/>
              </a:rPr>
              <a:t>Ziosi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 et al. 2014</a:t>
            </a:r>
          </a:p>
        </p:txBody>
      </p:sp>
      <p:sp>
        <p:nvSpPr>
          <p:cNvPr id="7" name="Rettangolo 6"/>
          <p:cNvSpPr/>
          <p:nvPr/>
        </p:nvSpPr>
        <p:spPr>
          <a:xfrm>
            <a:off x="133124" y="6078950"/>
            <a:ext cx="8890709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it-IT" sz="2200" dirty="0" err="1">
                <a:solidFill>
                  <a:prstClr val="black"/>
                </a:solidFill>
                <a:latin typeface="Arial"/>
                <a:cs typeface="Arial"/>
              </a:rPr>
              <a:t>Crucial</a:t>
            </a:r>
            <a:r>
              <a:rPr lang="it-IT" sz="2200" dirty="0">
                <a:solidFill>
                  <a:prstClr val="black"/>
                </a:solidFill>
                <a:latin typeface="Arial"/>
                <a:cs typeface="Arial"/>
              </a:rPr>
              <a:t>: </a:t>
            </a:r>
            <a:r>
              <a:rPr lang="it-IT" sz="2200" dirty="0" err="1">
                <a:solidFill>
                  <a:prstClr val="black"/>
                </a:solidFill>
                <a:latin typeface="Arial"/>
                <a:cs typeface="Arial"/>
              </a:rPr>
              <a:t>identify</a:t>
            </a:r>
            <a:r>
              <a:rPr lang="it-IT" sz="2200" dirty="0">
                <a:solidFill>
                  <a:prstClr val="black"/>
                </a:solidFill>
                <a:latin typeface="Arial"/>
                <a:cs typeface="Arial"/>
              </a:rPr>
              <a:t> the </a:t>
            </a:r>
            <a:r>
              <a:rPr lang="it-IT" sz="2200" b="1" dirty="0" err="1">
                <a:solidFill>
                  <a:srgbClr val="660066"/>
                </a:solidFill>
                <a:latin typeface="Chalkduster"/>
                <a:cs typeface="Chalkduster"/>
              </a:rPr>
              <a:t>host</a:t>
            </a:r>
            <a:r>
              <a:rPr lang="it-IT" sz="2200" b="1" dirty="0">
                <a:solidFill>
                  <a:srgbClr val="660066"/>
                </a:solidFill>
                <a:latin typeface="Chalkduster"/>
                <a:cs typeface="Chalkduster"/>
              </a:rPr>
              <a:t> </a:t>
            </a:r>
            <a:r>
              <a:rPr lang="it-IT" sz="2200" b="1" dirty="0" err="1">
                <a:solidFill>
                  <a:srgbClr val="660066"/>
                </a:solidFill>
                <a:latin typeface="Chalkduster"/>
                <a:cs typeface="Chalkduster"/>
              </a:rPr>
              <a:t>galaxy</a:t>
            </a:r>
            <a:r>
              <a:rPr lang="it-IT" sz="2200" b="1" dirty="0">
                <a:solidFill>
                  <a:srgbClr val="660066"/>
                </a:solidFill>
                <a:latin typeface="Chalkduster"/>
                <a:cs typeface="Chalkduster"/>
              </a:rPr>
              <a:t> </a:t>
            </a:r>
            <a:r>
              <a:rPr lang="it-IT" sz="2200" dirty="0">
                <a:solidFill>
                  <a:prstClr val="black"/>
                </a:solidFill>
                <a:latin typeface="Arial"/>
                <a:cs typeface="Arial"/>
              </a:rPr>
              <a:t>and</a:t>
            </a:r>
            <a:r>
              <a:rPr lang="it-IT" sz="2200" b="1" dirty="0">
                <a:solidFill>
                  <a:srgbClr val="660066"/>
                </a:solidFill>
                <a:latin typeface="Chalkduster"/>
                <a:cs typeface="Chalkduster"/>
              </a:rPr>
              <a:t> </a:t>
            </a:r>
            <a:r>
              <a:rPr lang="it-IT" sz="2200" b="1" dirty="0" err="1">
                <a:solidFill>
                  <a:srgbClr val="660066"/>
                </a:solidFill>
                <a:latin typeface="Chalkduster"/>
                <a:cs typeface="Chalkduster"/>
              </a:rPr>
              <a:t>study</a:t>
            </a:r>
            <a:r>
              <a:rPr lang="it-IT" sz="2200" b="1" dirty="0">
                <a:solidFill>
                  <a:srgbClr val="660066"/>
                </a:solidFill>
                <a:latin typeface="Chalkduster"/>
                <a:cs typeface="Chalkduster"/>
              </a:rPr>
              <a:t> the GW source </a:t>
            </a:r>
            <a:r>
              <a:rPr lang="it-IT" sz="2200" b="1" dirty="0" err="1">
                <a:solidFill>
                  <a:srgbClr val="660066"/>
                </a:solidFill>
                <a:latin typeface="Chalkduster"/>
                <a:cs typeface="Chalkduster"/>
              </a:rPr>
              <a:t>environment</a:t>
            </a:r>
            <a:r>
              <a:rPr lang="it-IT" sz="2200" b="1" dirty="0">
                <a:solidFill>
                  <a:srgbClr val="660066"/>
                </a:solidFill>
                <a:latin typeface="Chalkduster"/>
                <a:cs typeface="Chalkduster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Arial"/>
                <a:cs typeface="Arial"/>
              </a:rPr>
              <a:t>through</a:t>
            </a:r>
            <a:r>
              <a:rPr lang="it-IT" sz="2200" dirty="0">
                <a:solidFill>
                  <a:prstClr val="black"/>
                </a:solidFill>
                <a:latin typeface="Arial"/>
                <a:cs typeface="Arial"/>
              </a:rPr>
              <a:t> the EM </a:t>
            </a:r>
            <a:r>
              <a:rPr lang="it-IT" sz="2200" dirty="0" err="1">
                <a:solidFill>
                  <a:prstClr val="black"/>
                </a:solidFill>
                <a:latin typeface="Arial"/>
                <a:cs typeface="Arial"/>
              </a:rPr>
              <a:t>counterpart</a:t>
            </a:r>
            <a:r>
              <a:rPr lang="it-IT" sz="22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lang="it-IT" sz="2200" dirty="0" err="1">
                <a:solidFill>
                  <a:prstClr val="black"/>
                </a:solidFill>
                <a:latin typeface="Arial"/>
                <a:cs typeface="Arial"/>
              </a:rPr>
              <a:t>discovery</a:t>
            </a:r>
            <a:r>
              <a:rPr lang="it-IT" sz="2200" dirty="0">
                <a:solidFill>
                  <a:prstClr val="black"/>
                </a:solidFill>
                <a:latin typeface="Arial"/>
                <a:cs typeface="Arial"/>
              </a:rPr>
              <a:t>!</a:t>
            </a:r>
            <a:endParaRPr lang="it-IT" sz="2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2791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56519" y="4531622"/>
            <a:ext cx="4169886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Calibri"/>
              </a:rPr>
              <a:t>1) </a:t>
            </a:r>
            <a:r>
              <a:rPr lang="it-IT" sz="2000" b="1" dirty="0" err="1">
                <a:solidFill>
                  <a:srgbClr val="FF0000"/>
                </a:solidFill>
                <a:latin typeface="Calibri"/>
              </a:rPr>
              <a:t>Dynamical</a:t>
            </a:r>
            <a:r>
              <a:rPr lang="it-IT" sz="20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FF0000"/>
                </a:solidFill>
                <a:latin typeface="Calibri"/>
              </a:rPr>
              <a:t>Phase</a:t>
            </a:r>
            <a:r>
              <a:rPr lang="it-IT" sz="2000" b="1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when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the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tidal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effects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become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important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,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few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to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several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orbits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before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merger (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separation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~50 km)</a:t>
            </a:r>
          </a:p>
          <a:p>
            <a:pPr marL="285750" indent="-285750">
              <a:buFont typeface="Arial"/>
              <a:buChar char="•"/>
            </a:pPr>
            <a:r>
              <a:rPr lang="it-IT" sz="2000" dirty="0">
                <a:solidFill>
                  <a:srgbClr val="000090"/>
                </a:solidFill>
                <a:latin typeface="Calibri"/>
              </a:rPr>
              <a:t>last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several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tens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of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ms</a:t>
            </a:r>
            <a:endParaRPr lang="it-IT" sz="2000" dirty="0">
              <a:solidFill>
                <a:srgbClr val="000090"/>
              </a:solidFill>
              <a:latin typeface="Calibri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167640" y="4210044"/>
            <a:ext cx="4956514" cy="17543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FF"/>
                </a:solidFill>
                <a:latin typeface="Calibri"/>
                <a:sym typeface="Wingdings"/>
              </a:rPr>
              <a:t>NS-BH </a:t>
            </a:r>
            <a:r>
              <a:rPr lang="it-IT" b="1" dirty="0" err="1">
                <a:solidFill>
                  <a:srgbClr val="0000FF"/>
                </a:solidFill>
                <a:latin typeface="Calibri"/>
                <a:sym typeface="Wingdings"/>
              </a:rPr>
              <a:t>binary</a:t>
            </a:r>
            <a:r>
              <a:rPr lang="it-IT" b="1" dirty="0">
                <a:solidFill>
                  <a:srgbClr val="0000FF"/>
                </a:solidFill>
                <a:latin typeface="Calibri"/>
                <a:sym typeface="Wingdings"/>
              </a:rPr>
              <a:t> </a:t>
            </a:r>
            <a:r>
              <a:rPr lang="it-IT" b="1" dirty="0">
                <a:solidFill>
                  <a:srgbClr val="000090"/>
                </a:solidFill>
                <a:latin typeface="Calibri"/>
                <a:sym typeface="Wingdings"/>
              </a:rPr>
              <a:t> </a:t>
            </a:r>
            <a:r>
              <a:rPr lang="it-IT" b="1" dirty="0" err="1">
                <a:solidFill>
                  <a:srgbClr val="000090"/>
                </a:solidFill>
                <a:latin typeface="Calibri"/>
                <a:sym typeface="Wingdings"/>
              </a:rPr>
              <a:t>unbound</a:t>
            </a:r>
            <a:r>
              <a:rPr lang="it-IT" b="1" dirty="0">
                <a:solidFill>
                  <a:srgbClr val="000090"/>
                </a:solidFill>
                <a:latin typeface="Calibri"/>
                <a:sym typeface="Wingdings"/>
              </a:rPr>
              <a:t> mass up to 0.1 </a:t>
            </a:r>
            <a:r>
              <a:rPr lang="it-IT" b="1" dirty="0" err="1">
                <a:solidFill>
                  <a:srgbClr val="000090"/>
                </a:solidFill>
                <a:latin typeface="Calibri"/>
                <a:sym typeface="Wingdings"/>
              </a:rPr>
              <a:t>Mo</a:t>
            </a:r>
            <a:endParaRPr lang="it-IT" b="1" dirty="0">
              <a:solidFill>
                <a:srgbClr val="000090"/>
              </a:solidFill>
              <a:latin typeface="Calibri"/>
              <a:sym typeface="Wingdings"/>
            </a:endParaRPr>
          </a:p>
          <a:p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depends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 on </a:t>
            </a:r>
            <a:r>
              <a:rPr lang="it-IT" b="1" dirty="0">
                <a:solidFill>
                  <a:srgbClr val="000090"/>
                </a:solidFill>
                <a:latin typeface="Calibri"/>
                <a:sym typeface="Wingdings"/>
              </a:rPr>
              <a:t>r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atio of the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tidal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disruption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radius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to the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innermost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stable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circular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orbit</a:t>
            </a:r>
            <a:endParaRPr lang="it-IT" dirty="0">
              <a:solidFill>
                <a:srgbClr val="000090"/>
              </a:solidFill>
              <a:latin typeface="Calibri"/>
            </a:endParaRPr>
          </a:p>
          <a:p>
            <a:r>
              <a:rPr lang="it-IT" dirty="0" err="1">
                <a:solidFill>
                  <a:srgbClr val="000090"/>
                </a:solidFill>
                <a:latin typeface="Calibri"/>
              </a:rPr>
              <a:t>If</a:t>
            </a:r>
            <a:r>
              <a:rPr lang="it-IT" dirty="0">
                <a:solidFill>
                  <a:srgbClr val="000090"/>
                </a:solidFill>
                <a:latin typeface="Calibri"/>
              </a:rPr>
              <a:t> &lt; 1 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 NS </a:t>
            </a:r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swallowed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 by the BH no mass </a:t>
            </a:r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ejection</a:t>
            </a:r>
            <a:endParaRPr lang="it-IT" dirty="0">
              <a:solidFill>
                <a:srgbClr val="000090"/>
              </a:solidFill>
              <a:latin typeface="Calibri"/>
              <a:sym typeface="Wingdings"/>
            </a:endParaRPr>
          </a:p>
          <a:p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If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 &gt; 1 NS  </a:t>
            </a:r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tidally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disrupted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, long </a:t>
            </a:r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spiral</a:t>
            </a:r>
            <a:r>
              <a:rPr lang="it-IT" dirty="0">
                <a:solidFill>
                  <a:srgbClr val="000090"/>
                </a:solidFill>
                <a:latin typeface="Calibri"/>
                <a:sym typeface="Wingdings"/>
              </a:rPr>
              <a:t> </a:t>
            </a:r>
            <a:r>
              <a:rPr lang="it-IT" dirty="0" err="1">
                <a:solidFill>
                  <a:srgbClr val="000090"/>
                </a:solidFill>
                <a:latin typeface="Calibri"/>
                <a:sym typeface="Wingdings"/>
              </a:rPr>
              <a:t>arms</a:t>
            </a:r>
            <a:endParaRPr lang="it-IT" dirty="0">
              <a:solidFill>
                <a:srgbClr val="000090"/>
              </a:solidFill>
              <a:latin typeface="Calibri"/>
            </a:endParaRPr>
          </a:p>
          <a:p>
            <a:r>
              <a:rPr lang="it-IT" dirty="0">
                <a:solidFill>
                  <a:srgbClr val="000090"/>
                </a:solidFill>
                <a:latin typeface="Calibri"/>
              </a:rPr>
              <a:t> </a:t>
            </a:r>
            <a:endParaRPr lang="it-IT" dirty="0">
              <a:solidFill>
                <a:srgbClr val="FFFFFF"/>
              </a:solidFill>
              <a:latin typeface="Calibri"/>
              <a:sym typeface="Wingdings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514490" y="188685"/>
            <a:ext cx="6245257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NS-NS and NS-BH </a:t>
            </a:r>
            <a:r>
              <a:rPr lang="it-IT" sz="2000" dirty="0" err="1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inspiral</a:t>
            </a: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 and merger</a:t>
            </a:r>
          </a:p>
        </p:txBody>
      </p:sp>
      <p:pic>
        <p:nvPicPr>
          <p:cNvPr id="11" name="Immagine 10" descr="Schermata 2016-05-24 alle 17.30.56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3" y="842780"/>
            <a:ext cx="3244385" cy="315509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34363" y="624518"/>
            <a:ext cx="32443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 rot="16200000">
            <a:off x="1294813" y="1437186"/>
            <a:ext cx="147877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>
                <a:solidFill>
                  <a:srgbClr val="000090"/>
                </a:solidFill>
                <a:latin typeface="Calibri"/>
              </a:rPr>
              <a:t>Coalescence</a:t>
            </a:r>
            <a:endParaRPr lang="it-IT" b="1" dirty="0">
              <a:solidFill>
                <a:srgbClr val="000090"/>
              </a:solidFill>
              <a:latin typeface="Calibri"/>
            </a:endParaRPr>
          </a:p>
        </p:txBody>
      </p:sp>
      <p:sp>
        <p:nvSpPr>
          <p:cNvPr id="15" name="Parentesi graffa aperta 14"/>
          <p:cNvSpPr/>
          <p:nvPr/>
        </p:nvSpPr>
        <p:spPr>
          <a:xfrm rot="16200000">
            <a:off x="1360430" y="3945177"/>
            <a:ext cx="507313" cy="593577"/>
          </a:xfrm>
          <a:prstGeom prst="leftBrac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992265" y="544053"/>
            <a:ext cx="47002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err="1">
                <a:solidFill>
                  <a:srgbClr val="FFFFFF"/>
                </a:solidFill>
                <a:latin typeface="Calibri"/>
              </a:rPr>
              <a:t>Final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remnant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contains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most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(&gt;90%) of the mass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initially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in the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binary</a:t>
            </a:r>
            <a:endParaRPr lang="it-IT" sz="2000" dirty="0">
              <a:solidFill>
                <a:srgbClr val="FFFFFF"/>
              </a:solidFill>
              <a:latin typeface="Calibri"/>
            </a:endParaRPr>
          </a:p>
          <a:p>
            <a:pPr algn="ctr"/>
            <a:endParaRPr lang="it-IT" sz="2000" dirty="0">
              <a:solidFill>
                <a:srgbClr val="FFFFFF"/>
              </a:solidFill>
              <a:latin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it-IT" sz="2000" dirty="0" err="1">
                <a:solidFill>
                  <a:srgbClr val="FFFFFF"/>
                </a:solidFill>
                <a:latin typeface="Calibri"/>
              </a:rPr>
              <a:t>Ejected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mass by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tidal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forces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>
                <a:solidFill>
                  <a:srgbClr val="FFFFFF"/>
                </a:solidFill>
                <a:latin typeface="Calibri"/>
                <a:sym typeface="Wingdings"/>
              </a:rPr>
              <a:t> </a:t>
            </a:r>
            <a:r>
              <a:rPr lang="it-IT" sz="2000" dirty="0" err="1">
                <a:solidFill>
                  <a:srgbClr val="FFFFFF"/>
                </a:solidFill>
                <a:latin typeface="Calibri"/>
                <a:sym typeface="Wingdings"/>
              </a:rPr>
              <a:t>dynamically</a:t>
            </a:r>
            <a:r>
              <a:rPr lang="it-IT" sz="2000" dirty="0">
                <a:solidFill>
                  <a:srgbClr val="FFFFFF"/>
                </a:solidFill>
                <a:latin typeface="Calibri"/>
                <a:sym typeface="Wingdings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  <a:sym typeface="Wingdings"/>
              </a:rPr>
              <a:t>unbound</a:t>
            </a:r>
            <a:r>
              <a:rPr lang="it-IT" sz="2000" dirty="0">
                <a:solidFill>
                  <a:srgbClr val="FFFFFF"/>
                </a:solidFill>
                <a:latin typeface="Calibri"/>
                <a:sym typeface="Wingdings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  <a:sym typeface="Wingdings"/>
              </a:rPr>
              <a:t>matter</a:t>
            </a:r>
            <a:endParaRPr lang="it-IT" sz="2000" dirty="0">
              <a:solidFill>
                <a:srgbClr val="FFFFFF"/>
              </a:solidFill>
              <a:latin typeface="Calibri"/>
            </a:endParaRPr>
          </a:p>
          <a:p>
            <a:endParaRPr lang="it-IT" sz="2000" dirty="0">
              <a:solidFill>
                <a:prstClr val="white"/>
              </a:solidFill>
              <a:latin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it-IT" sz="2000" dirty="0">
                <a:solidFill>
                  <a:srgbClr val="FFFFFF"/>
                </a:solidFill>
                <a:latin typeface="Calibri"/>
              </a:rPr>
              <a:t>Mass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not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gravitationally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unbound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from the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central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remnant</a:t>
            </a:r>
            <a:r>
              <a:rPr lang="it-IT" sz="2000" dirty="0">
                <a:solidFill>
                  <a:prstClr val="white"/>
                </a:solidFill>
                <a:latin typeface="Calibri"/>
              </a:rPr>
              <a:t> can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posses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enough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angular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momentum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to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circularize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into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an </a:t>
            </a:r>
            <a:r>
              <a:rPr lang="it-IT" sz="2000" dirty="0" err="1">
                <a:solidFill>
                  <a:srgbClr val="FFFFFF"/>
                </a:solidFill>
                <a:latin typeface="Calibri"/>
              </a:rPr>
              <a:t>accretion</a:t>
            </a:r>
            <a:r>
              <a:rPr lang="it-IT" sz="2000" dirty="0">
                <a:solidFill>
                  <a:srgbClr val="FFFFFF"/>
                </a:solidFill>
                <a:latin typeface="Calibri"/>
              </a:rPr>
              <a:t> disk</a:t>
            </a:r>
          </a:p>
        </p:txBody>
      </p:sp>
    </p:spTree>
    <p:extLst>
      <p:ext uri="{BB962C8B-B14F-4D97-AF65-F5344CB8AC3E}">
        <p14:creationId xmlns:p14="http://schemas.microsoft.com/office/powerpoint/2010/main" val="4117493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56519" y="4531622"/>
            <a:ext cx="4083061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00FF"/>
                </a:solidFill>
                <a:latin typeface="Calibri"/>
              </a:rPr>
              <a:t>2) </a:t>
            </a:r>
            <a:r>
              <a:rPr lang="it-IT" sz="2000" b="1" dirty="0" err="1">
                <a:solidFill>
                  <a:srgbClr val="0000FF"/>
                </a:solidFill>
                <a:latin typeface="Calibri"/>
              </a:rPr>
              <a:t>Accretion</a:t>
            </a:r>
            <a:r>
              <a:rPr lang="it-IT" sz="20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0000FF"/>
                </a:solidFill>
                <a:latin typeface="Calibri"/>
              </a:rPr>
              <a:t>phase</a:t>
            </a:r>
            <a:r>
              <a:rPr lang="it-IT" sz="2000" b="1" dirty="0">
                <a:solidFill>
                  <a:srgbClr val="0000FF"/>
                </a:solidFill>
                <a:latin typeface="Calibri"/>
              </a:rPr>
              <a:t>:</a:t>
            </a:r>
          </a:p>
          <a:p>
            <a:r>
              <a:rPr lang="it-IT" sz="2000" dirty="0" err="1">
                <a:solidFill>
                  <a:srgbClr val="000090"/>
                </a:solidFill>
                <a:latin typeface="Calibri"/>
              </a:rPr>
              <a:t>within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 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100 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ms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after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the merger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,</a:t>
            </a:r>
          </a:p>
          <a:p>
            <a:r>
              <a:rPr lang="it-IT" sz="2000" b="1" dirty="0">
                <a:solidFill>
                  <a:srgbClr val="000090"/>
                </a:solidFill>
                <a:latin typeface="Calibri"/>
              </a:rPr>
              <a:t>BH-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torus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system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forms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alibri"/>
              </a:rPr>
              <a:t>that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can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power</a:t>
            </a:r>
            <a:r>
              <a:rPr lang="it-IT" sz="2000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a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transient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relativistic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jet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through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sz="2000" b="1" dirty="0" err="1">
                <a:solidFill>
                  <a:srgbClr val="000090"/>
                </a:solidFill>
                <a:latin typeface="Calibri"/>
              </a:rPr>
              <a:t>accretion</a:t>
            </a:r>
            <a:r>
              <a:rPr lang="it-IT" sz="2000" b="1" dirty="0">
                <a:solidFill>
                  <a:srgbClr val="000090"/>
                </a:solidFill>
                <a:latin typeface="Calibri"/>
              </a:rPr>
              <a:t>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514490" y="188685"/>
            <a:ext cx="6245257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NS-NS and NS-BH </a:t>
            </a:r>
            <a:r>
              <a:rPr lang="it-IT" sz="2000" dirty="0" err="1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inspiral</a:t>
            </a: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 and merger</a:t>
            </a:r>
          </a:p>
        </p:txBody>
      </p:sp>
      <p:pic>
        <p:nvPicPr>
          <p:cNvPr id="11" name="Immagine 10" descr="Schermata 2016-05-24 alle 17.30.56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3" y="842780"/>
            <a:ext cx="3244385" cy="315509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34363" y="624518"/>
            <a:ext cx="324438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 rot="16200000">
            <a:off x="1294813" y="1437186"/>
            <a:ext cx="1478778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>
                <a:solidFill>
                  <a:srgbClr val="000090"/>
                </a:solidFill>
                <a:latin typeface="Calibri"/>
              </a:rPr>
              <a:t>Coalescence</a:t>
            </a:r>
            <a:endParaRPr lang="it-IT" b="1" dirty="0">
              <a:solidFill>
                <a:srgbClr val="000090"/>
              </a:solidFill>
              <a:latin typeface="Calibri"/>
            </a:endParaRPr>
          </a:p>
        </p:txBody>
      </p:sp>
      <p:sp>
        <p:nvSpPr>
          <p:cNvPr id="15" name="Parentesi graffa aperta 14"/>
          <p:cNvSpPr/>
          <p:nvPr/>
        </p:nvSpPr>
        <p:spPr>
          <a:xfrm rot="16200000">
            <a:off x="2459045" y="3680093"/>
            <a:ext cx="507313" cy="1123744"/>
          </a:xfrm>
          <a:prstGeom prst="leftBrace">
            <a:avLst/>
          </a:prstGeom>
          <a:ln w="38100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072131" y="995282"/>
            <a:ext cx="47394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/>
              <a:buChar char="•"/>
            </a:pPr>
            <a:r>
              <a:rPr lang="it-IT" dirty="0" err="1">
                <a:solidFill>
                  <a:srgbClr val="FFFFFF"/>
                </a:solidFill>
                <a:latin typeface="Calibri"/>
              </a:rPr>
              <a:t>Ejected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material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not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gravitationally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unbound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from the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central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remnant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can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fall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back or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circularizes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into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an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accretion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disk </a:t>
            </a:r>
          </a:p>
          <a:p>
            <a:pPr marL="285750" indent="-285750">
              <a:buFont typeface="Arial"/>
              <a:buChar char="•"/>
            </a:pPr>
            <a:endParaRPr lang="it-IT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239580" y="2284017"/>
            <a:ext cx="4572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it-IT" b="1" dirty="0">
                <a:solidFill>
                  <a:srgbClr val="000090"/>
                </a:solidFill>
                <a:latin typeface="Calibri"/>
              </a:rPr>
              <a:t>Disk mass  </a:t>
            </a:r>
            <a:r>
              <a:rPr lang="it-IT" dirty="0">
                <a:solidFill>
                  <a:srgbClr val="000090"/>
                </a:solidFill>
                <a:latin typeface="Calibri"/>
              </a:rPr>
              <a:t>up to 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∼ 0.3Mo </a:t>
            </a:r>
          </a:p>
          <a:p>
            <a:r>
              <a:rPr lang="it-IT" dirty="0">
                <a:solidFill>
                  <a:srgbClr val="000090"/>
                </a:solidFill>
                <a:latin typeface="Calibri"/>
              </a:rPr>
              <a:t>Disk mass </a:t>
            </a:r>
            <a:r>
              <a:rPr lang="it-IT" dirty="0" err="1">
                <a:solidFill>
                  <a:srgbClr val="000090"/>
                </a:solidFill>
                <a:latin typeface="Calibri"/>
              </a:rPr>
              <a:t>depends</a:t>
            </a:r>
            <a:r>
              <a:rPr lang="it-IT" dirty="0">
                <a:solidFill>
                  <a:srgbClr val="000090"/>
                </a:solidFill>
                <a:latin typeface="Calibri"/>
              </a:rPr>
              <a:t> on the 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mass ratio of the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binary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, the spins of the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binary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components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, the EOS, and the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total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90"/>
                </a:solidFill>
                <a:latin typeface="Calibri"/>
              </a:rPr>
              <a:t>binary</a:t>
            </a:r>
            <a:r>
              <a:rPr lang="it-IT" b="1" dirty="0">
                <a:solidFill>
                  <a:srgbClr val="000090"/>
                </a:solidFill>
                <a:latin typeface="Calibri"/>
              </a:rPr>
              <a:t> mass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444999" y="4094038"/>
            <a:ext cx="4572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>
                <a:solidFill>
                  <a:srgbClr val="CCFFCC"/>
                </a:solidFill>
                <a:latin typeface="Chalkduster"/>
                <a:cs typeface="Chalkduster"/>
              </a:rPr>
              <a:t>Outflow</a:t>
            </a:r>
            <a:r>
              <a:rPr lang="it-IT" sz="2400" b="1" dirty="0">
                <a:solidFill>
                  <a:srgbClr val="CCFFCC"/>
                </a:solidFill>
                <a:latin typeface="Chalkduster"/>
                <a:cs typeface="Chalkduster"/>
              </a:rPr>
              <a:t> mass and </a:t>
            </a:r>
            <a:r>
              <a:rPr lang="it-IT" sz="2400" b="1" dirty="0" err="1">
                <a:solidFill>
                  <a:srgbClr val="CCFFCC"/>
                </a:solidFill>
                <a:latin typeface="Chalkduster"/>
                <a:cs typeface="Chalkduster"/>
              </a:rPr>
              <a:t>geometry</a:t>
            </a:r>
            <a:r>
              <a:rPr lang="it-IT" sz="2400" b="1" dirty="0">
                <a:solidFill>
                  <a:srgbClr val="CCFFCC"/>
                </a:solidFill>
                <a:latin typeface="Chalkduster"/>
                <a:cs typeface="Chalkduster"/>
              </a:rPr>
              <a:t> </a:t>
            </a:r>
            <a:r>
              <a:rPr lang="it-IT" sz="2400" b="1" dirty="0" err="1">
                <a:solidFill>
                  <a:srgbClr val="CCFFCC"/>
                </a:solidFill>
                <a:latin typeface="Chalkduster"/>
                <a:cs typeface="Chalkduster"/>
              </a:rPr>
              <a:t>influence</a:t>
            </a:r>
            <a:r>
              <a:rPr lang="it-IT" sz="2400" b="1" dirty="0">
                <a:solidFill>
                  <a:srgbClr val="CCFFCC"/>
                </a:solidFill>
                <a:latin typeface="Chalkduster"/>
                <a:cs typeface="Chalkduster"/>
              </a:rPr>
              <a:t> </a:t>
            </a:r>
          </a:p>
          <a:p>
            <a:pPr algn="ctr"/>
            <a:r>
              <a:rPr lang="it-IT" sz="2400" b="1" dirty="0">
                <a:solidFill>
                  <a:srgbClr val="CCFFCC"/>
                </a:solidFill>
                <a:latin typeface="Chalkduster"/>
                <a:cs typeface="Chalkduster"/>
              </a:rPr>
              <a:t>the EM </a:t>
            </a:r>
            <a:r>
              <a:rPr lang="it-IT" sz="2400" b="1" dirty="0" err="1">
                <a:solidFill>
                  <a:srgbClr val="CCFFCC"/>
                </a:solidFill>
                <a:latin typeface="Chalkduster"/>
                <a:cs typeface="Chalkduster"/>
              </a:rPr>
              <a:t>emission</a:t>
            </a:r>
            <a:endParaRPr lang="it-IT" sz="2400" b="1" dirty="0">
              <a:solidFill>
                <a:srgbClr val="CCFFCC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3645450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84920" y="5353625"/>
            <a:ext cx="78091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CCFFCC"/>
                </a:solidFill>
                <a:latin typeface="Calibri"/>
              </a:rPr>
              <a:t>What</a:t>
            </a:r>
            <a:r>
              <a:rPr lang="it-IT" sz="2000" dirty="0">
                <a:solidFill>
                  <a:srgbClr val="CCFFCC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alibri"/>
              </a:rPr>
              <a:t>is</a:t>
            </a:r>
            <a:r>
              <a:rPr lang="it-IT" sz="2000" dirty="0">
                <a:solidFill>
                  <a:srgbClr val="CCFFCC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alibri"/>
              </a:rPr>
              <a:t>central</a:t>
            </a:r>
            <a:r>
              <a:rPr lang="it-IT" sz="2000" dirty="0">
                <a:solidFill>
                  <a:srgbClr val="CCFFCC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alibri"/>
              </a:rPr>
              <a:t>remnant</a:t>
            </a:r>
            <a:r>
              <a:rPr lang="it-IT" sz="2000" dirty="0">
                <a:solidFill>
                  <a:srgbClr val="CCFFCC"/>
                </a:solidFill>
                <a:latin typeface="Calibri"/>
              </a:rPr>
              <a:t>?</a:t>
            </a:r>
          </a:p>
          <a:p>
            <a:pPr marL="285750" indent="-285750">
              <a:buFont typeface="Arial"/>
              <a:buChar char="•"/>
            </a:pPr>
            <a:r>
              <a:rPr lang="it-IT" dirty="0" err="1">
                <a:solidFill>
                  <a:srgbClr val="FFFFFF"/>
                </a:solidFill>
                <a:latin typeface="Calibri"/>
              </a:rPr>
              <a:t>It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depends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on the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total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mass of the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binary</a:t>
            </a:r>
            <a:endParaRPr lang="it-IT" dirty="0">
              <a:solidFill>
                <a:srgbClr val="FFFFFF"/>
              </a:solidFill>
              <a:latin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it-IT" dirty="0">
                <a:solidFill>
                  <a:srgbClr val="FFFFFF"/>
                </a:solidFill>
                <a:latin typeface="Calibri"/>
              </a:rPr>
              <a:t>The mass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threshold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above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which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a BH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forms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directly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FFFFFF"/>
                </a:solidFill>
                <a:latin typeface="Calibri"/>
              </a:rPr>
              <a:t>depends</a:t>
            </a:r>
            <a:r>
              <a:rPr lang="it-IT" dirty="0">
                <a:solidFill>
                  <a:srgbClr val="FFFFFF"/>
                </a:solidFill>
                <a:latin typeface="Calibri"/>
              </a:rPr>
              <a:t> EOS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617100" y="2685222"/>
            <a:ext cx="3526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CCFFCC"/>
                </a:solidFill>
                <a:latin typeface="Chalkduster"/>
                <a:cs typeface="Chalkduster"/>
              </a:rPr>
              <a:t>The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cs typeface="Chalkduster"/>
              </a:rPr>
              <a:t>central</a:t>
            </a:r>
            <a:r>
              <a:rPr lang="it-IT" sz="2000" dirty="0">
                <a:solidFill>
                  <a:srgbClr val="CCFFCC"/>
                </a:solidFill>
                <a:latin typeface="Chalkduster"/>
                <a:cs typeface="Chalkduster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cs typeface="Chalkduster"/>
              </a:rPr>
              <a:t>remnant</a:t>
            </a:r>
            <a:r>
              <a:rPr lang="it-IT" sz="2000" dirty="0">
                <a:solidFill>
                  <a:srgbClr val="CCFFCC"/>
                </a:solidFill>
                <a:latin typeface="Chalkduster"/>
                <a:cs typeface="Chalkduster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cs typeface="Chalkduster"/>
              </a:rPr>
              <a:t>influences</a:t>
            </a:r>
            <a:r>
              <a:rPr lang="it-IT" sz="2000" dirty="0">
                <a:solidFill>
                  <a:srgbClr val="CCFFCC"/>
                </a:solidFill>
                <a:latin typeface="Chalkduster"/>
                <a:cs typeface="Chalkduster"/>
              </a:rPr>
              <a:t> GW and EM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cs typeface="Chalkduster"/>
              </a:rPr>
              <a:t>emission</a:t>
            </a:r>
            <a:endParaRPr lang="it-IT" sz="2000" dirty="0">
              <a:solidFill>
                <a:srgbClr val="CCFFCC"/>
              </a:solidFill>
              <a:latin typeface="Chalkduster"/>
              <a:cs typeface="Chalkduster"/>
            </a:endParaRPr>
          </a:p>
        </p:txBody>
      </p:sp>
      <p:pic>
        <p:nvPicPr>
          <p:cNvPr id="8" name="Immagine 7" descr="Schermata 2016-05-24 alle 16.48.5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7" y="923886"/>
            <a:ext cx="5117771" cy="4086897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856248" y="188685"/>
            <a:ext cx="7637799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The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central</a:t>
            </a:r>
            <a:r>
              <a:rPr lang="it-IT" sz="2000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remnant</a:t>
            </a:r>
            <a:r>
              <a:rPr lang="it-IT" sz="2000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influences</a:t>
            </a:r>
            <a:r>
              <a:rPr lang="it-IT" sz="2000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the EM </a:t>
            </a:r>
            <a:r>
              <a:rPr lang="it-IT" sz="2000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emission</a:t>
            </a:r>
            <a:endParaRPr lang="it-IT" sz="2000" dirty="0">
              <a:solidFill>
                <a:srgbClr val="CCFFCC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1404402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668872"/>
            <a:ext cx="9144000" cy="4801315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CasellaDiTesto 60"/>
          <p:cNvSpPr txBox="1"/>
          <p:nvPr/>
        </p:nvSpPr>
        <p:spPr>
          <a:xfrm>
            <a:off x="7792502" y="1579235"/>
            <a:ext cx="936104" cy="147732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9" name="Connettore 2 8"/>
          <p:cNvCxnSpPr/>
          <p:nvPr/>
        </p:nvCxnSpPr>
        <p:spPr>
          <a:xfrm flipV="1">
            <a:off x="1728192" y="2758421"/>
            <a:ext cx="963142" cy="75006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/>
          <p:cNvSpPr/>
          <p:nvPr/>
        </p:nvSpPr>
        <p:spPr>
          <a:xfrm>
            <a:off x="1547664" y="135333"/>
            <a:ext cx="6048672" cy="46166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CFFCC"/>
                </a:solidFill>
                <a:latin typeface="Chalkduster"/>
                <a:cs typeface="Chalkduster"/>
              </a:rPr>
              <a:t>GRBs emission - Fireball Model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700169"/>
            <a:ext cx="252028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Cataclysmic</a:t>
            </a:r>
            <a:r>
              <a:rPr lang="it-IT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u="sng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event</a:t>
            </a:r>
            <a:endParaRPr lang="it-IT" b="1" u="sng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endParaRPr lang="it-IT" sz="800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NS-NS NS-BH </a:t>
            </a:r>
          </a:p>
          <a:p>
            <a:pPr defTabSz="914400"/>
            <a:r>
              <a:rPr lang="it-IT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merger</a:t>
            </a:r>
            <a:endParaRPr lang="it-IT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4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Core</a:t>
            </a:r>
            <a:r>
              <a:rPr lang="it-IT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Collapse</a:t>
            </a:r>
            <a:endParaRPr lang="it-IT" sz="1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656184" y="715159"/>
            <a:ext cx="266429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dirty="0">
                <a:solidFill>
                  <a:srgbClr val="00B050"/>
                </a:solidFill>
                <a:latin typeface="Calibri"/>
              </a:rPr>
              <a:t>             </a:t>
            </a:r>
            <a:r>
              <a:rPr lang="it-IT" sz="1700" b="1" u="sng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Central</a:t>
            </a:r>
            <a:r>
              <a:rPr lang="it-IT" sz="1700" b="1" u="sng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700" b="1" u="sng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engine</a:t>
            </a:r>
            <a:endParaRPr lang="it-IT" sz="1700" b="1" u="sng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endParaRPr lang="it-IT" sz="800" dirty="0">
              <a:solidFill>
                <a:srgbClr val="008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                  </a:t>
            </a:r>
          </a:p>
          <a:p>
            <a:pPr defTabSz="914400"/>
            <a:r>
              <a:rPr lang="it-IT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                   </a:t>
            </a:r>
            <a:r>
              <a:rPr lang="it-IT" sz="1600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Black</a:t>
            </a:r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Hole</a:t>
            </a:r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defTabSz="914400"/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            + </a:t>
            </a:r>
          </a:p>
          <a:p>
            <a:pPr defTabSz="914400"/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it-IT" sz="1600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accretion</a:t>
            </a:r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disk</a:t>
            </a:r>
          </a:p>
          <a:p>
            <a:pPr defTabSz="914400"/>
            <a:endParaRPr lang="it-IT" sz="1600" b="1" dirty="0">
              <a:solidFill>
                <a:srgbClr val="008000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  “</a:t>
            </a:r>
            <a:r>
              <a:rPr lang="it-IT" sz="1600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Magnetar</a:t>
            </a:r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”   </a:t>
            </a:r>
          </a:p>
          <a:p>
            <a:pPr defTabSz="914400"/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it-IT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millisecond</a:t>
            </a:r>
            <a:r>
              <a:rPr lang="it-I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defTabSz="914400"/>
            <a:r>
              <a:rPr lang="it-I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it-IT" sz="1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magnetized</a:t>
            </a:r>
            <a:r>
              <a:rPr lang="it-I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defTabSz="914400"/>
            <a:r>
              <a:rPr lang="it-I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  (B&gt; 10</a:t>
            </a:r>
            <a:r>
              <a:rPr lang="it-IT" sz="1600" baseline="30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it-I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T) </a:t>
            </a:r>
          </a:p>
          <a:p>
            <a:pPr defTabSz="914400"/>
            <a:r>
              <a:rPr lang="it-IT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it-IT" sz="1600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Neutron</a:t>
            </a:r>
            <a:r>
              <a:rPr lang="it-IT" sz="16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Star</a:t>
            </a:r>
          </a:p>
        </p:txBody>
      </p:sp>
      <p:sp>
        <p:nvSpPr>
          <p:cNvPr id="7" name="Ovale 6"/>
          <p:cNvSpPr/>
          <p:nvPr/>
        </p:nvSpPr>
        <p:spPr>
          <a:xfrm>
            <a:off x="1929226" y="2830429"/>
            <a:ext cx="576064" cy="57606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Ovale 10"/>
          <p:cNvSpPr/>
          <p:nvPr/>
        </p:nvSpPr>
        <p:spPr>
          <a:xfrm>
            <a:off x="1991686" y="1564265"/>
            <a:ext cx="576064" cy="576064"/>
          </a:xfrm>
          <a:prstGeom prst="ellipse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755230" y="1753251"/>
            <a:ext cx="1080120" cy="216024"/>
          </a:xfrm>
          <a:prstGeom prst="rect">
            <a:avLst/>
          </a:prstGeom>
          <a:solidFill>
            <a:srgbClr val="2ED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Immagine 9" descr="shortGR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327" y="1853421"/>
            <a:ext cx="899793" cy="692604"/>
          </a:xfrm>
          <a:prstGeom prst="rect">
            <a:avLst/>
          </a:prstGeom>
        </p:spPr>
      </p:pic>
      <p:pic>
        <p:nvPicPr>
          <p:cNvPr id="13" name="Immagine 12" descr="LONGGRB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016" y="2932417"/>
            <a:ext cx="906429" cy="1152128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7432462" y="1040339"/>
            <a:ext cx="15121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it-IT" dirty="0">
                <a:solidFill>
                  <a:srgbClr val="0066F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66FF"/>
                </a:solidFill>
                <a:latin typeface="Calibri"/>
              </a:rPr>
              <a:t>Surrounding</a:t>
            </a:r>
            <a:r>
              <a:rPr lang="it-IT" b="1" dirty="0">
                <a:solidFill>
                  <a:srgbClr val="0066FF"/>
                </a:solidFill>
                <a:latin typeface="Calibri"/>
              </a:rPr>
              <a:t> medium</a:t>
            </a:r>
          </a:p>
        </p:txBody>
      </p:sp>
      <p:sp>
        <p:nvSpPr>
          <p:cNvPr id="15" name="Luna 14"/>
          <p:cNvSpPr/>
          <p:nvPr/>
        </p:nvSpPr>
        <p:spPr>
          <a:xfrm flipH="1">
            <a:off x="5992302" y="1789447"/>
            <a:ext cx="144016" cy="1008112"/>
          </a:xfrm>
          <a:prstGeom prst="moon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Luna 16"/>
          <p:cNvSpPr/>
          <p:nvPr/>
        </p:nvSpPr>
        <p:spPr>
          <a:xfrm flipH="1">
            <a:off x="6568366" y="1710115"/>
            <a:ext cx="216024" cy="1130424"/>
          </a:xfrm>
          <a:prstGeom prst="moon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Luna 17"/>
          <p:cNvSpPr/>
          <p:nvPr/>
        </p:nvSpPr>
        <p:spPr>
          <a:xfrm flipH="1">
            <a:off x="6424350" y="1760419"/>
            <a:ext cx="216024" cy="1065606"/>
          </a:xfrm>
          <a:prstGeom prst="moon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Luna 18"/>
          <p:cNvSpPr/>
          <p:nvPr/>
        </p:nvSpPr>
        <p:spPr>
          <a:xfrm flipH="1">
            <a:off x="7504470" y="1566099"/>
            <a:ext cx="504056" cy="1490464"/>
          </a:xfrm>
          <a:prstGeom prst="moon">
            <a:avLst/>
          </a:prstGeom>
          <a:gradFill flip="none" rotWithShape="1">
            <a:gsLst>
              <a:gs pos="0">
                <a:srgbClr val="800080"/>
              </a:gs>
              <a:gs pos="50000">
                <a:srgbClr val="800080">
                  <a:tint val="44500"/>
                  <a:satMod val="160000"/>
                </a:srgbClr>
              </a:gs>
              <a:gs pos="100000">
                <a:srgbClr val="80008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Figura a mano libera 19"/>
          <p:cNvSpPr/>
          <p:nvPr/>
        </p:nvSpPr>
        <p:spPr>
          <a:xfrm>
            <a:off x="6888768" y="1919425"/>
            <a:ext cx="414338" cy="137368"/>
          </a:xfrm>
          <a:custGeom>
            <a:avLst/>
            <a:gdLst>
              <a:gd name="connsiteX0" fmla="*/ 0 w 414338"/>
              <a:gd name="connsiteY0" fmla="*/ 116681 h 119062"/>
              <a:gd name="connsiteX1" fmla="*/ 19050 w 414338"/>
              <a:gd name="connsiteY1" fmla="*/ 88106 h 119062"/>
              <a:gd name="connsiteX2" fmla="*/ 28575 w 414338"/>
              <a:gd name="connsiteY2" fmla="*/ 73818 h 119062"/>
              <a:gd name="connsiteX3" fmla="*/ 35719 w 414338"/>
              <a:gd name="connsiteY3" fmla="*/ 59531 h 119062"/>
              <a:gd name="connsiteX4" fmla="*/ 45244 w 414338"/>
              <a:gd name="connsiteY4" fmla="*/ 38100 h 119062"/>
              <a:gd name="connsiteX5" fmla="*/ 52388 w 414338"/>
              <a:gd name="connsiteY5" fmla="*/ 30956 h 119062"/>
              <a:gd name="connsiteX6" fmla="*/ 69056 w 414338"/>
              <a:gd name="connsiteY6" fmla="*/ 11906 h 119062"/>
              <a:gd name="connsiteX7" fmla="*/ 71438 w 414338"/>
              <a:gd name="connsiteY7" fmla="*/ 4762 h 119062"/>
              <a:gd name="connsiteX8" fmla="*/ 85725 w 414338"/>
              <a:gd name="connsiteY8" fmla="*/ 0 h 119062"/>
              <a:gd name="connsiteX9" fmla="*/ 97631 w 414338"/>
              <a:gd name="connsiteY9" fmla="*/ 2381 h 119062"/>
              <a:gd name="connsiteX10" fmla="*/ 107156 w 414338"/>
              <a:gd name="connsiteY10" fmla="*/ 14287 h 119062"/>
              <a:gd name="connsiteX11" fmla="*/ 111919 w 414338"/>
              <a:gd name="connsiteY11" fmla="*/ 21431 h 119062"/>
              <a:gd name="connsiteX12" fmla="*/ 123825 w 414338"/>
              <a:gd name="connsiteY12" fmla="*/ 42862 h 119062"/>
              <a:gd name="connsiteX13" fmla="*/ 128588 w 414338"/>
              <a:gd name="connsiteY13" fmla="*/ 50006 h 119062"/>
              <a:gd name="connsiteX14" fmla="*/ 130969 w 414338"/>
              <a:gd name="connsiteY14" fmla="*/ 57150 h 119062"/>
              <a:gd name="connsiteX15" fmla="*/ 138113 w 414338"/>
              <a:gd name="connsiteY15" fmla="*/ 61912 h 119062"/>
              <a:gd name="connsiteX16" fmla="*/ 142875 w 414338"/>
              <a:gd name="connsiteY16" fmla="*/ 76200 h 119062"/>
              <a:gd name="connsiteX17" fmla="*/ 145256 w 414338"/>
              <a:gd name="connsiteY17" fmla="*/ 83343 h 119062"/>
              <a:gd name="connsiteX18" fmla="*/ 147638 w 414338"/>
              <a:gd name="connsiteY18" fmla="*/ 90487 h 119062"/>
              <a:gd name="connsiteX19" fmla="*/ 154781 w 414338"/>
              <a:gd name="connsiteY19" fmla="*/ 95250 h 119062"/>
              <a:gd name="connsiteX20" fmla="*/ 161925 w 414338"/>
              <a:gd name="connsiteY20" fmla="*/ 109537 h 119062"/>
              <a:gd name="connsiteX21" fmla="*/ 176213 w 414338"/>
              <a:gd name="connsiteY21" fmla="*/ 119062 h 119062"/>
              <a:gd name="connsiteX22" fmla="*/ 200025 w 414338"/>
              <a:gd name="connsiteY22" fmla="*/ 116681 h 119062"/>
              <a:gd name="connsiteX23" fmla="*/ 207169 w 414338"/>
              <a:gd name="connsiteY23" fmla="*/ 109537 h 119062"/>
              <a:gd name="connsiteX24" fmla="*/ 214313 w 414338"/>
              <a:gd name="connsiteY24" fmla="*/ 104775 h 119062"/>
              <a:gd name="connsiteX25" fmla="*/ 223838 w 414338"/>
              <a:gd name="connsiteY25" fmla="*/ 92868 h 119062"/>
              <a:gd name="connsiteX26" fmla="*/ 226219 w 414338"/>
              <a:gd name="connsiteY26" fmla="*/ 85725 h 119062"/>
              <a:gd name="connsiteX27" fmla="*/ 230981 w 414338"/>
              <a:gd name="connsiteY27" fmla="*/ 78581 h 119062"/>
              <a:gd name="connsiteX28" fmla="*/ 233363 w 414338"/>
              <a:gd name="connsiteY28" fmla="*/ 71437 h 119062"/>
              <a:gd name="connsiteX29" fmla="*/ 240506 w 414338"/>
              <a:gd name="connsiteY29" fmla="*/ 69056 h 119062"/>
              <a:gd name="connsiteX30" fmla="*/ 247650 w 414338"/>
              <a:gd name="connsiteY30" fmla="*/ 47625 h 119062"/>
              <a:gd name="connsiteX31" fmla="*/ 250031 w 414338"/>
              <a:gd name="connsiteY31" fmla="*/ 40481 h 119062"/>
              <a:gd name="connsiteX32" fmla="*/ 257175 w 414338"/>
              <a:gd name="connsiteY32" fmla="*/ 35718 h 119062"/>
              <a:gd name="connsiteX33" fmla="*/ 261938 w 414338"/>
              <a:gd name="connsiteY33" fmla="*/ 28575 h 119062"/>
              <a:gd name="connsiteX34" fmla="*/ 264319 w 414338"/>
              <a:gd name="connsiteY34" fmla="*/ 21431 h 119062"/>
              <a:gd name="connsiteX35" fmla="*/ 271463 w 414338"/>
              <a:gd name="connsiteY35" fmla="*/ 16668 h 119062"/>
              <a:gd name="connsiteX36" fmla="*/ 273844 w 414338"/>
              <a:gd name="connsiteY36" fmla="*/ 9525 h 119062"/>
              <a:gd name="connsiteX37" fmla="*/ 280988 w 414338"/>
              <a:gd name="connsiteY37" fmla="*/ 7143 h 119062"/>
              <a:gd name="connsiteX38" fmla="*/ 288131 w 414338"/>
              <a:gd name="connsiteY38" fmla="*/ 2381 h 119062"/>
              <a:gd name="connsiteX39" fmla="*/ 314325 w 414338"/>
              <a:gd name="connsiteY39" fmla="*/ 7143 h 119062"/>
              <a:gd name="connsiteX40" fmla="*/ 321469 w 414338"/>
              <a:gd name="connsiteY40" fmla="*/ 11906 h 119062"/>
              <a:gd name="connsiteX41" fmla="*/ 330994 w 414338"/>
              <a:gd name="connsiteY41" fmla="*/ 23812 h 119062"/>
              <a:gd name="connsiteX42" fmla="*/ 340519 w 414338"/>
              <a:gd name="connsiteY42" fmla="*/ 38100 h 119062"/>
              <a:gd name="connsiteX43" fmla="*/ 345281 w 414338"/>
              <a:gd name="connsiteY43" fmla="*/ 45243 h 119062"/>
              <a:gd name="connsiteX44" fmla="*/ 350044 w 414338"/>
              <a:gd name="connsiteY44" fmla="*/ 52387 h 119062"/>
              <a:gd name="connsiteX45" fmla="*/ 364331 w 414338"/>
              <a:gd name="connsiteY45" fmla="*/ 61912 h 119062"/>
              <a:gd name="connsiteX46" fmla="*/ 371475 w 414338"/>
              <a:gd name="connsiteY46" fmla="*/ 66675 h 119062"/>
              <a:gd name="connsiteX47" fmla="*/ 378619 w 414338"/>
              <a:gd name="connsiteY47" fmla="*/ 69056 h 119062"/>
              <a:gd name="connsiteX48" fmla="*/ 414338 w 414338"/>
              <a:gd name="connsiteY48" fmla="*/ 66675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4338" h="119062">
                <a:moveTo>
                  <a:pt x="0" y="116681"/>
                </a:moveTo>
                <a:lnTo>
                  <a:pt x="19050" y="88106"/>
                </a:lnTo>
                <a:lnTo>
                  <a:pt x="28575" y="73818"/>
                </a:lnTo>
                <a:cubicBezTo>
                  <a:pt x="31861" y="63960"/>
                  <a:pt x="29564" y="68763"/>
                  <a:pt x="35719" y="59531"/>
                </a:cubicBezTo>
                <a:cubicBezTo>
                  <a:pt x="39181" y="49143"/>
                  <a:pt x="38953" y="45649"/>
                  <a:pt x="45244" y="38100"/>
                </a:cubicBezTo>
                <a:cubicBezTo>
                  <a:pt x="47400" y="35513"/>
                  <a:pt x="50320" y="33614"/>
                  <a:pt x="52388" y="30956"/>
                </a:cubicBezTo>
                <a:cubicBezTo>
                  <a:pt x="67347" y="11722"/>
                  <a:pt x="55227" y="21125"/>
                  <a:pt x="69056" y="11906"/>
                </a:cubicBezTo>
                <a:cubicBezTo>
                  <a:pt x="69850" y="9525"/>
                  <a:pt x="69395" y="6221"/>
                  <a:pt x="71438" y="4762"/>
                </a:cubicBezTo>
                <a:cubicBezTo>
                  <a:pt x="75523" y="1844"/>
                  <a:pt x="85725" y="0"/>
                  <a:pt x="85725" y="0"/>
                </a:cubicBezTo>
                <a:cubicBezTo>
                  <a:pt x="89694" y="794"/>
                  <a:pt x="93841" y="960"/>
                  <a:pt x="97631" y="2381"/>
                </a:cubicBezTo>
                <a:cubicBezTo>
                  <a:pt x="107513" y="6086"/>
                  <a:pt x="103300" y="6576"/>
                  <a:pt x="107156" y="14287"/>
                </a:cubicBezTo>
                <a:cubicBezTo>
                  <a:pt x="108436" y="16847"/>
                  <a:pt x="110331" y="19050"/>
                  <a:pt x="111919" y="21431"/>
                </a:cubicBezTo>
                <a:cubicBezTo>
                  <a:pt x="116110" y="34005"/>
                  <a:pt x="112908" y="26487"/>
                  <a:pt x="123825" y="42862"/>
                </a:cubicBezTo>
                <a:lnTo>
                  <a:pt x="128588" y="50006"/>
                </a:lnTo>
                <a:cubicBezTo>
                  <a:pt x="129382" y="52387"/>
                  <a:pt x="129401" y="55190"/>
                  <a:pt x="130969" y="57150"/>
                </a:cubicBezTo>
                <a:cubicBezTo>
                  <a:pt x="132757" y="59385"/>
                  <a:pt x="136596" y="59485"/>
                  <a:pt x="138113" y="61912"/>
                </a:cubicBezTo>
                <a:cubicBezTo>
                  <a:pt x="140774" y="66169"/>
                  <a:pt x="141288" y="71437"/>
                  <a:pt x="142875" y="76200"/>
                </a:cubicBezTo>
                <a:lnTo>
                  <a:pt x="145256" y="83343"/>
                </a:lnTo>
                <a:cubicBezTo>
                  <a:pt x="146050" y="85724"/>
                  <a:pt x="145550" y="89094"/>
                  <a:pt x="147638" y="90487"/>
                </a:cubicBezTo>
                <a:lnTo>
                  <a:pt x="154781" y="95250"/>
                </a:lnTo>
                <a:cubicBezTo>
                  <a:pt x="156479" y="100343"/>
                  <a:pt x="157583" y="105737"/>
                  <a:pt x="161925" y="109537"/>
                </a:cubicBezTo>
                <a:cubicBezTo>
                  <a:pt x="166233" y="113306"/>
                  <a:pt x="176213" y="119062"/>
                  <a:pt x="176213" y="119062"/>
                </a:cubicBezTo>
                <a:cubicBezTo>
                  <a:pt x="184150" y="118268"/>
                  <a:pt x="192401" y="119027"/>
                  <a:pt x="200025" y="116681"/>
                </a:cubicBezTo>
                <a:cubicBezTo>
                  <a:pt x="203244" y="115691"/>
                  <a:pt x="204582" y="111693"/>
                  <a:pt x="207169" y="109537"/>
                </a:cubicBezTo>
                <a:cubicBezTo>
                  <a:pt x="209368" y="107705"/>
                  <a:pt x="211932" y="106362"/>
                  <a:pt x="214313" y="104775"/>
                </a:cubicBezTo>
                <a:cubicBezTo>
                  <a:pt x="220297" y="86821"/>
                  <a:pt x="211529" y="108254"/>
                  <a:pt x="223838" y="92868"/>
                </a:cubicBezTo>
                <a:cubicBezTo>
                  <a:pt x="225406" y="90908"/>
                  <a:pt x="225097" y="87970"/>
                  <a:pt x="226219" y="85725"/>
                </a:cubicBezTo>
                <a:cubicBezTo>
                  <a:pt x="227499" y="83165"/>
                  <a:pt x="229701" y="81141"/>
                  <a:pt x="230981" y="78581"/>
                </a:cubicBezTo>
                <a:cubicBezTo>
                  <a:pt x="232104" y="76336"/>
                  <a:pt x="231588" y="73212"/>
                  <a:pt x="233363" y="71437"/>
                </a:cubicBezTo>
                <a:cubicBezTo>
                  <a:pt x="235138" y="69662"/>
                  <a:pt x="238125" y="69850"/>
                  <a:pt x="240506" y="69056"/>
                </a:cubicBezTo>
                <a:lnTo>
                  <a:pt x="247650" y="47625"/>
                </a:lnTo>
                <a:cubicBezTo>
                  <a:pt x="248444" y="45244"/>
                  <a:pt x="247943" y="41873"/>
                  <a:pt x="250031" y="40481"/>
                </a:cubicBezTo>
                <a:lnTo>
                  <a:pt x="257175" y="35718"/>
                </a:lnTo>
                <a:cubicBezTo>
                  <a:pt x="258763" y="33337"/>
                  <a:pt x="260658" y="31135"/>
                  <a:pt x="261938" y="28575"/>
                </a:cubicBezTo>
                <a:cubicBezTo>
                  <a:pt x="263061" y="26330"/>
                  <a:pt x="262751" y="23391"/>
                  <a:pt x="264319" y="21431"/>
                </a:cubicBezTo>
                <a:cubicBezTo>
                  <a:pt x="266107" y="19196"/>
                  <a:pt x="269082" y="18256"/>
                  <a:pt x="271463" y="16668"/>
                </a:cubicBezTo>
                <a:cubicBezTo>
                  <a:pt x="272257" y="14287"/>
                  <a:pt x="272069" y="11300"/>
                  <a:pt x="273844" y="9525"/>
                </a:cubicBezTo>
                <a:cubicBezTo>
                  <a:pt x="275619" y="7750"/>
                  <a:pt x="278743" y="8266"/>
                  <a:pt x="280988" y="7143"/>
                </a:cubicBezTo>
                <a:cubicBezTo>
                  <a:pt x="283547" y="5863"/>
                  <a:pt x="285750" y="3968"/>
                  <a:pt x="288131" y="2381"/>
                </a:cubicBezTo>
                <a:cubicBezTo>
                  <a:pt x="294694" y="3201"/>
                  <a:pt x="306985" y="3473"/>
                  <a:pt x="314325" y="7143"/>
                </a:cubicBezTo>
                <a:cubicBezTo>
                  <a:pt x="316885" y="8423"/>
                  <a:pt x="319088" y="10318"/>
                  <a:pt x="321469" y="11906"/>
                </a:cubicBezTo>
                <a:cubicBezTo>
                  <a:pt x="326831" y="27995"/>
                  <a:pt x="319394" y="10555"/>
                  <a:pt x="330994" y="23812"/>
                </a:cubicBezTo>
                <a:cubicBezTo>
                  <a:pt x="334763" y="28120"/>
                  <a:pt x="337344" y="33337"/>
                  <a:pt x="340519" y="38100"/>
                </a:cubicBezTo>
                <a:lnTo>
                  <a:pt x="345281" y="45243"/>
                </a:lnTo>
                <a:cubicBezTo>
                  <a:pt x="346869" y="47624"/>
                  <a:pt x="347663" y="50799"/>
                  <a:pt x="350044" y="52387"/>
                </a:cubicBezTo>
                <a:lnTo>
                  <a:pt x="364331" y="61912"/>
                </a:lnTo>
                <a:cubicBezTo>
                  <a:pt x="366712" y="63500"/>
                  <a:pt x="368760" y="65770"/>
                  <a:pt x="371475" y="66675"/>
                </a:cubicBezTo>
                <a:lnTo>
                  <a:pt x="378619" y="69056"/>
                </a:lnTo>
                <a:cubicBezTo>
                  <a:pt x="407975" y="66388"/>
                  <a:pt x="396046" y="66675"/>
                  <a:pt x="414338" y="66675"/>
                </a:cubicBezTo>
              </a:path>
            </a:pathLst>
          </a:custGeom>
          <a:ln w="254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riangolo isoscele 20"/>
          <p:cNvSpPr/>
          <p:nvPr/>
        </p:nvSpPr>
        <p:spPr>
          <a:xfrm>
            <a:off x="7321788" y="1949405"/>
            <a:ext cx="62964" cy="90958"/>
          </a:xfrm>
          <a:prstGeom prst="triangle">
            <a:avLst/>
          </a:prstGeom>
          <a:solidFill>
            <a:srgbClr val="000000"/>
          </a:solidFill>
          <a:ln>
            <a:solidFill>
              <a:srgbClr val="000000"/>
            </a:solidFill>
          </a:ln>
          <a:scene3d>
            <a:camera prst="orthographicFront">
              <a:rot lat="0" lon="240000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Figura a mano libera 21"/>
          <p:cNvSpPr/>
          <p:nvPr/>
        </p:nvSpPr>
        <p:spPr>
          <a:xfrm>
            <a:off x="6874108" y="2226153"/>
            <a:ext cx="414338" cy="137368"/>
          </a:xfrm>
          <a:custGeom>
            <a:avLst/>
            <a:gdLst>
              <a:gd name="connsiteX0" fmla="*/ 0 w 414338"/>
              <a:gd name="connsiteY0" fmla="*/ 116681 h 119062"/>
              <a:gd name="connsiteX1" fmla="*/ 19050 w 414338"/>
              <a:gd name="connsiteY1" fmla="*/ 88106 h 119062"/>
              <a:gd name="connsiteX2" fmla="*/ 28575 w 414338"/>
              <a:gd name="connsiteY2" fmla="*/ 73818 h 119062"/>
              <a:gd name="connsiteX3" fmla="*/ 35719 w 414338"/>
              <a:gd name="connsiteY3" fmla="*/ 59531 h 119062"/>
              <a:gd name="connsiteX4" fmla="*/ 45244 w 414338"/>
              <a:gd name="connsiteY4" fmla="*/ 38100 h 119062"/>
              <a:gd name="connsiteX5" fmla="*/ 52388 w 414338"/>
              <a:gd name="connsiteY5" fmla="*/ 30956 h 119062"/>
              <a:gd name="connsiteX6" fmla="*/ 69056 w 414338"/>
              <a:gd name="connsiteY6" fmla="*/ 11906 h 119062"/>
              <a:gd name="connsiteX7" fmla="*/ 71438 w 414338"/>
              <a:gd name="connsiteY7" fmla="*/ 4762 h 119062"/>
              <a:gd name="connsiteX8" fmla="*/ 85725 w 414338"/>
              <a:gd name="connsiteY8" fmla="*/ 0 h 119062"/>
              <a:gd name="connsiteX9" fmla="*/ 97631 w 414338"/>
              <a:gd name="connsiteY9" fmla="*/ 2381 h 119062"/>
              <a:gd name="connsiteX10" fmla="*/ 107156 w 414338"/>
              <a:gd name="connsiteY10" fmla="*/ 14287 h 119062"/>
              <a:gd name="connsiteX11" fmla="*/ 111919 w 414338"/>
              <a:gd name="connsiteY11" fmla="*/ 21431 h 119062"/>
              <a:gd name="connsiteX12" fmla="*/ 123825 w 414338"/>
              <a:gd name="connsiteY12" fmla="*/ 42862 h 119062"/>
              <a:gd name="connsiteX13" fmla="*/ 128588 w 414338"/>
              <a:gd name="connsiteY13" fmla="*/ 50006 h 119062"/>
              <a:gd name="connsiteX14" fmla="*/ 130969 w 414338"/>
              <a:gd name="connsiteY14" fmla="*/ 57150 h 119062"/>
              <a:gd name="connsiteX15" fmla="*/ 138113 w 414338"/>
              <a:gd name="connsiteY15" fmla="*/ 61912 h 119062"/>
              <a:gd name="connsiteX16" fmla="*/ 142875 w 414338"/>
              <a:gd name="connsiteY16" fmla="*/ 76200 h 119062"/>
              <a:gd name="connsiteX17" fmla="*/ 145256 w 414338"/>
              <a:gd name="connsiteY17" fmla="*/ 83343 h 119062"/>
              <a:gd name="connsiteX18" fmla="*/ 147638 w 414338"/>
              <a:gd name="connsiteY18" fmla="*/ 90487 h 119062"/>
              <a:gd name="connsiteX19" fmla="*/ 154781 w 414338"/>
              <a:gd name="connsiteY19" fmla="*/ 95250 h 119062"/>
              <a:gd name="connsiteX20" fmla="*/ 161925 w 414338"/>
              <a:gd name="connsiteY20" fmla="*/ 109537 h 119062"/>
              <a:gd name="connsiteX21" fmla="*/ 176213 w 414338"/>
              <a:gd name="connsiteY21" fmla="*/ 119062 h 119062"/>
              <a:gd name="connsiteX22" fmla="*/ 200025 w 414338"/>
              <a:gd name="connsiteY22" fmla="*/ 116681 h 119062"/>
              <a:gd name="connsiteX23" fmla="*/ 207169 w 414338"/>
              <a:gd name="connsiteY23" fmla="*/ 109537 h 119062"/>
              <a:gd name="connsiteX24" fmla="*/ 214313 w 414338"/>
              <a:gd name="connsiteY24" fmla="*/ 104775 h 119062"/>
              <a:gd name="connsiteX25" fmla="*/ 223838 w 414338"/>
              <a:gd name="connsiteY25" fmla="*/ 92868 h 119062"/>
              <a:gd name="connsiteX26" fmla="*/ 226219 w 414338"/>
              <a:gd name="connsiteY26" fmla="*/ 85725 h 119062"/>
              <a:gd name="connsiteX27" fmla="*/ 230981 w 414338"/>
              <a:gd name="connsiteY27" fmla="*/ 78581 h 119062"/>
              <a:gd name="connsiteX28" fmla="*/ 233363 w 414338"/>
              <a:gd name="connsiteY28" fmla="*/ 71437 h 119062"/>
              <a:gd name="connsiteX29" fmla="*/ 240506 w 414338"/>
              <a:gd name="connsiteY29" fmla="*/ 69056 h 119062"/>
              <a:gd name="connsiteX30" fmla="*/ 247650 w 414338"/>
              <a:gd name="connsiteY30" fmla="*/ 47625 h 119062"/>
              <a:gd name="connsiteX31" fmla="*/ 250031 w 414338"/>
              <a:gd name="connsiteY31" fmla="*/ 40481 h 119062"/>
              <a:gd name="connsiteX32" fmla="*/ 257175 w 414338"/>
              <a:gd name="connsiteY32" fmla="*/ 35718 h 119062"/>
              <a:gd name="connsiteX33" fmla="*/ 261938 w 414338"/>
              <a:gd name="connsiteY33" fmla="*/ 28575 h 119062"/>
              <a:gd name="connsiteX34" fmla="*/ 264319 w 414338"/>
              <a:gd name="connsiteY34" fmla="*/ 21431 h 119062"/>
              <a:gd name="connsiteX35" fmla="*/ 271463 w 414338"/>
              <a:gd name="connsiteY35" fmla="*/ 16668 h 119062"/>
              <a:gd name="connsiteX36" fmla="*/ 273844 w 414338"/>
              <a:gd name="connsiteY36" fmla="*/ 9525 h 119062"/>
              <a:gd name="connsiteX37" fmla="*/ 280988 w 414338"/>
              <a:gd name="connsiteY37" fmla="*/ 7143 h 119062"/>
              <a:gd name="connsiteX38" fmla="*/ 288131 w 414338"/>
              <a:gd name="connsiteY38" fmla="*/ 2381 h 119062"/>
              <a:gd name="connsiteX39" fmla="*/ 314325 w 414338"/>
              <a:gd name="connsiteY39" fmla="*/ 7143 h 119062"/>
              <a:gd name="connsiteX40" fmla="*/ 321469 w 414338"/>
              <a:gd name="connsiteY40" fmla="*/ 11906 h 119062"/>
              <a:gd name="connsiteX41" fmla="*/ 330994 w 414338"/>
              <a:gd name="connsiteY41" fmla="*/ 23812 h 119062"/>
              <a:gd name="connsiteX42" fmla="*/ 340519 w 414338"/>
              <a:gd name="connsiteY42" fmla="*/ 38100 h 119062"/>
              <a:gd name="connsiteX43" fmla="*/ 345281 w 414338"/>
              <a:gd name="connsiteY43" fmla="*/ 45243 h 119062"/>
              <a:gd name="connsiteX44" fmla="*/ 350044 w 414338"/>
              <a:gd name="connsiteY44" fmla="*/ 52387 h 119062"/>
              <a:gd name="connsiteX45" fmla="*/ 364331 w 414338"/>
              <a:gd name="connsiteY45" fmla="*/ 61912 h 119062"/>
              <a:gd name="connsiteX46" fmla="*/ 371475 w 414338"/>
              <a:gd name="connsiteY46" fmla="*/ 66675 h 119062"/>
              <a:gd name="connsiteX47" fmla="*/ 378619 w 414338"/>
              <a:gd name="connsiteY47" fmla="*/ 69056 h 119062"/>
              <a:gd name="connsiteX48" fmla="*/ 414338 w 414338"/>
              <a:gd name="connsiteY48" fmla="*/ 66675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4338" h="119062">
                <a:moveTo>
                  <a:pt x="0" y="116681"/>
                </a:moveTo>
                <a:lnTo>
                  <a:pt x="19050" y="88106"/>
                </a:lnTo>
                <a:lnTo>
                  <a:pt x="28575" y="73818"/>
                </a:lnTo>
                <a:cubicBezTo>
                  <a:pt x="31861" y="63960"/>
                  <a:pt x="29564" y="68763"/>
                  <a:pt x="35719" y="59531"/>
                </a:cubicBezTo>
                <a:cubicBezTo>
                  <a:pt x="39181" y="49143"/>
                  <a:pt x="38953" y="45649"/>
                  <a:pt x="45244" y="38100"/>
                </a:cubicBezTo>
                <a:cubicBezTo>
                  <a:pt x="47400" y="35513"/>
                  <a:pt x="50320" y="33614"/>
                  <a:pt x="52388" y="30956"/>
                </a:cubicBezTo>
                <a:cubicBezTo>
                  <a:pt x="67347" y="11722"/>
                  <a:pt x="55227" y="21125"/>
                  <a:pt x="69056" y="11906"/>
                </a:cubicBezTo>
                <a:cubicBezTo>
                  <a:pt x="69850" y="9525"/>
                  <a:pt x="69395" y="6221"/>
                  <a:pt x="71438" y="4762"/>
                </a:cubicBezTo>
                <a:cubicBezTo>
                  <a:pt x="75523" y="1844"/>
                  <a:pt x="85725" y="0"/>
                  <a:pt x="85725" y="0"/>
                </a:cubicBezTo>
                <a:cubicBezTo>
                  <a:pt x="89694" y="794"/>
                  <a:pt x="93841" y="960"/>
                  <a:pt x="97631" y="2381"/>
                </a:cubicBezTo>
                <a:cubicBezTo>
                  <a:pt x="107513" y="6086"/>
                  <a:pt x="103300" y="6576"/>
                  <a:pt x="107156" y="14287"/>
                </a:cubicBezTo>
                <a:cubicBezTo>
                  <a:pt x="108436" y="16847"/>
                  <a:pt x="110331" y="19050"/>
                  <a:pt x="111919" y="21431"/>
                </a:cubicBezTo>
                <a:cubicBezTo>
                  <a:pt x="116110" y="34005"/>
                  <a:pt x="112908" y="26487"/>
                  <a:pt x="123825" y="42862"/>
                </a:cubicBezTo>
                <a:lnTo>
                  <a:pt x="128588" y="50006"/>
                </a:lnTo>
                <a:cubicBezTo>
                  <a:pt x="129382" y="52387"/>
                  <a:pt x="129401" y="55190"/>
                  <a:pt x="130969" y="57150"/>
                </a:cubicBezTo>
                <a:cubicBezTo>
                  <a:pt x="132757" y="59385"/>
                  <a:pt x="136596" y="59485"/>
                  <a:pt x="138113" y="61912"/>
                </a:cubicBezTo>
                <a:cubicBezTo>
                  <a:pt x="140774" y="66169"/>
                  <a:pt x="141288" y="71437"/>
                  <a:pt x="142875" y="76200"/>
                </a:cubicBezTo>
                <a:lnTo>
                  <a:pt x="145256" y="83343"/>
                </a:lnTo>
                <a:cubicBezTo>
                  <a:pt x="146050" y="85724"/>
                  <a:pt x="145550" y="89094"/>
                  <a:pt x="147638" y="90487"/>
                </a:cubicBezTo>
                <a:lnTo>
                  <a:pt x="154781" y="95250"/>
                </a:lnTo>
                <a:cubicBezTo>
                  <a:pt x="156479" y="100343"/>
                  <a:pt x="157583" y="105737"/>
                  <a:pt x="161925" y="109537"/>
                </a:cubicBezTo>
                <a:cubicBezTo>
                  <a:pt x="166233" y="113306"/>
                  <a:pt x="176213" y="119062"/>
                  <a:pt x="176213" y="119062"/>
                </a:cubicBezTo>
                <a:cubicBezTo>
                  <a:pt x="184150" y="118268"/>
                  <a:pt x="192401" y="119027"/>
                  <a:pt x="200025" y="116681"/>
                </a:cubicBezTo>
                <a:cubicBezTo>
                  <a:pt x="203244" y="115691"/>
                  <a:pt x="204582" y="111693"/>
                  <a:pt x="207169" y="109537"/>
                </a:cubicBezTo>
                <a:cubicBezTo>
                  <a:pt x="209368" y="107705"/>
                  <a:pt x="211932" y="106362"/>
                  <a:pt x="214313" y="104775"/>
                </a:cubicBezTo>
                <a:cubicBezTo>
                  <a:pt x="220297" y="86821"/>
                  <a:pt x="211529" y="108254"/>
                  <a:pt x="223838" y="92868"/>
                </a:cubicBezTo>
                <a:cubicBezTo>
                  <a:pt x="225406" y="90908"/>
                  <a:pt x="225097" y="87970"/>
                  <a:pt x="226219" y="85725"/>
                </a:cubicBezTo>
                <a:cubicBezTo>
                  <a:pt x="227499" y="83165"/>
                  <a:pt x="229701" y="81141"/>
                  <a:pt x="230981" y="78581"/>
                </a:cubicBezTo>
                <a:cubicBezTo>
                  <a:pt x="232104" y="76336"/>
                  <a:pt x="231588" y="73212"/>
                  <a:pt x="233363" y="71437"/>
                </a:cubicBezTo>
                <a:cubicBezTo>
                  <a:pt x="235138" y="69662"/>
                  <a:pt x="238125" y="69850"/>
                  <a:pt x="240506" y="69056"/>
                </a:cubicBezTo>
                <a:lnTo>
                  <a:pt x="247650" y="47625"/>
                </a:lnTo>
                <a:cubicBezTo>
                  <a:pt x="248444" y="45244"/>
                  <a:pt x="247943" y="41873"/>
                  <a:pt x="250031" y="40481"/>
                </a:cubicBezTo>
                <a:lnTo>
                  <a:pt x="257175" y="35718"/>
                </a:lnTo>
                <a:cubicBezTo>
                  <a:pt x="258763" y="33337"/>
                  <a:pt x="260658" y="31135"/>
                  <a:pt x="261938" y="28575"/>
                </a:cubicBezTo>
                <a:cubicBezTo>
                  <a:pt x="263061" y="26330"/>
                  <a:pt x="262751" y="23391"/>
                  <a:pt x="264319" y="21431"/>
                </a:cubicBezTo>
                <a:cubicBezTo>
                  <a:pt x="266107" y="19196"/>
                  <a:pt x="269082" y="18256"/>
                  <a:pt x="271463" y="16668"/>
                </a:cubicBezTo>
                <a:cubicBezTo>
                  <a:pt x="272257" y="14287"/>
                  <a:pt x="272069" y="11300"/>
                  <a:pt x="273844" y="9525"/>
                </a:cubicBezTo>
                <a:cubicBezTo>
                  <a:pt x="275619" y="7750"/>
                  <a:pt x="278743" y="8266"/>
                  <a:pt x="280988" y="7143"/>
                </a:cubicBezTo>
                <a:cubicBezTo>
                  <a:pt x="283547" y="5863"/>
                  <a:pt x="285750" y="3968"/>
                  <a:pt x="288131" y="2381"/>
                </a:cubicBezTo>
                <a:cubicBezTo>
                  <a:pt x="294694" y="3201"/>
                  <a:pt x="306985" y="3473"/>
                  <a:pt x="314325" y="7143"/>
                </a:cubicBezTo>
                <a:cubicBezTo>
                  <a:pt x="316885" y="8423"/>
                  <a:pt x="319088" y="10318"/>
                  <a:pt x="321469" y="11906"/>
                </a:cubicBezTo>
                <a:cubicBezTo>
                  <a:pt x="326831" y="27995"/>
                  <a:pt x="319394" y="10555"/>
                  <a:pt x="330994" y="23812"/>
                </a:cubicBezTo>
                <a:cubicBezTo>
                  <a:pt x="334763" y="28120"/>
                  <a:pt x="337344" y="33337"/>
                  <a:pt x="340519" y="38100"/>
                </a:cubicBezTo>
                <a:lnTo>
                  <a:pt x="345281" y="45243"/>
                </a:lnTo>
                <a:cubicBezTo>
                  <a:pt x="346869" y="47624"/>
                  <a:pt x="347663" y="50799"/>
                  <a:pt x="350044" y="52387"/>
                </a:cubicBezTo>
                <a:lnTo>
                  <a:pt x="364331" y="61912"/>
                </a:lnTo>
                <a:cubicBezTo>
                  <a:pt x="366712" y="63500"/>
                  <a:pt x="368760" y="65770"/>
                  <a:pt x="371475" y="66675"/>
                </a:cubicBezTo>
                <a:lnTo>
                  <a:pt x="378619" y="69056"/>
                </a:lnTo>
                <a:cubicBezTo>
                  <a:pt x="407975" y="66388"/>
                  <a:pt x="396046" y="66675"/>
                  <a:pt x="414338" y="66675"/>
                </a:cubicBezTo>
              </a:path>
            </a:pathLst>
          </a:custGeom>
          <a:ln w="254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Triangolo isoscele 22"/>
          <p:cNvSpPr/>
          <p:nvPr/>
        </p:nvSpPr>
        <p:spPr>
          <a:xfrm>
            <a:off x="7321772" y="2259814"/>
            <a:ext cx="62964" cy="90958"/>
          </a:xfrm>
          <a:prstGeom prst="triangle">
            <a:avLst/>
          </a:prstGeom>
          <a:solidFill>
            <a:srgbClr val="000000"/>
          </a:solidFill>
          <a:ln>
            <a:solidFill>
              <a:srgbClr val="000000"/>
            </a:solidFill>
          </a:ln>
          <a:scene3d>
            <a:camera prst="orthographicFront">
              <a:rot lat="0" lon="240000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Figura a mano libera 23"/>
          <p:cNvSpPr/>
          <p:nvPr/>
        </p:nvSpPr>
        <p:spPr>
          <a:xfrm>
            <a:off x="6874108" y="2544165"/>
            <a:ext cx="414338" cy="137368"/>
          </a:xfrm>
          <a:custGeom>
            <a:avLst/>
            <a:gdLst>
              <a:gd name="connsiteX0" fmla="*/ 0 w 414338"/>
              <a:gd name="connsiteY0" fmla="*/ 116681 h 119062"/>
              <a:gd name="connsiteX1" fmla="*/ 19050 w 414338"/>
              <a:gd name="connsiteY1" fmla="*/ 88106 h 119062"/>
              <a:gd name="connsiteX2" fmla="*/ 28575 w 414338"/>
              <a:gd name="connsiteY2" fmla="*/ 73818 h 119062"/>
              <a:gd name="connsiteX3" fmla="*/ 35719 w 414338"/>
              <a:gd name="connsiteY3" fmla="*/ 59531 h 119062"/>
              <a:gd name="connsiteX4" fmla="*/ 45244 w 414338"/>
              <a:gd name="connsiteY4" fmla="*/ 38100 h 119062"/>
              <a:gd name="connsiteX5" fmla="*/ 52388 w 414338"/>
              <a:gd name="connsiteY5" fmla="*/ 30956 h 119062"/>
              <a:gd name="connsiteX6" fmla="*/ 69056 w 414338"/>
              <a:gd name="connsiteY6" fmla="*/ 11906 h 119062"/>
              <a:gd name="connsiteX7" fmla="*/ 71438 w 414338"/>
              <a:gd name="connsiteY7" fmla="*/ 4762 h 119062"/>
              <a:gd name="connsiteX8" fmla="*/ 85725 w 414338"/>
              <a:gd name="connsiteY8" fmla="*/ 0 h 119062"/>
              <a:gd name="connsiteX9" fmla="*/ 97631 w 414338"/>
              <a:gd name="connsiteY9" fmla="*/ 2381 h 119062"/>
              <a:gd name="connsiteX10" fmla="*/ 107156 w 414338"/>
              <a:gd name="connsiteY10" fmla="*/ 14287 h 119062"/>
              <a:gd name="connsiteX11" fmla="*/ 111919 w 414338"/>
              <a:gd name="connsiteY11" fmla="*/ 21431 h 119062"/>
              <a:gd name="connsiteX12" fmla="*/ 123825 w 414338"/>
              <a:gd name="connsiteY12" fmla="*/ 42862 h 119062"/>
              <a:gd name="connsiteX13" fmla="*/ 128588 w 414338"/>
              <a:gd name="connsiteY13" fmla="*/ 50006 h 119062"/>
              <a:gd name="connsiteX14" fmla="*/ 130969 w 414338"/>
              <a:gd name="connsiteY14" fmla="*/ 57150 h 119062"/>
              <a:gd name="connsiteX15" fmla="*/ 138113 w 414338"/>
              <a:gd name="connsiteY15" fmla="*/ 61912 h 119062"/>
              <a:gd name="connsiteX16" fmla="*/ 142875 w 414338"/>
              <a:gd name="connsiteY16" fmla="*/ 76200 h 119062"/>
              <a:gd name="connsiteX17" fmla="*/ 145256 w 414338"/>
              <a:gd name="connsiteY17" fmla="*/ 83343 h 119062"/>
              <a:gd name="connsiteX18" fmla="*/ 147638 w 414338"/>
              <a:gd name="connsiteY18" fmla="*/ 90487 h 119062"/>
              <a:gd name="connsiteX19" fmla="*/ 154781 w 414338"/>
              <a:gd name="connsiteY19" fmla="*/ 95250 h 119062"/>
              <a:gd name="connsiteX20" fmla="*/ 161925 w 414338"/>
              <a:gd name="connsiteY20" fmla="*/ 109537 h 119062"/>
              <a:gd name="connsiteX21" fmla="*/ 176213 w 414338"/>
              <a:gd name="connsiteY21" fmla="*/ 119062 h 119062"/>
              <a:gd name="connsiteX22" fmla="*/ 200025 w 414338"/>
              <a:gd name="connsiteY22" fmla="*/ 116681 h 119062"/>
              <a:gd name="connsiteX23" fmla="*/ 207169 w 414338"/>
              <a:gd name="connsiteY23" fmla="*/ 109537 h 119062"/>
              <a:gd name="connsiteX24" fmla="*/ 214313 w 414338"/>
              <a:gd name="connsiteY24" fmla="*/ 104775 h 119062"/>
              <a:gd name="connsiteX25" fmla="*/ 223838 w 414338"/>
              <a:gd name="connsiteY25" fmla="*/ 92868 h 119062"/>
              <a:gd name="connsiteX26" fmla="*/ 226219 w 414338"/>
              <a:gd name="connsiteY26" fmla="*/ 85725 h 119062"/>
              <a:gd name="connsiteX27" fmla="*/ 230981 w 414338"/>
              <a:gd name="connsiteY27" fmla="*/ 78581 h 119062"/>
              <a:gd name="connsiteX28" fmla="*/ 233363 w 414338"/>
              <a:gd name="connsiteY28" fmla="*/ 71437 h 119062"/>
              <a:gd name="connsiteX29" fmla="*/ 240506 w 414338"/>
              <a:gd name="connsiteY29" fmla="*/ 69056 h 119062"/>
              <a:gd name="connsiteX30" fmla="*/ 247650 w 414338"/>
              <a:gd name="connsiteY30" fmla="*/ 47625 h 119062"/>
              <a:gd name="connsiteX31" fmla="*/ 250031 w 414338"/>
              <a:gd name="connsiteY31" fmla="*/ 40481 h 119062"/>
              <a:gd name="connsiteX32" fmla="*/ 257175 w 414338"/>
              <a:gd name="connsiteY32" fmla="*/ 35718 h 119062"/>
              <a:gd name="connsiteX33" fmla="*/ 261938 w 414338"/>
              <a:gd name="connsiteY33" fmla="*/ 28575 h 119062"/>
              <a:gd name="connsiteX34" fmla="*/ 264319 w 414338"/>
              <a:gd name="connsiteY34" fmla="*/ 21431 h 119062"/>
              <a:gd name="connsiteX35" fmla="*/ 271463 w 414338"/>
              <a:gd name="connsiteY35" fmla="*/ 16668 h 119062"/>
              <a:gd name="connsiteX36" fmla="*/ 273844 w 414338"/>
              <a:gd name="connsiteY36" fmla="*/ 9525 h 119062"/>
              <a:gd name="connsiteX37" fmla="*/ 280988 w 414338"/>
              <a:gd name="connsiteY37" fmla="*/ 7143 h 119062"/>
              <a:gd name="connsiteX38" fmla="*/ 288131 w 414338"/>
              <a:gd name="connsiteY38" fmla="*/ 2381 h 119062"/>
              <a:gd name="connsiteX39" fmla="*/ 314325 w 414338"/>
              <a:gd name="connsiteY39" fmla="*/ 7143 h 119062"/>
              <a:gd name="connsiteX40" fmla="*/ 321469 w 414338"/>
              <a:gd name="connsiteY40" fmla="*/ 11906 h 119062"/>
              <a:gd name="connsiteX41" fmla="*/ 330994 w 414338"/>
              <a:gd name="connsiteY41" fmla="*/ 23812 h 119062"/>
              <a:gd name="connsiteX42" fmla="*/ 340519 w 414338"/>
              <a:gd name="connsiteY42" fmla="*/ 38100 h 119062"/>
              <a:gd name="connsiteX43" fmla="*/ 345281 w 414338"/>
              <a:gd name="connsiteY43" fmla="*/ 45243 h 119062"/>
              <a:gd name="connsiteX44" fmla="*/ 350044 w 414338"/>
              <a:gd name="connsiteY44" fmla="*/ 52387 h 119062"/>
              <a:gd name="connsiteX45" fmla="*/ 364331 w 414338"/>
              <a:gd name="connsiteY45" fmla="*/ 61912 h 119062"/>
              <a:gd name="connsiteX46" fmla="*/ 371475 w 414338"/>
              <a:gd name="connsiteY46" fmla="*/ 66675 h 119062"/>
              <a:gd name="connsiteX47" fmla="*/ 378619 w 414338"/>
              <a:gd name="connsiteY47" fmla="*/ 69056 h 119062"/>
              <a:gd name="connsiteX48" fmla="*/ 414338 w 414338"/>
              <a:gd name="connsiteY48" fmla="*/ 66675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4338" h="119062">
                <a:moveTo>
                  <a:pt x="0" y="116681"/>
                </a:moveTo>
                <a:lnTo>
                  <a:pt x="19050" y="88106"/>
                </a:lnTo>
                <a:lnTo>
                  <a:pt x="28575" y="73818"/>
                </a:lnTo>
                <a:cubicBezTo>
                  <a:pt x="31861" y="63960"/>
                  <a:pt x="29564" y="68763"/>
                  <a:pt x="35719" y="59531"/>
                </a:cubicBezTo>
                <a:cubicBezTo>
                  <a:pt x="39181" y="49143"/>
                  <a:pt x="38953" y="45649"/>
                  <a:pt x="45244" y="38100"/>
                </a:cubicBezTo>
                <a:cubicBezTo>
                  <a:pt x="47400" y="35513"/>
                  <a:pt x="50320" y="33614"/>
                  <a:pt x="52388" y="30956"/>
                </a:cubicBezTo>
                <a:cubicBezTo>
                  <a:pt x="67347" y="11722"/>
                  <a:pt x="55227" y="21125"/>
                  <a:pt x="69056" y="11906"/>
                </a:cubicBezTo>
                <a:cubicBezTo>
                  <a:pt x="69850" y="9525"/>
                  <a:pt x="69395" y="6221"/>
                  <a:pt x="71438" y="4762"/>
                </a:cubicBezTo>
                <a:cubicBezTo>
                  <a:pt x="75523" y="1844"/>
                  <a:pt x="85725" y="0"/>
                  <a:pt x="85725" y="0"/>
                </a:cubicBezTo>
                <a:cubicBezTo>
                  <a:pt x="89694" y="794"/>
                  <a:pt x="93841" y="960"/>
                  <a:pt x="97631" y="2381"/>
                </a:cubicBezTo>
                <a:cubicBezTo>
                  <a:pt x="107513" y="6086"/>
                  <a:pt x="103300" y="6576"/>
                  <a:pt x="107156" y="14287"/>
                </a:cubicBezTo>
                <a:cubicBezTo>
                  <a:pt x="108436" y="16847"/>
                  <a:pt x="110331" y="19050"/>
                  <a:pt x="111919" y="21431"/>
                </a:cubicBezTo>
                <a:cubicBezTo>
                  <a:pt x="116110" y="34005"/>
                  <a:pt x="112908" y="26487"/>
                  <a:pt x="123825" y="42862"/>
                </a:cubicBezTo>
                <a:lnTo>
                  <a:pt x="128588" y="50006"/>
                </a:lnTo>
                <a:cubicBezTo>
                  <a:pt x="129382" y="52387"/>
                  <a:pt x="129401" y="55190"/>
                  <a:pt x="130969" y="57150"/>
                </a:cubicBezTo>
                <a:cubicBezTo>
                  <a:pt x="132757" y="59385"/>
                  <a:pt x="136596" y="59485"/>
                  <a:pt x="138113" y="61912"/>
                </a:cubicBezTo>
                <a:cubicBezTo>
                  <a:pt x="140774" y="66169"/>
                  <a:pt x="141288" y="71437"/>
                  <a:pt x="142875" y="76200"/>
                </a:cubicBezTo>
                <a:lnTo>
                  <a:pt x="145256" y="83343"/>
                </a:lnTo>
                <a:cubicBezTo>
                  <a:pt x="146050" y="85724"/>
                  <a:pt x="145550" y="89094"/>
                  <a:pt x="147638" y="90487"/>
                </a:cubicBezTo>
                <a:lnTo>
                  <a:pt x="154781" y="95250"/>
                </a:lnTo>
                <a:cubicBezTo>
                  <a:pt x="156479" y="100343"/>
                  <a:pt x="157583" y="105737"/>
                  <a:pt x="161925" y="109537"/>
                </a:cubicBezTo>
                <a:cubicBezTo>
                  <a:pt x="166233" y="113306"/>
                  <a:pt x="176213" y="119062"/>
                  <a:pt x="176213" y="119062"/>
                </a:cubicBezTo>
                <a:cubicBezTo>
                  <a:pt x="184150" y="118268"/>
                  <a:pt x="192401" y="119027"/>
                  <a:pt x="200025" y="116681"/>
                </a:cubicBezTo>
                <a:cubicBezTo>
                  <a:pt x="203244" y="115691"/>
                  <a:pt x="204582" y="111693"/>
                  <a:pt x="207169" y="109537"/>
                </a:cubicBezTo>
                <a:cubicBezTo>
                  <a:pt x="209368" y="107705"/>
                  <a:pt x="211932" y="106362"/>
                  <a:pt x="214313" y="104775"/>
                </a:cubicBezTo>
                <a:cubicBezTo>
                  <a:pt x="220297" y="86821"/>
                  <a:pt x="211529" y="108254"/>
                  <a:pt x="223838" y="92868"/>
                </a:cubicBezTo>
                <a:cubicBezTo>
                  <a:pt x="225406" y="90908"/>
                  <a:pt x="225097" y="87970"/>
                  <a:pt x="226219" y="85725"/>
                </a:cubicBezTo>
                <a:cubicBezTo>
                  <a:pt x="227499" y="83165"/>
                  <a:pt x="229701" y="81141"/>
                  <a:pt x="230981" y="78581"/>
                </a:cubicBezTo>
                <a:cubicBezTo>
                  <a:pt x="232104" y="76336"/>
                  <a:pt x="231588" y="73212"/>
                  <a:pt x="233363" y="71437"/>
                </a:cubicBezTo>
                <a:cubicBezTo>
                  <a:pt x="235138" y="69662"/>
                  <a:pt x="238125" y="69850"/>
                  <a:pt x="240506" y="69056"/>
                </a:cubicBezTo>
                <a:lnTo>
                  <a:pt x="247650" y="47625"/>
                </a:lnTo>
                <a:cubicBezTo>
                  <a:pt x="248444" y="45244"/>
                  <a:pt x="247943" y="41873"/>
                  <a:pt x="250031" y="40481"/>
                </a:cubicBezTo>
                <a:lnTo>
                  <a:pt x="257175" y="35718"/>
                </a:lnTo>
                <a:cubicBezTo>
                  <a:pt x="258763" y="33337"/>
                  <a:pt x="260658" y="31135"/>
                  <a:pt x="261938" y="28575"/>
                </a:cubicBezTo>
                <a:cubicBezTo>
                  <a:pt x="263061" y="26330"/>
                  <a:pt x="262751" y="23391"/>
                  <a:pt x="264319" y="21431"/>
                </a:cubicBezTo>
                <a:cubicBezTo>
                  <a:pt x="266107" y="19196"/>
                  <a:pt x="269082" y="18256"/>
                  <a:pt x="271463" y="16668"/>
                </a:cubicBezTo>
                <a:cubicBezTo>
                  <a:pt x="272257" y="14287"/>
                  <a:pt x="272069" y="11300"/>
                  <a:pt x="273844" y="9525"/>
                </a:cubicBezTo>
                <a:cubicBezTo>
                  <a:pt x="275619" y="7750"/>
                  <a:pt x="278743" y="8266"/>
                  <a:pt x="280988" y="7143"/>
                </a:cubicBezTo>
                <a:cubicBezTo>
                  <a:pt x="283547" y="5863"/>
                  <a:pt x="285750" y="3968"/>
                  <a:pt x="288131" y="2381"/>
                </a:cubicBezTo>
                <a:cubicBezTo>
                  <a:pt x="294694" y="3201"/>
                  <a:pt x="306985" y="3473"/>
                  <a:pt x="314325" y="7143"/>
                </a:cubicBezTo>
                <a:cubicBezTo>
                  <a:pt x="316885" y="8423"/>
                  <a:pt x="319088" y="10318"/>
                  <a:pt x="321469" y="11906"/>
                </a:cubicBezTo>
                <a:cubicBezTo>
                  <a:pt x="326831" y="27995"/>
                  <a:pt x="319394" y="10555"/>
                  <a:pt x="330994" y="23812"/>
                </a:cubicBezTo>
                <a:cubicBezTo>
                  <a:pt x="334763" y="28120"/>
                  <a:pt x="337344" y="33337"/>
                  <a:pt x="340519" y="38100"/>
                </a:cubicBezTo>
                <a:lnTo>
                  <a:pt x="345281" y="45243"/>
                </a:lnTo>
                <a:cubicBezTo>
                  <a:pt x="346869" y="47624"/>
                  <a:pt x="347663" y="50799"/>
                  <a:pt x="350044" y="52387"/>
                </a:cubicBezTo>
                <a:lnTo>
                  <a:pt x="364331" y="61912"/>
                </a:lnTo>
                <a:cubicBezTo>
                  <a:pt x="366712" y="63500"/>
                  <a:pt x="368760" y="65770"/>
                  <a:pt x="371475" y="66675"/>
                </a:cubicBezTo>
                <a:lnTo>
                  <a:pt x="378619" y="69056"/>
                </a:lnTo>
                <a:cubicBezTo>
                  <a:pt x="407975" y="66388"/>
                  <a:pt x="396046" y="66675"/>
                  <a:pt x="414338" y="66675"/>
                </a:cubicBezTo>
              </a:path>
            </a:pathLst>
          </a:custGeom>
          <a:ln w="254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Triangolo isoscele 24"/>
          <p:cNvSpPr/>
          <p:nvPr/>
        </p:nvSpPr>
        <p:spPr>
          <a:xfrm>
            <a:off x="7321868" y="2576322"/>
            <a:ext cx="62964" cy="90958"/>
          </a:xfrm>
          <a:prstGeom prst="triangle">
            <a:avLst/>
          </a:prstGeom>
          <a:solidFill>
            <a:srgbClr val="000000"/>
          </a:solidFill>
          <a:ln>
            <a:solidFill>
              <a:srgbClr val="000000"/>
            </a:solidFill>
          </a:ln>
          <a:scene3d>
            <a:camera prst="orthographicFront">
              <a:rot lat="0" lon="240000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Figura a mano libera 25"/>
          <p:cNvSpPr/>
          <p:nvPr/>
        </p:nvSpPr>
        <p:spPr>
          <a:xfrm>
            <a:off x="8037104" y="2233067"/>
            <a:ext cx="414338" cy="137368"/>
          </a:xfrm>
          <a:custGeom>
            <a:avLst/>
            <a:gdLst>
              <a:gd name="connsiteX0" fmla="*/ 0 w 414338"/>
              <a:gd name="connsiteY0" fmla="*/ 116681 h 119062"/>
              <a:gd name="connsiteX1" fmla="*/ 19050 w 414338"/>
              <a:gd name="connsiteY1" fmla="*/ 88106 h 119062"/>
              <a:gd name="connsiteX2" fmla="*/ 28575 w 414338"/>
              <a:gd name="connsiteY2" fmla="*/ 73818 h 119062"/>
              <a:gd name="connsiteX3" fmla="*/ 35719 w 414338"/>
              <a:gd name="connsiteY3" fmla="*/ 59531 h 119062"/>
              <a:gd name="connsiteX4" fmla="*/ 45244 w 414338"/>
              <a:gd name="connsiteY4" fmla="*/ 38100 h 119062"/>
              <a:gd name="connsiteX5" fmla="*/ 52388 w 414338"/>
              <a:gd name="connsiteY5" fmla="*/ 30956 h 119062"/>
              <a:gd name="connsiteX6" fmla="*/ 69056 w 414338"/>
              <a:gd name="connsiteY6" fmla="*/ 11906 h 119062"/>
              <a:gd name="connsiteX7" fmla="*/ 71438 w 414338"/>
              <a:gd name="connsiteY7" fmla="*/ 4762 h 119062"/>
              <a:gd name="connsiteX8" fmla="*/ 85725 w 414338"/>
              <a:gd name="connsiteY8" fmla="*/ 0 h 119062"/>
              <a:gd name="connsiteX9" fmla="*/ 97631 w 414338"/>
              <a:gd name="connsiteY9" fmla="*/ 2381 h 119062"/>
              <a:gd name="connsiteX10" fmla="*/ 107156 w 414338"/>
              <a:gd name="connsiteY10" fmla="*/ 14287 h 119062"/>
              <a:gd name="connsiteX11" fmla="*/ 111919 w 414338"/>
              <a:gd name="connsiteY11" fmla="*/ 21431 h 119062"/>
              <a:gd name="connsiteX12" fmla="*/ 123825 w 414338"/>
              <a:gd name="connsiteY12" fmla="*/ 42862 h 119062"/>
              <a:gd name="connsiteX13" fmla="*/ 128588 w 414338"/>
              <a:gd name="connsiteY13" fmla="*/ 50006 h 119062"/>
              <a:gd name="connsiteX14" fmla="*/ 130969 w 414338"/>
              <a:gd name="connsiteY14" fmla="*/ 57150 h 119062"/>
              <a:gd name="connsiteX15" fmla="*/ 138113 w 414338"/>
              <a:gd name="connsiteY15" fmla="*/ 61912 h 119062"/>
              <a:gd name="connsiteX16" fmla="*/ 142875 w 414338"/>
              <a:gd name="connsiteY16" fmla="*/ 76200 h 119062"/>
              <a:gd name="connsiteX17" fmla="*/ 145256 w 414338"/>
              <a:gd name="connsiteY17" fmla="*/ 83343 h 119062"/>
              <a:gd name="connsiteX18" fmla="*/ 147638 w 414338"/>
              <a:gd name="connsiteY18" fmla="*/ 90487 h 119062"/>
              <a:gd name="connsiteX19" fmla="*/ 154781 w 414338"/>
              <a:gd name="connsiteY19" fmla="*/ 95250 h 119062"/>
              <a:gd name="connsiteX20" fmla="*/ 161925 w 414338"/>
              <a:gd name="connsiteY20" fmla="*/ 109537 h 119062"/>
              <a:gd name="connsiteX21" fmla="*/ 176213 w 414338"/>
              <a:gd name="connsiteY21" fmla="*/ 119062 h 119062"/>
              <a:gd name="connsiteX22" fmla="*/ 200025 w 414338"/>
              <a:gd name="connsiteY22" fmla="*/ 116681 h 119062"/>
              <a:gd name="connsiteX23" fmla="*/ 207169 w 414338"/>
              <a:gd name="connsiteY23" fmla="*/ 109537 h 119062"/>
              <a:gd name="connsiteX24" fmla="*/ 214313 w 414338"/>
              <a:gd name="connsiteY24" fmla="*/ 104775 h 119062"/>
              <a:gd name="connsiteX25" fmla="*/ 223838 w 414338"/>
              <a:gd name="connsiteY25" fmla="*/ 92868 h 119062"/>
              <a:gd name="connsiteX26" fmla="*/ 226219 w 414338"/>
              <a:gd name="connsiteY26" fmla="*/ 85725 h 119062"/>
              <a:gd name="connsiteX27" fmla="*/ 230981 w 414338"/>
              <a:gd name="connsiteY27" fmla="*/ 78581 h 119062"/>
              <a:gd name="connsiteX28" fmla="*/ 233363 w 414338"/>
              <a:gd name="connsiteY28" fmla="*/ 71437 h 119062"/>
              <a:gd name="connsiteX29" fmla="*/ 240506 w 414338"/>
              <a:gd name="connsiteY29" fmla="*/ 69056 h 119062"/>
              <a:gd name="connsiteX30" fmla="*/ 247650 w 414338"/>
              <a:gd name="connsiteY30" fmla="*/ 47625 h 119062"/>
              <a:gd name="connsiteX31" fmla="*/ 250031 w 414338"/>
              <a:gd name="connsiteY31" fmla="*/ 40481 h 119062"/>
              <a:gd name="connsiteX32" fmla="*/ 257175 w 414338"/>
              <a:gd name="connsiteY32" fmla="*/ 35718 h 119062"/>
              <a:gd name="connsiteX33" fmla="*/ 261938 w 414338"/>
              <a:gd name="connsiteY33" fmla="*/ 28575 h 119062"/>
              <a:gd name="connsiteX34" fmla="*/ 264319 w 414338"/>
              <a:gd name="connsiteY34" fmla="*/ 21431 h 119062"/>
              <a:gd name="connsiteX35" fmla="*/ 271463 w 414338"/>
              <a:gd name="connsiteY35" fmla="*/ 16668 h 119062"/>
              <a:gd name="connsiteX36" fmla="*/ 273844 w 414338"/>
              <a:gd name="connsiteY36" fmla="*/ 9525 h 119062"/>
              <a:gd name="connsiteX37" fmla="*/ 280988 w 414338"/>
              <a:gd name="connsiteY37" fmla="*/ 7143 h 119062"/>
              <a:gd name="connsiteX38" fmla="*/ 288131 w 414338"/>
              <a:gd name="connsiteY38" fmla="*/ 2381 h 119062"/>
              <a:gd name="connsiteX39" fmla="*/ 314325 w 414338"/>
              <a:gd name="connsiteY39" fmla="*/ 7143 h 119062"/>
              <a:gd name="connsiteX40" fmla="*/ 321469 w 414338"/>
              <a:gd name="connsiteY40" fmla="*/ 11906 h 119062"/>
              <a:gd name="connsiteX41" fmla="*/ 330994 w 414338"/>
              <a:gd name="connsiteY41" fmla="*/ 23812 h 119062"/>
              <a:gd name="connsiteX42" fmla="*/ 340519 w 414338"/>
              <a:gd name="connsiteY42" fmla="*/ 38100 h 119062"/>
              <a:gd name="connsiteX43" fmla="*/ 345281 w 414338"/>
              <a:gd name="connsiteY43" fmla="*/ 45243 h 119062"/>
              <a:gd name="connsiteX44" fmla="*/ 350044 w 414338"/>
              <a:gd name="connsiteY44" fmla="*/ 52387 h 119062"/>
              <a:gd name="connsiteX45" fmla="*/ 364331 w 414338"/>
              <a:gd name="connsiteY45" fmla="*/ 61912 h 119062"/>
              <a:gd name="connsiteX46" fmla="*/ 371475 w 414338"/>
              <a:gd name="connsiteY46" fmla="*/ 66675 h 119062"/>
              <a:gd name="connsiteX47" fmla="*/ 378619 w 414338"/>
              <a:gd name="connsiteY47" fmla="*/ 69056 h 119062"/>
              <a:gd name="connsiteX48" fmla="*/ 414338 w 414338"/>
              <a:gd name="connsiteY48" fmla="*/ 66675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4338" h="119062">
                <a:moveTo>
                  <a:pt x="0" y="116681"/>
                </a:moveTo>
                <a:lnTo>
                  <a:pt x="19050" y="88106"/>
                </a:lnTo>
                <a:lnTo>
                  <a:pt x="28575" y="73818"/>
                </a:lnTo>
                <a:cubicBezTo>
                  <a:pt x="31861" y="63960"/>
                  <a:pt x="29564" y="68763"/>
                  <a:pt x="35719" y="59531"/>
                </a:cubicBezTo>
                <a:cubicBezTo>
                  <a:pt x="39181" y="49143"/>
                  <a:pt x="38953" y="45649"/>
                  <a:pt x="45244" y="38100"/>
                </a:cubicBezTo>
                <a:cubicBezTo>
                  <a:pt x="47400" y="35513"/>
                  <a:pt x="50320" y="33614"/>
                  <a:pt x="52388" y="30956"/>
                </a:cubicBezTo>
                <a:cubicBezTo>
                  <a:pt x="67347" y="11722"/>
                  <a:pt x="55227" y="21125"/>
                  <a:pt x="69056" y="11906"/>
                </a:cubicBezTo>
                <a:cubicBezTo>
                  <a:pt x="69850" y="9525"/>
                  <a:pt x="69395" y="6221"/>
                  <a:pt x="71438" y="4762"/>
                </a:cubicBezTo>
                <a:cubicBezTo>
                  <a:pt x="75523" y="1844"/>
                  <a:pt x="85725" y="0"/>
                  <a:pt x="85725" y="0"/>
                </a:cubicBezTo>
                <a:cubicBezTo>
                  <a:pt x="89694" y="794"/>
                  <a:pt x="93841" y="960"/>
                  <a:pt x="97631" y="2381"/>
                </a:cubicBezTo>
                <a:cubicBezTo>
                  <a:pt x="107513" y="6086"/>
                  <a:pt x="103300" y="6576"/>
                  <a:pt x="107156" y="14287"/>
                </a:cubicBezTo>
                <a:cubicBezTo>
                  <a:pt x="108436" y="16847"/>
                  <a:pt x="110331" y="19050"/>
                  <a:pt x="111919" y="21431"/>
                </a:cubicBezTo>
                <a:cubicBezTo>
                  <a:pt x="116110" y="34005"/>
                  <a:pt x="112908" y="26487"/>
                  <a:pt x="123825" y="42862"/>
                </a:cubicBezTo>
                <a:lnTo>
                  <a:pt x="128588" y="50006"/>
                </a:lnTo>
                <a:cubicBezTo>
                  <a:pt x="129382" y="52387"/>
                  <a:pt x="129401" y="55190"/>
                  <a:pt x="130969" y="57150"/>
                </a:cubicBezTo>
                <a:cubicBezTo>
                  <a:pt x="132757" y="59385"/>
                  <a:pt x="136596" y="59485"/>
                  <a:pt x="138113" y="61912"/>
                </a:cubicBezTo>
                <a:cubicBezTo>
                  <a:pt x="140774" y="66169"/>
                  <a:pt x="141288" y="71437"/>
                  <a:pt x="142875" y="76200"/>
                </a:cubicBezTo>
                <a:lnTo>
                  <a:pt x="145256" y="83343"/>
                </a:lnTo>
                <a:cubicBezTo>
                  <a:pt x="146050" y="85724"/>
                  <a:pt x="145550" y="89094"/>
                  <a:pt x="147638" y="90487"/>
                </a:cubicBezTo>
                <a:lnTo>
                  <a:pt x="154781" y="95250"/>
                </a:lnTo>
                <a:cubicBezTo>
                  <a:pt x="156479" y="100343"/>
                  <a:pt x="157583" y="105737"/>
                  <a:pt x="161925" y="109537"/>
                </a:cubicBezTo>
                <a:cubicBezTo>
                  <a:pt x="166233" y="113306"/>
                  <a:pt x="176213" y="119062"/>
                  <a:pt x="176213" y="119062"/>
                </a:cubicBezTo>
                <a:cubicBezTo>
                  <a:pt x="184150" y="118268"/>
                  <a:pt x="192401" y="119027"/>
                  <a:pt x="200025" y="116681"/>
                </a:cubicBezTo>
                <a:cubicBezTo>
                  <a:pt x="203244" y="115691"/>
                  <a:pt x="204582" y="111693"/>
                  <a:pt x="207169" y="109537"/>
                </a:cubicBezTo>
                <a:cubicBezTo>
                  <a:pt x="209368" y="107705"/>
                  <a:pt x="211932" y="106362"/>
                  <a:pt x="214313" y="104775"/>
                </a:cubicBezTo>
                <a:cubicBezTo>
                  <a:pt x="220297" y="86821"/>
                  <a:pt x="211529" y="108254"/>
                  <a:pt x="223838" y="92868"/>
                </a:cubicBezTo>
                <a:cubicBezTo>
                  <a:pt x="225406" y="90908"/>
                  <a:pt x="225097" y="87970"/>
                  <a:pt x="226219" y="85725"/>
                </a:cubicBezTo>
                <a:cubicBezTo>
                  <a:pt x="227499" y="83165"/>
                  <a:pt x="229701" y="81141"/>
                  <a:pt x="230981" y="78581"/>
                </a:cubicBezTo>
                <a:cubicBezTo>
                  <a:pt x="232104" y="76336"/>
                  <a:pt x="231588" y="73212"/>
                  <a:pt x="233363" y="71437"/>
                </a:cubicBezTo>
                <a:cubicBezTo>
                  <a:pt x="235138" y="69662"/>
                  <a:pt x="238125" y="69850"/>
                  <a:pt x="240506" y="69056"/>
                </a:cubicBezTo>
                <a:lnTo>
                  <a:pt x="247650" y="47625"/>
                </a:lnTo>
                <a:cubicBezTo>
                  <a:pt x="248444" y="45244"/>
                  <a:pt x="247943" y="41873"/>
                  <a:pt x="250031" y="40481"/>
                </a:cubicBezTo>
                <a:lnTo>
                  <a:pt x="257175" y="35718"/>
                </a:lnTo>
                <a:cubicBezTo>
                  <a:pt x="258763" y="33337"/>
                  <a:pt x="260658" y="31135"/>
                  <a:pt x="261938" y="28575"/>
                </a:cubicBezTo>
                <a:cubicBezTo>
                  <a:pt x="263061" y="26330"/>
                  <a:pt x="262751" y="23391"/>
                  <a:pt x="264319" y="21431"/>
                </a:cubicBezTo>
                <a:cubicBezTo>
                  <a:pt x="266107" y="19196"/>
                  <a:pt x="269082" y="18256"/>
                  <a:pt x="271463" y="16668"/>
                </a:cubicBezTo>
                <a:cubicBezTo>
                  <a:pt x="272257" y="14287"/>
                  <a:pt x="272069" y="11300"/>
                  <a:pt x="273844" y="9525"/>
                </a:cubicBezTo>
                <a:cubicBezTo>
                  <a:pt x="275619" y="7750"/>
                  <a:pt x="278743" y="8266"/>
                  <a:pt x="280988" y="7143"/>
                </a:cubicBezTo>
                <a:cubicBezTo>
                  <a:pt x="283547" y="5863"/>
                  <a:pt x="285750" y="3968"/>
                  <a:pt x="288131" y="2381"/>
                </a:cubicBezTo>
                <a:cubicBezTo>
                  <a:pt x="294694" y="3201"/>
                  <a:pt x="306985" y="3473"/>
                  <a:pt x="314325" y="7143"/>
                </a:cubicBezTo>
                <a:cubicBezTo>
                  <a:pt x="316885" y="8423"/>
                  <a:pt x="319088" y="10318"/>
                  <a:pt x="321469" y="11906"/>
                </a:cubicBezTo>
                <a:cubicBezTo>
                  <a:pt x="326831" y="27995"/>
                  <a:pt x="319394" y="10555"/>
                  <a:pt x="330994" y="23812"/>
                </a:cubicBezTo>
                <a:cubicBezTo>
                  <a:pt x="334763" y="28120"/>
                  <a:pt x="337344" y="33337"/>
                  <a:pt x="340519" y="38100"/>
                </a:cubicBezTo>
                <a:lnTo>
                  <a:pt x="345281" y="45243"/>
                </a:lnTo>
                <a:cubicBezTo>
                  <a:pt x="346869" y="47624"/>
                  <a:pt x="347663" y="50799"/>
                  <a:pt x="350044" y="52387"/>
                </a:cubicBezTo>
                <a:lnTo>
                  <a:pt x="364331" y="61912"/>
                </a:lnTo>
                <a:cubicBezTo>
                  <a:pt x="366712" y="63500"/>
                  <a:pt x="368760" y="65770"/>
                  <a:pt x="371475" y="66675"/>
                </a:cubicBezTo>
                <a:lnTo>
                  <a:pt x="378619" y="69056"/>
                </a:lnTo>
                <a:cubicBezTo>
                  <a:pt x="407975" y="66388"/>
                  <a:pt x="396046" y="66675"/>
                  <a:pt x="414338" y="66675"/>
                </a:cubicBezTo>
              </a:path>
            </a:pathLst>
          </a:custGeom>
          <a:ln w="254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riangolo isoscele 26"/>
          <p:cNvSpPr/>
          <p:nvPr/>
        </p:nvSpPr>
        <p:spPr>
          <a:xfrm>
            <a:off x="8484413" y="1723854"/>
            <a:ext cx="62964" cy="90958"/>
          </a:xfrm>
          <a:prstGeom prst="triangle">
            <a:avLst/>
          </a:prstGeom>
          <a:solidFill>
            <a:srgbClr val="000000"/>
          </a:solidFill>
          <a:ln>
            <a:solidFill>
              <a:srgbClr val="000000"/>
            </a:solidFill>
          </a:ln>
          <a:scene3d>
            <a:camera prst="orthographicFront">
              <a:rot lat="0" lon="240000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Triangolo isoscele 28"/>
          <p:cNvSpPr/>
          <p:nvPr/>
        </p:nvSpPr>
        <p:spPr>
          <a:xfrm>
            <a:off x="8479241" y="2269340"/>
            <a:ext cx="62964" cy="90958"/>
          </a:xfrm>
          <a:prstGeom prst="triangle">
            <a:avLst/>
          </a:prstGeom>
          <a:solidFill>
            <a:srgbClr val="000000"/>
          </a:solidFill>
          <a:ln>
            <a:solidFill>
              <a:srgbClr val="000000"/>
            </a:solidFill>
          </a:ln>
          <a:scene3d>
            <a:camera prst="orthographicFront">
              <a:rot lat="0" lon="240000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Figura a mano libera 29"/>
          <p:cNvSpPr/>
          <p:nvPr/>
        </p:nvSpPr>
        <p:spPr>
          <a:xfrm>
            <a:off x="8037667" y="1688411"/>
            <a:ext cx="414338" cy="137368"/>
          </a:xfrm>
          <a:custGeom>
            <a:avLst/>
            <a:gdLst>
              <a:gd name="connsiteX0" fmla="*/ 0 w 414338"/>
              <a:gd name="connsiteY0" fmla="*/ 116681 h 119062"/>
              <a:gd name="connsiteX1" fmla="*/ 19050 w 414338"/>
              <a:gd name="connsiteY1" fmla="*/ 88106 h 119062"/>
              <a:gd name="connsiteX2" fmla="*/ 28575 w 414338"/>
              <a:gd name="connsiteY2" fmla="*/ 73818 h 119062"/>
              <a:gd name="connsiteX3" fmla="*/ 35719 w 414338"/>
              <a:gd name="connsiteY3" fmla="*/ 59531 h 119062"/>
              <a:gd name="connsiteX4" fmla="*/ 45244 w 414338"/>
              <a:gd name="connsiteY4" fmla="*/ 38100 h 119062"/>
              <a:gd name="connsiteX5" fmla="*/ 52388 w 414338"/>
              <a:gd name="connsiteY5" fmla="*/ 30956 h 119062"/>
              <a:gd name="connsiteX6" fmla="*/ 69056 w 414338"/>
              <a:gd name="connsiteY6" fmla="*/ 11906 h 119062"/>
              <a:gd name="connsiteX7" fmla="*/ 71438 w 414338"/>
              <a:gd name="connsiteY7" fmla="*/ 4762 h 119062"/>
              <a:gd name="connsiteX8" fmla="*/ 85725 w 414338"/>
              <a:gd name="connsiteY8" fmla="*/ 0 h 119062"/>
              <a:gd name="connsiteX9" fmla="*/ 97631 w 414338"/>
              <a:gd name="connsiteY9" fmla="*/ 2381 h 119062"/>
              <a:gd name="connsiteX10" fmla="*/ 107156 w 414338"/>
              <a:gd name="connsiteY10" fmla="*/ 14287 h 119062"/>
              <a:gd name="connsiteX11" fmla="*/ 111919 w 414338"/>
              <a:gd name="connsiteY11" fmla="*/ 21431 h 119062"/>
              <a:gd name="connsiteX12" fmla="*/ 123825 w 414338"/>
              <a:gd name="connsiteY12" fmla="*/ 42862 h 119062"/>
              <a:gd name="connsiteX13" fmla="*/ 128588 w 414338"/>
              <a:gd name="connsiteY13" fmla="*/ 50006 h 119062"/>
              <a:gd name="connsiteX14" fmla="*/ 130969 w 414338"/>
              <a:gd name="connsiteY14" fmla="*/ 57150 h 119062"/>
              <a:gd name="connsiteX15" fmla="*/ 138113 w 414338"/>
              <a:gd name="connsiteY15" fmla="*/ 61912 h 119062"/>
              <a:gd name="connsiteX16" fmla="*/ 142875 w 414338"/>
              <a:gd name="connsiteY16" fmla="*/ 76200 h 119062"/>
              <a:gd name="connsiteX17" fmla="*/ 145256 w 414338"/>
              <a:gd name="connsiteY17" fmla="*/ 83343 h 119062"/>
              <a:gd name="connsiteX18" fmla="*/ 147638 w 414338"/>
              <a:gd name="connsiteY18" fmla="*/ 90487 h 119062"/>
              <a:gd name="connsiteX19" fmla="*/ 154781 w 414338"/>
              <a:gd name="connsiteY19" fmla="*/ 95250 h 119062"/>
              <a:gd name="connsiteX20" fmla="*/ 161925 w 414338"/>
              <a:gd name="connsiteY20" fmla="*/ 109537 h 119062"/>
              <a:gd name="connsiteX21" fmla="*/ 176213 w 414338"/>
              <a:gd name="connsiteY21" fmla="*/ 119062 h 119062"/>
              <a:gd name="connsiteX22" fmla="*/ 200025 w 414338"/>
              <a:gd name="connsiteY22" fmla="*/ 116681 h 119062"/>
              <a:gd name="connsiteX23" fmla="*/ 207169 w 414338"/>
              <a:gd name="connsiteY23" fmla="*/ 109537 h 119062"/>
              <a:gd name="connsiteX24" fmla="*/ 214313 w 414338"/>
              <a:gd name="connsiteY24" fmla="*/ 104775 h 119062"/>
              <a:gd name="connsiteX25" fmla="*/ 223838 w 414338"/>
              <a:gd name="connsiteY25" fmla="*/ 92868 h 119062"/>
              <a:gd name="connsiteX26" fmla="*/ 226219 w 414338"/>
              <a:gd name="connsiteY26" fmla="*/ 85725 h 119062"/>
              <a:gd name="connsiteX27" fmla="*/ 230981 w 414338"/>
              <a:gd name="connsiteY27" fmla="*/ 78581 h 119062"/>
              <a:gd name="connsiteX28" fmla="*/ 233363 w 414338"/>
              <a:gd name="connsiteY28" fmla="*/ 71437 h 119062"/>
              <a:gd name="connsiteX29" fmla="*/ 240506 w 414338"/>
              <a:gd name="connsiteY29" fmla="*/ 69056 h 119062"/>
              <a:gd name="connsiteX30" fmla="*/ 247650 w 414338"/>
              <a:gd name="connsiteY30" fmla="*/ 47625 h 119062"/>
              <a:gd name="connsiteX31" fmla="*/ 250031 w 414338"/>
              <a:gd name="connsiteY31" fmla="*/ 40481 h 119062"/>
              <a:gd name="connsiteX32" fmla="*/ 257175 w 414338"/>
              <a:gd name="connsiteY32" fmla="*/ 35718 h 119062"/>
              <a:gd name="connsiteX33" fmla="*/ 261938 w 414338"/>
              <a:gd name="connsiteY33" fmla="*/ 28575 h 119062"/>
              <a:gd name="connsiteX34" fmla="*/ 264319 w 414338"/>
              <a:gd name="connsiteY34" fmla="*/ 21431 h 119062"/>
              <a:gd name="connsiteX35" fmla="*/ 271463 w 414338"/>
              <a:gd name="connsiteY35" fmla="*/ 16668 h 119062"/>
              <a:gd name="connsiteX36" fmla="*/ 273844 w 414338"/>
              <a:gd name="connsiteY36" fmla="*/ 9525 h 119062"/>
              <a:gd name="connsiteX37" fmla="*/ 280988 w 414338"/>
              <a:gd name="connsiteY37" fmla="*/ 7143 h 119062"/>
              <a:gd name="connsiteX38" fmla="*/ 288131 w 414338"/>
              <a:gd name="connsiteY38" fmla="*/ 2381 h 119062"/>
              <a:gd name="connsiteX39" fmla="*/ 314325 w 414338"/>
              <a:gd name="connsiteY39" fmla="*/ 7143 h 119062"/>
              <a:gd name="connsiteX40" fmla="*/ 321469 w 414338"/>
              <a:gd name="connsiteY40" fmla="*/ 11906 h 119062"/>
              <a:gd name="connsiteX41" fmla="*/ 330994 w 414338"/>
              <a:gd name="connsiteY41" fmla="*/ 23812 h 119062"/>
              <a:gd name="connsiteX42" fmla="*/ 340519 w 414338"/>
              <a:gd name="connsiteY42" fmla="*/ 38100 h 119062"/>
              <a:gd name="connsiteX43" fmla="*/ 345281 w 414338"/>
              <a:gd name="connsiteY43" fmla="*/ 45243 h 119062"/>
              <a:gd name="connsiteX44" fmla="*/ 350044 w 414338"/>
              <a:gd name="connsiteY44" fmla="*/ 52387 h 119062"/>
              <a:gd name="connsiteX45" fmla="*/ 364331 w 414338"/>
              <a:gd name="connsiteY45" fmla="*/ 61912 h 119062"/>
              <a:gd name="connsiteX46" fmla="*/ 371475 w 414338"/>
              <a:gd name="connsiteY46" fmla="*/ 66675 h 119062"/>
              <a:gd name="connsiteX47" fmla="*/ 378619 w 414338"/>
              <a:gd name="connsiteY47" fmla="*/ 69056 h 119062"/>
              <a:gd name="connsiteX48" fmla="*/ 414338 w 414338"/>
              <a:gd name="connsiteY48" fmla="*/ 66675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4338" h="119062">
                <a:moveTo>
                  <a:pt x="0" y="116681"/>
                </a:moveTo>
                <a:lnTo>
                  <a:pt x="19050" y="88106"/>
                </a:lnTo>
                <a:lnTo>
                  <a:pt x="28575" y="73818"/>
                </a:lnTo>
                <a:cubicBezTo>
                  <a:pt x="31861" y="63960"/>
                  <a:pt x="29564" y="68763"/>
                  <a:pt x="35719" y="59531"/>
                </a:cubicBezTo>
                <a:cubicBezTo>
                  <a:pt x="39181" y="49143"/>
                  <a:pt x="38953" y="45649"/>
                  <a:pt x="45244" y="38100"/>
                </a:cubicBezTo>
                <a:cubicBezTo>
                  <a:pt x="47400" y="35513"/>
                  <a:pt x="50320" y="33614"/>
                  <a:pt x="52388" y="30956"/>
                </a:cubicBezTo>
                <a:cubicBezTo>
                  <a:pt x="67347" y="11722"/>
                  <a:pt x="55227" y="21125"/>
                  <a:pt x="69056" y="11906"/>
                </a:cubicBezTo>
                <a:cubicBezTo>
                  <a:pt x="69850" y="9525"/>
                  <a:pt x="69395" y="6221"/>
                  <a:pt x="71438" y="4762"/>
                </a:cubicBezTo>
                <a:cubicBezTo>
                  <a:pt x="75523" y="1844"/>
                  <a:pt x="85725" y="0"/>
                  <a:pt x="85725" y="0"/>
                </a:cubicBezTo>
                <a:cubicBezTo>
                  <a:pt x="89694" y="794"/>
                  <a:pt x="93841" y="960"/>
                  <a:pt x="97631" y="2381"/>
                </a:cubicBezTo>
                <a:cubicBezTo>
                  <a:pt x="107513" y="6086"/>
                  <a:pt x="103300" y="6576"/>
                  <a:pt x="107156" y="14287"/>
                </a:cubicBezTo>
                <a:cubicBezTo>
                  <a:pt x="108436" y="16847"/>
                  <a:pt x="110331" y="19050"/>
                  <a:pt x="111919" y="21431"/>
                </a:cubicBezTo>
                <a:cubicBezTo>
                  <a:pt x="116110" y="34005"/>
                  <a:pt x="112908" y="26487"/>
                  <a:pt x="123825" y="42862"/>
                </a:cubicBezTo>
                <a:lnTo>
                  <a:pt x="128588" y="50006"/>
                </a:lnTo>
                <a:cubicBezTo>
                  <a:pt x="129382" y="52387"/>
                  <a:pt x="129401" y="55190"/>
                  <a:pt x="130969" y="57150"/>
                </a:cubicBezTo>
                <a:cubicBezTo>
                  <a:pt x="132757" y="59385"/>
                  <a:pt x="136596" y="59485"/>
                  <a:pt x="138113" y="61912"/>
                </a:cubicBezTo>
                <a:cubicBezTo>
                  <a:pt x="140774" y="66169"/>
                  <a:pt x="141288" y="71437"/>
                  <a:pt x="142875" y="76200"/>
                </a:cubicBezTo>
                <a:lnTo>
                  <a:pt x="145256" y="83343"/>
                </a:lnTo>
                <a:cubicBezTo>
                  <a:pt x="146050" y="85724"/>
                  <a:pt x="145550" y="89094"/>
                  <a:pt x="147638" y="90487"/>
                </a:cubicBezTo>
                <a:lnTo>
                  <a:pt x="154781" y="95250"/>
                </a:lnTo>
                <a:cubicBezTo>
                  <a:pt x="156479" y="100343"/>
                  <a:pt x="157583" y="105737"/>
                  <a:pt x="161925" y="109537"/>
                </a:cubicBezTo>
                <a:cubicBezTo>
                  <a:pt x="166233" y="113306"/>
                  <a:pt x="176213" y="119062"/>
                  <a:pt x="176213" y="119062"/>
                </a:cubicBezTo>
                <a:cubicBezTo>
                  <a:pt x="184150" y="118268"/>
                  <a:pt x="192401" y="119027"/>
                  <a:pt x="200025" y="116681"/>
                </a:cubicBezTo>
                <a:cubicBezTo>
                  <a:pt x="203244" y="115691"/>
                  <a:pt x="204582" y="111693"/>
                  <a:pt x="207169" y="109537"/>
                </a:cubicBezTo>
                <a:cubicBezTo>
                  <a:pt x="209368" y="107705"/>
                  <a:pt x="211932" y="106362"/>
                  <a:pt x="214313" y="104775"/>
                </a:cubicBezTo>
                <a:cubicBezTo>
                  <a:pt x="220297" y="86821"/>
                  <a:pt x="211529" y="108254"/>
                  <a:pt x="223838" y="92868"/>
                </a:cubicBezTo>
                <a:cubicBezTo>
                  <a:pt x="225406" y="90908"/>
                  <a:pt x="225097" y="87970"/>
                  <a:pt x="226219" y="85725"/>
                </a:cubicBezTo>
                <a:cubicBezTo>
                  <a:pt x="227499" y="83165"/>
                  <a:pt x="229701" y="81141"/>
                  <a:pt x="230981" y="78581"/>
                </a:cubicBezTo>
                <a:cubicBezTo>
                  <a:pt x="232104" y="76336"/>
                  <a:pt x="231588" y="73212"/>
                  <a:pt x="233363" y="71437"/>
                </a:cubicBezTo>
                <a:cubicBezTo>
                  <a:pt x="235138" y="69662"/>
                  <a:pt x="238125" y="69850"/>
                  <a:pt x="240506" y="69056"/>
                </a:cubicBezTo>
                <a:lnTo>
                  <a:pt x="247650" y="47625"/>
                </a:lnTo>
                <a:cubicBezTo>
                  <a:pt x="248444" y="45244"/>
                  <a:pt x="247943" y="41873"/>
                  <a:pt x="250031" y="40481"/>
                </a:cubicBezTo>
                <a:lnTo>
                  <a:pt x="257175" y="35718"/>
                </a:lnTo>
                <a:cubicBezTo>
                  <a:pt x="258763" y="33337"/>
                  <a:pt x="260658" y="31135"/>
                  <a:pt x="261938" y="28575"/>
                </a:cubicBezTo>
                <a:cubicBezTo>
                  <a:pt x="263061" y="26330"/>
                  <a:pt x="262751" y="23391"/>
                  <a:pt x="264319" y="21431"/>
                </a:cubicBezTo>
                <a:cubicBezTo>
                  <a:pt x="266107" y="19196"/>
                  <a:pt x="269082" y="18256"/>
                  <a:pt x="271463" y="16668"/>
                </a:cubicBezTo>
                <a:cubicBezTo>
                  <a:pt x="272257" y="14287"/>
                  <a:pt x="272069" y="11300"/>
                  <a:pt x="273844" y="9525"/>
                </a:cubicBezTo>
                <a:cubicBezTo>
                  <a:pt x="275619" y="7750"/>
                  <a:pt x="278743" y="8266"/>
                  <a:pt x="280988" y="7143"/>
                </a:cubicBezTo>
                <a:cubicBezTo>
                  <a:pt x="283547" y="5863"/>
                  <a:pt x="285750" y="3968"/>
                  <a:pt x="288131" y="2381"/>
                </a:cubicBezTo>
                <a:cubicBezTo>
                  <a:pt x="294694" y="3201"/>
                  <a:pt x="306985" y="3473"/>
                  <a:pt x="314325" y="7143"/>
                </a:cubicBezTo>
                <a:cubicBezTo>
                  <a:pt x="316885" y="8423"/>
                  <a:pt x="319088" y="10318"/>
                  <a:pt x="321469" y="11906"/>
                </a:cubicBezTo>
                <a:cubicBezTo>
                  <a:pt x="326831" y="27995"/>
                  <a:pt x="319394" y="10555"/>
                  <a:pt x="330994" y="23812"/>
                </a:cubicBezTo>
                <a:cubicBezTo>
                  <a:pt x="334763" y="28120"/>
                  <a:pt x="337344" y="33337"/>
                  <a:pt x="340519" y="38100"/>
                </a:cubicBezTo>
                <a:lnTo>
                  <a:pt x="345281" y="45243"/>
                </a:lnTo>
                <a:cubicBezTo>
                  <a:pt x="346869" y="47624"/>
                  <a:pt x="347663" y="50799"/>
                  <a:pt x="350044" y="52387"/>
                </a:cubicBezTo>
                <a:lnTo>
                  <a:pt x="364331" y="61912"/>
                </a:lnTo>
                <a:cubicBezTo>
                  <a:pt x="366712" y="63500"/>
                  <a:pt x="368760" y="65770"/>
                  <a:pt x="371475" y="66675"/>
                </a:cubicBezTo>
                <a:lnTo>
                  <a:pt x="378619" y="69056"/>
                </a:lnTo>
                <a:cubicBezTo>
                  <a:pt x="407975" y="66388"/>
                  <a:pt x="396046" y="66675"/>
                  <a:pt x="414338" y="66675"/>
                </a:cubicBezTo>
              </a:path>
            </a:pathLst>
          </a:custGeom>
          <a:ln w="254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Triangolo isoscele 30"/>
          <p:cNvSpPr/>
          <p:nvPr/>
        </p:nvSpPr>
        <p:spPr>
          <a:xfrm>
            <a:off x="8478678" y="2822152"/>
            <a:ext cx="62964" cy="90958"/>
          </a:xfrm>
          <a:prstGeom prst="triangle">
            <a:avLst/>
          </a:prstGeom>
          <a:solidFill>
            <a:srgbClr val="000000"/>
          </a:solidFill>
          <a:ln>
            <a:solidFill>
              <a:srgbClr val="000000"/>
            </a:solidFill>
          </a:ln>
          <a:scene3d>
            <a:camera prst="orthographicFront">
              <a:rot lat="0" lon="2400000" rev="16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2" name="Figura a mano libera 31"/>
          <p:cNvSpPr/>
          <p:nvPr/>
        </p:nvSpPr>
        <p:spPr>
          <a:xfrm>
            <a:off x="8032904" y="2780505"/>
            <a:ext cx="414338" cy="137368"/>
          </a:xfrm>
          <a:custGeom>
            <a:avLst/>
            <a:gdLst>
              <a:gd name="connsiteX0" fmla="*/ 0 w 414338"/>
              <a:gd name="connsiteY0" fmla="*/ 116681 h 119062"/>
              <a:gd name="connsiteX1" fmla="*/ 19050 w 414338"/>
              <a:gd name="connsiteY1" fmla="*/ 88106 h 119062"/>
              <a:gd name="connsiteX2" fmla="*/ 28575 w 414338"/>
              <a:gd name="connsiteY2" fmla="*/ 73818 h 119062"/>
              <a:gd name="connsiteX3" fmla="*/ 35719 w 414338"/>
              <a:gd name="connsiteY3" fmla="*/ 59531 h 119062"/>
              <a:gd name="connsiteX4" fmla="*/ 45244 w 414338"/>
              <a:gd name="connsiteY4" fmla="*/ 38100 h 119062"/>
              <a:gd name="connsiteX5" fmla="*/ 52388 w 414338"/>
              <a:gd name="connsiteY5" fmla="*/ 30956 h 119062"/>
              <a:gd name="connsiteX6" fmla="*/ 69056 w 414338"/>
              <a:gd name="connsiteY6" fmla="*/ 11906 h 119062"/>
              <a:gd name="connsiteX7" fmla="*/ 71438 w 414338"/>
              <a:gd name="connsiteY7" fmla="*/ 4762 h 119062"/>
              <a:gd name="connsiteX8" fmla="*/ 85725 w 414338"/>
              <a:gd name="connsiteY8" fmla="*/ 0 h 119062"/>
              <a:gd name="connsiteX9" fmla="*/ 97631 w 414338"/>
              <a:gd name="connsiteY9" fmla="*/ 2381 h 119062"/>
              <a:gd name="connsiteX10" fmla="*/ 107156 w 414338"/>
              <a:gd name="connsiteY10" fmla="*/ 14287 h 119062"/>
              <a:gd name="connsiteX11" fmla="*/ 111919 w 414338"/>
              <a:gd name="connsiteY11" fmla="*/ 21431 h 119062"/>
              <a:gd name="connsiteX12" fmla="*/ 123825 w 414338"/>
              <a:gd name="connsiteY12" fmla="*/ 42862 h 119062"/>
              <a:gd name="connsiteX13" fmla="*/ 128588 w 414338"/>
              <a:gd name="connsiteY13" fmla="*/ 50006 h 119062"/>
              <a:gd name="connsiteX14" fmla="*/ 130969 w 414338"/>
              <a:gd name="connsiteY14" fmla="*/ 57150 h 119062"/>
              <a:gd name="connsiteX15" fmla="*/ 138113 w 414338"/>
              <a:gd name="connsiteY15" fmla="*/ 61912 h 119062"/>
              <a:gd name="connsiteX16" fmla="*/ 142875 w 414338"/>
              <a:gd name="connsiteY16" fmla="*/ 76200 h 119062"/>
              <a:gd name="connsiteX17" fmla="*/ 145256 w 414338"/>
              <a:gd name="connsiteY17" fmla="*/ 83343 h 119062"/>
              <a:gd name="connsiteX18" fmla="*/ 147638 w 414338"/>
              <a:gd name="connsiteY18" fmla="*/ 90487 h 119062"/>
              <a:gd name="connsiteX19" fmla="*/ 154781 w 414338"/>
              <a:gd name="connsiteY19" fmla="*/ 95250 h 119062"/>
              <a:gd name="connsiteX20" fmla="*/ 161925 w 414338"/>
              <a:gd name="connsiteY20" fmla="*/ 109537 h 119062"/>
              <a:gd name="connsiteX21" fmla="*/ 176213 w 414338"/>
              <a:gd name="connsiteY21" fmla="*/ 119062 h 119062"/>
              <a:gd name="connsiteX22" fmla="*/ 200025 w 414338"/>
              <a:gd name="connsiteY22" fmla="*/ 116681 h 119062"/>
              <a:gd name="connsiteX23" fmla="*/ 207169 w 414338"/>
              <a:gd name="connsiteY23" fmla="*/ 109537 h 119062"/>
              <a:gd name="connsiteX24" fmla="*/ 214313 w 414338"/>
              <a:gd name="connsiteY24" fmla="*/ 104775 h 119062"/>
              <a:gd name="connsiteX25" fmla="*/ 223838 w 414338"/>
              <a:gd name="connsiteY25" fmla="*/ 92868 h 119062"/>
              <a:gd name="connsiteX26" fmla="*/ 226219 w 414338"/>
              <a:gd name="connsiteY26" fmla="*/ 85725 h 119062"/>
              <a:gd name="connsiteX27" fmla="*/ 230981 w 414338"/>
              <a:gd name="connsiteY27" fmla="*/ 78581 h 119062"/>
              <a:gd name="connsiteX28" fmla="*/ 233363 w 414338"/>
              <a:gd name="connsiteY28" fmla="*/ 71437 h 119062"/>
              <a:gd name="connsiteX29" fmla="*/ 240506 w 414338"/>
              <a:gd name="connsiteY29" fmla="*/ 69056 h 119062"/>
              <a:gd name="connsiteX30" fmla="*/ 247650 w 414338"/>
              <a:gd name="connsiteY30" fmla="*/ 47625 h 119062"/>
              <a:gd name="connsiteX31" fmla="*/ 250031 w 414338"/>
              <a:gd name="connsiteY31" fmla="*/ 40481 h 119062"/>
              <a:gd name="connsiteX32" fmla="*/ 257175 w 414338"/>
              <a:gd name="connsiteY32" fmla="*/ 35718 h 119062"/>
              <a:gd name="connsiteX33" fmla="*/ 261938 w 414338"/>
              <a:gd name="connsiteY33" fmla="*/ 28575 h 119062"/>
              <a:gd name="connsiteX34" fmla="*/ 264319 w 414338"/>
              <a:gd name="connsiteY34" fmla="*/ 21431 h 119062"/>
              <a:gd name="connsiteX35" fmla="*/ 271463 w 414338"/>
              <a:gd name="connsiteY35" fmla="*/ 16668 h 119062"/>
              <a:gd name="connsiteX36" fmla="*/ 273844 w 414338"/>
              <a:gd name="connsiteY36" fmla="*/ 9525 h 119062"/>
              <a:gd name="connsiteX37" fmla="*/ 280988 w 414338"/>
              <a:gd name="connsiteY37" fmla="*/ 7143 h 119062"/>
              <a:gd name="connsiteX38" fmla="*/ 288131 w 414338"/>
              <a:gd name="connsiteY38" fmla="*/ 2381 h 119062"/>
              <a:gd name="connsiteX39" fmla="*/ 314325 w 414338"/>
              <a:gd name="connsiteY39" fmla="*/ 7143 h 119062"/>
              <a:gd name="connsiteX40" fmla="*/ 321469 w 414338"/>
              <a:gd name="connsiteY40" fmla="*/ 11906 h 119062"/>
              <a:gd name="connsiteX41" fmla="*/ 330994 w 414338"/>
              <a:gd name="connsiteY41" fmla="*/ 23812 h 119062"/>
              <a:gd name="connsiteX42" fmla="*/ 340519 w 414338"/>
              <a:gd name="connsiteY42" fmla="*/ 38100 h 119062"/>
              <a:gd name="connsiteX43" fmla="*/ 345281 w 414338"/>
              <a:gd name="connsiteY43" fmla="*/ 45243 h 119062"/>
              <a:gd name="connsiteX44" fmla="*/ 350044 w 414338"/>
              <a:gd name="connsiteY44" fmla="*/ 52387 h 119062"/>
              <a:gd name="connsiteX45" fmla="*/ 364331 w 414338"/>
              <a:gd name="connsiteY45" fmla="*/ 61912 h 119062"/>
              <a:gd name="connsiteX46" fmla="*/ 371475 w 414338"/>
              <a:gd name="connsiteY46" fmla="*/ 66675 h 119062"/>
              <a:gd name="connsiteX47" fmla="*/ 378619 w 414338"/>
              <a:gd name="connsiteY47" fmla="*/ 69056 h 119062"/>
              <a:gd name="connsiteX48" fmla="*/ 414338 w 414338"/>
              <a:gd name="connsiteY48" fmla="*/ 66675 h 11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14338" h="119062">
                <a:moveTo>
                  <a:pt x="0" y="116681"/>
                </a:moveTo>
                <a:lnTo>
                  <a:pt x="19050" y="88106"/>
                </a:lnTo>
                <a:lnTo>
                  <a:pt x="28575" y="73818"/>
                </a:lnTo>
                <a:cubicBezTo>
                  <a:pt x="31861" y="63960"/>
                  <a:pt x="29564" y="68763"/>
                  <a:pt x="35719" y="59531"/>
                </a:cubicBezTo>
                <a:cubicBezTo>
                  <a:pt x="39181" y="49143"/>
                  <a:pt x="38953" y="45649"/>
                  <a:pt x="45244" y="38100"/>
                </a:cubicBezTo>
                <a:cubicBezTo>
                  <a:pt x="47400" y="35513"/>
                  <a:pt x="50320" y="33614"/>
                  <a:pt x="52388" y="30956"/>
                </a:cubicBezTo>
                <a:cubicBezTo>
                  <a:pt x="67347" y="11722"/>
                  <a:pt x="55227" y="21125"/>
                  <a:pt x="69056" y="11906"/>
                </a:cubicBezTo>
                <a:cubicBezTo>
                  <a:pt x="69850" y="9525"/>
                  <a:pt x="69395" y="6221"/>
                  <a:pt x="71438" y="4762"/>
                </a:cubicBezTo>
                <a:cubicBezTo>
                  <a:pt x="75523" y="1844"/>
                  <a:pt x="85725" y="0"/>
                  <a:pt x="85725" y="0"/>
                </a:cubicBezTo>
                <a:cubicBezTo>
                  <a:pt x="89694" y="794"/>
                  <a:pt x="93841" y="960"/>
                  <a:pt x="97631" y="2381"/>
                </a:cubicBezTo>
                <a:cubicBezTo>
                  <a:pt x="107513" y="6086"/>
                  <a:pt x="103300" y="6576"/>
                  <a:pt x="107156" y="14287"/>
                </a:cubicBezTo>
                <a:cubicBezTo>
                  <a:pt x="108436" y="16847"/>
                  <a:pt x="110331" y="19050"/>
                  <a:pt x="111919" y="21431"/>
                </a:cubicBezTo>
                <a:cubicBezTo>
                  <a:pt x="116110" y="34005"/>
                  <a:pt x="112908" y="26487"/>
                  <a:pt x="123825" y="42862"/>
                </a:cubicBezTo>
                <a:lnTo>
                  <a:pt x="128588" y="50006"/>
                </a:lnTo>
                <a:cubicBezTo>
                  <a:pt x="129382" y="52387"/>
                  <a:pt x="129401" y="55190"/>
                  <a:pt x="130969" y="57150"/>
                </a:cubicBezTo>
                <a:cubicBezTo>
                  <a:pt x="132757" y="59385"/>
                  <a:pt x="136596" y="59485"/>
                  <a:pt x="138113" y="61912"/>
                </a:cubicBezTo>
                <a:cubicBezTo>
                  <a:pt x="140774" y="66169"/>
                  <a:pt x="141288" y="71437"/>
                  <a:pt x="142875" y="76200"/>
                </a:cubicBezTo>
                <a:lnTo>
                  <a:pt x="145256" y="83343"/>
                </a:lnTo>
                <a:cubicBezTo>
                  <a:pt x="146050" y="85724"/>
                  <a:pt x="145550" y="89094"/>
                  <a:pt x="147638" y="90487"/>
                </a:cubicBezTo>
                <a:lnTo>
                  <a:pt x="154781" y="95250"/>
                </a:lnTo>
                <a:cubicBezTo>
                  <a:pt x="156479" y="100343"/>
                  <a:pt x="157583" y="105737"/>
                  <a:pt x="161925" y="109537"/>
                </a:cubicBezTo>
                <a:cubicBezTo>
                  <a:pt x="166233" y="113306"/>
                  <a:pt x="176213" y="119062"/>
                  <a:pt x="176213" y="119062"/>
                </a:cubicBezTo>
                <a:cubicBezTo>
                  <a:pt x="184150" y="118268"/>
                  <a:pt x="192401" y="119027"/>
                  <a:pt x="200025" y="116681"/>
                </a:cubicBezTo>
                <a:cubicBezTo>
                  <a:pt x="203244" y="115691"/>
                  <a:pt x="204582" y="111693"/>
                  <a:pt x="207169" y="109537"/>
                </a:cubicBezTo>
                <a:cubicBezTo>
                  <a:pt x="209368" y="107705"/>
                  <a:pt x="211932" y="106362"/>
                  <a:pt x="214313" y="104775"/>
                </a:cubicBezTo>
                <a:cubicBezTo>
                  <a:pt x="220297" y="86821"/>
                  <a:pt x="211529" y="108254"/>
                  <a:pt x="223838" y="92868"/>
                </a:cubicBezTo>
                <a:cubicBezTo>
                  <a:pt x="225406" y="90908"/>
                  <a:pt x="225097" y="87970"/>
                  <a:pt x="226219" y="85725"/>
                </a:cubicBezTo>
                <a:cubicBezTo>
                  <a:pt x="227499" y="83165"/>
                  <a:pt x="229701" y="81141"/>
                  <a:pt x="230981" y="78581"/>
                </a:cubicBezTo>
                <a:cubicBezTo>
                  <a:pt x="232104" y="76336"/>
                  <a:pt x="231588" y="73212"/>
                  <a:pt x="233363" y="71437"/>
                </a:cubicBezTo>
                <a:cubicBezTo>
                  <a:pt x="235138" y="69662"/>
                  <a:pt x="238125" y="69850"/>
                  <a:pt x="240506" y="69056"/>
                </a:cubicBezTo>
                <a:lnTo>
                  <a:pt x="247650" y="47625"/>
                </a:lnTo>
                <a:cubicBezTo>
                  <a:pt x="248444" y="45244"/>
                  <a:pt x="247943" y="41873"/>
                  <a:pt x="250031" y="40481"/>
                </a:cubicBezTo>
                <a:lnTo>
                  <a:pt x="257175" y="35718"/>
                </a:lnTo>
                <a:cubicBezTo>
                  <a:pt x="258763" y="33337"/>
                  <a:pt x="260658" y="31135"/>
                  <a:pt x="261938" y="28575"/>
                </a:cubicBezTo>
                <a:cubicBezTo>
                  <a:pt x="263061" y="26330"/>
                  <a:pt x="262751" y="23391"/>
                  <a:pt x="264319" y="21431"/>
                </a:cubicBezTo>
                <a:cubicBezTo>
                  <a:pt x="266107" y="19196"/>
                  <a:pt x="269082" y="18256"/>
                  <a:pt x="271463" y="16668"/>
                </a:cubicBezTo>
                <a:cubicBezTo>
                  <a:pt x="272257" y="14287"/>
                  <a:pt x="272069" y="11300"/>
                  <a:pt x="273844" y="9525"/>
                </a:cubicBezTo>
                <a:cubicBezTo>
                  <a:pt x="275619" y="7750"/>
                  <a:pt x="278743" y="8266"/>
                  <a:pt x="280988" y="7143"/>
                </a:cubicBezTo>
                <a:cubicBezTo>
                  <a:pt x="283547" y="5863"/>
                  <a:pt x="285750" y="3968"/>
                  <a:pt x="288131" y="2381"/>
                </a:cubicBezTo>
                <a:cubicBezTo>
                  <a:pt x="294694" y="3201"/>
                  <a:pt x="306985" y="3473"/>
                  <a:pt x="314325" y="7143"/>
                </a:cubicBezTo>
                <a:cubicBezTo>
                  <a:pt x="316885" y="8423"/>
                  <a:pt x="319088" y="10318"/>
                  <a:pt x="321469" y="11906"/>
                </a:cubicBezTo>
                <a:cubicBezTo>
                  <a:pt x="326831" y="27995"/>
                  <a:pt x="319394" y="10555"/>
                  <a:pt x="330994" y="23812"/>
                </a:cubicBezTo>
                <a:cubicBezTo>
                  <a:pt x="334763" y="28120"/>
                  <a:pt x="337344" y="33337"/>
                  <a:pt x="340519" y="38100"/>
                </a:cubicBezTo>
                <a:lnTo>
                  <a:pt x="345281" y="45243"/>
                </a:lnTo>
                <a:cubicBezTo>
                  <a:pt x="346869" y="47624"/>
                  <a:pt x="347663" y="50799"/>
                  <a:pt x="350044" y="52387"/>
                </a:cubicBezTo>
                <a:lnTo>
                  <a:pt x="364331" y="61912"/>
                </a:lnTo>
                <a:cubicBezTo>
                  <a:pt x="366712" y="63500"/>
                  <a:pt x="368760" y="65770"/>
                  <a:pt x="371475" y="66675"/>
                </a:cubicBezTo>
                <a:lnTo>
                  <a:pt x="378619" y="69056"/>
                </a:lnTo>
                <a:cubicBezTo>
                  <a:pt x="407975" y="66388"/>
                  <a:pt x="396046" y="66675"/>
                  <a:pt x="414338" y="66675"/>
                </a:cubicBezTo>
              </a:path>
            </a:pathLst>
          </a:custGeom>
          <a:ln w="25400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4" name="Connettore 2 33"/>
          <p:cNvCxnSpPr/>
          <p:nvPr/>
        </p:nvCxnSpPr>
        <p:spPr>
          <a:xfrm flipV="1">
            <a:off x="4120094" y="2306503"/>
            <a:ext cx="1551254" cy="14990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2 36"/>
          <p:cNvCxnSpPr/>
          <p:nvPr/>
        </p:nvCxnSpPr>
        <p:spPr>
          <a:xfrm flipV="1">
            <a:off x="4135084" y="1922367"/>
            <a:ext cx="1497178" cy="390020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4135084" y="2336483"/>
            <a:ext cx="1497178" cy="28803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una 41"/>
          <p:cNvSpPr/>
          <p:nvPr/>
        </p:nvSpPr>
        <p:spPr>
          <a:xfrm flipH="1">
            <a:off x="6208326" y="1789447"/>
            <a:ext cx="144016" cy="1008112"/>
          </a:xfrm>
          <a:prstGeom prst="moon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4176464" y="2716393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 err="1">
                <a:solidFill>
                  <a:srgbClr val="0000CC"/>
                </a:solidFill>
                <a:latin typeface="Calibri"/>
              </a:rPr>
              <a:t>Relativistic</a:t>
            </a:r>
            <a:endParaRPr lang="it-IT" b="1" dirty="0">
              <a:solidFill>
                <a:srgbClr val="0000CC"/>
              </a:solidFill>
              <a:latin typeface="Calibri"/>
            </a:endParaRPr>
          </a:p>
          <a:p>
            <a:pPr algn="ctr" defTabSz="914400"/>
            <a:r>
              <a:rPr lang="it-IT" b="1" dirty="0" err="1">
                <a:solidFill>
                  <a:srgbClr val="0000CC"/>
                </a:solidFill>
                <a:latin typeface="Calibri"/>
              </a:rPr>
              <a:t>Outflow</a:t>
            </a:r>
            <a:endParaRPr lang="it-IT" b="1" dirty="0">
              <a:solidFill>
                <a:srgbClr val="0000CC"/>
              </a:solidFill>
              <a:latin typeface="Calibri"/>
            </a:endParaRPr>
          </a:p>
        </p:txBody>
      </p:sp>
      <p:sp>
        <p:nvSpPr>
          <p:cNvPr id="58" name="CasellaDiTesto 57"/>
          <p:cNvSpPr txBox="1"/>
          <p:nvPr/>
        </p:nvSpPr>
        <p:spPr>
          <a:xfrm>
            <a:off x="5472608" y="2862150"/>
            <a:ext cx="2072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 err="1">
                <a:solidFill>
                  <a:srgbClr val="660066"/>
                </a:solidFill>
                <a:latin typeface="Calibri"/>
              </a:rPr>
              <a:t>Internal</a:t>
            </a:r>
            <a:r>
              <a:rPr lang="it-IT" b="1" dirty="0">
                <a:solidFill>
                  <a:srgbClr val="660066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660066"/>
                </a:solidFill>
                <a:latin typeface="Calibri"/>
              </a:rPr>
              <a:t>shocks</a:t>
            </a:r>
            <a:endParaRPr lang="it-IT" b="1" dirty="0">
              <a:solidFill>
                <a:srgbClr val="660066"/>
              </a:solidFill>
              <a:latin typeface="Calibri"/>
            </a:endParaRPr>
          </a:p>
        </p:txBody>
      </p:sp>
      <p:sp>
        <p:nvSpPr>
          <p:cNvPr id="59" name="CasellaDiTesto 58"/>
          <p:cNvSpPr txBox="1"/>
          <p:nvPr/>
        </p:nvSpPr>
        <p:spPr>
          <a:xfrm>
            <a:off x="7144430" y="3004425"/>
            <a:ext cx="203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 err="1">
                <a:solidFill>
                  <a:srgbClr val="0000CC"/>
                </a:solidFill>
                <a:latin typeface="Calibri"/>
              </a:rPr>
              <a:t>External</a:t>
            </a:r>
            <a:r>
              <a:rPr lang="it-IT" b="1" dirty="0">
                <a:solidFill>
                  <a:srgbClr val="0000CC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CC"/>
                </a:solidFill>
                <a:latin typeface="Calibri"/>
              </a:rPr>
              <a:t>Shocks</a:t>
            </a:r>
            <a:endParaRPr lang="it-IT" b="1" dirty="0">
              <a:solidFill>
                <a:srgbClr val="0000CC"/>
              </a:solidFill>
              <a:latin typeface="Calibri"/>
            </a:endParaRPr>
          </a:p>
        </p:txBody>
      </p:sp>
      <p:sp>
        <p:nvSpPr>
          <p:cNvPr id="76" name="Rettangolo 75"/>
          <p:cNvSpPr/>
          <p:nvPr/>
        </p:nvSpPr>
        <p:spPr>
          <a:xfrm>
            <a:off x="5796136" y="4125775"/>
            <a:ext cx="3096344" cy="1200329"/>
          </a:xfrm>
          <a:prstGeom prst="rect">
            <a:avLst/>
          </a:prstGeom>
          <a:solidFill>
            <a:srgbClr val="647AE6">
              <a:lumMod val="20000"/>
              <a:lumOff val="80000"/>
            </a:srgb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fr-FR" sz="2000" b="1" u="sng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Afterglow</a:t>
            </a:r>
            <a:r>
              <a:rPr lang="fr-FR" sz="2000" b="1" u="sng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000" b="1" u="sng" kern="0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emission</a:t>
            </a:r>
            <a:endParaRPr lang="fr-FR" sz="2000" b="1" u="sng" kern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endParaRPr lang="fr-FR" sz="400" b="1" u="sng" kern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endParaRPr lang="fr-FR" sz="400" b="1" u="sng" kern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endParaRPr lang="fr-FR" sz="400" b="1" u="sng" kern="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r>
              <a:rPr lang="fr-FR" sz="2000" b="1" kern="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Optical, X-ray, radio -</a:t>
            </a:r>
            <a:r>
              <a:rPr lang="fr-FR" sz="2000" b="1" kern="0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ctr" defTabSz="914400">
              <a:defRPr/>
            </a:pPr>
            <a:r>
              <a:rPr lang="en-US" sz="2000" kern="0" dirty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kern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hours, days, months</a:t>
            </a:r>
            <a:endParaRPr lang="fr-FR" sz="2000" kern="0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7" name="Connettore 2 76"/>
          <p:cNvCxnSpPr/>
          <p:nvPr/>
        </p:nvCxnSpPr>
        <p:spPr>
          <a:xfrm flipH="1">
            <a:off x="7596336" y="3373757"/>
            <a:ext cx="566136" cy="759569"/>
          </a:xfrm>
          <a:prstGeom prst="straightConnector1">
            <a:avLst/>
          </a:prstGeom>
          <a:noFill/>
          <a:ln w="38100" cap="flat" cmpd="sng" algn="ctr">
            <a:solidFill>
              <a:srgbClr val="0033CC"/>
            </a:solidFill>
            <a:prstDash val="solid"/>
            <a:tailEnd type="arrow"/>
          </a:ln>
          <a:effectLst/>
        </p:spPr>
      </p:cxnSp>
      <p:sp>
        <p:nvSpPr>
          <p:cNvPr id="84" name="Rettangolo 83"/>
          <p:cNvSpPr/>
          <p:nvPr/>
        </p:nvSpPr>
        <p:spPr>
          <a:xfrm>
            <a:off x="2627784" y="4238433"/>
            <a:ext cx="295232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fr-FR" sz="2000" b="1" u="sng" kern="0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Prompt </a:t>
            </a:r>
            <a:r>
              <a:rPr lang="fr-FR" sz="2000" b="1" u="sng" kern="0" dirty="0" err="1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emission</a:t>
            </a:r>
            <a:endParaRPr lang="fr-FR" sz="2000" b="1" u="sng" kern="0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endParaRPr lang="fr-FR" sz="400" b="1" u="sng" kern="0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endParaRPr lang="fr-FR" sz="400" b="1" kern="0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r>
              <a:rPr lang="el-GR" sz="2000" b="1" kern="0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ϒ</a:t>
            </a:r>
            <a:r>
              <a:rPr lang="fr-FR" sz="2000" b="1" kern="0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-ray - </a:t>
            </a:r>
            <a:r>
              <a:rPr lang="fr-FR" sz="2000" kern="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within</a:t>
            </a:r>
            <a:r>
              <a:rPr lang="fr-FR" sz="2000" kern="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seconds</a:t>
            </a:r>
          </a:p>
        </p:txBody>
      </p:sp>
      <p:cxnSp>
        <p:nvCxnSpPr>
          <p:cNvPr id="85" name="Connettore 2 84"/>
          <p:cNvCxnSpPr>
            <a:stCxn id="58" idx="2"/>
          </p:cNvCxnSpPr>
          <p:nvPr/>
        </p:nvCxnSpPr>
        <p:spPr>
          <a:xfrm flipH="1">
            <a:off x="5220072" y="3231482"/>
            <a:ext cx="1288833" cy="901844"/>
          </a:xfrm>
          <a:prstGeom prst="straightConnector1">
            <a:avLst/>
          </a:prstGeom>
          <a:noFill/>
          <a:ln w="38100" cap="flat" cmpd="sng" algn="ctr">
            <a:solidFill>
              <a:srgbClr val="660066"/>
            </a:solidFill>
            <a:prstDash val="solid"/>
            <a:tailEnd type="arrow"/>
          </a:ln>
          <a:effectLst/>
        </p:spPr>
      </p:cxnSp>
      <p:sp>
        <p:nvSpPr>
          <p:cNvPr id="53" name="Freccia a destra 52"/>
          <p:cNvSpPr/>
          <p:nvPr/>
        </p:nvSpPr>
        <p:spPr>
          <a:xfrm>
            <a:off x="1512168" y="2465423"/>
            <a:ext cx="360040" cy="216024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66743" y="5678065"/>
            <a:ext cx="7717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prstClr val="white"/>
                </a:solidFill>
                <a:latin typeface="Calibri"/>
              </a:rPr>
              <a:t>Kinetic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</a:t>
            </a:r>
            <a:r>
              <a:rPr lang="it-IT" sz="2400" dirty="0" err="1">
                <a:solidFill>
                  <a:prstClr val="white"/>
                </a:solidFill>
                <a:latin typeface="Calibri"/>
              </a:rPr>
              <a:t>energy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of the </a:t>
            </a:r>
            <a:r>
              <a:rPr lang="it-IT" sz="2400" dirty="0" err="1">
                <a:solidFill>
                  <a:prstClr val="white"/>
                </a:solidFill>
                <a:latin typeface="Calibri"/>
              </a:rPr>
              <a:t>relativistic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jet </a:t>
            </a:r>
            <a:r>
              <a:rPr lang="it-IT" sz="2400" dirty="0" err="1">
                <a:solidFill>
                  <a:prstClr val="white"/>
                </a:solidFill>
                <a:latin typeface="Calibri"/>
              </a:rPr>
              <a:t>converted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in </a:t>
            </a:r>
            <a:r>
              <a:rPr lang="it-IT" sz="2400" dirty="0" err="1">
                <a:solidFill>
                  <a:prstClr val="white"/>
                </a:solidFill>
                <a:latin typeface="Calibri"/>
              </a:rPr>
              <a:t>radiation</a:t>
            </a:r>
            <a:endParaRPr lang="it-IT" sz="2400" dirty="0">
              <a:solidFill>
                <a:prstClr val="white"/>
              </a:solidFill>
              <a:latin typeface="Calibri"/>
            </a:endParaRPr>
          </a:p>
          <a:p>
            <a:pPr algn="ctr"/>
            <a:r>
              <a:rPr lang="it-IT" sz="2400" dirty="0" err="1">
                <a:solidFill>
                  <a:prstClr val="white"/>
                </a:solidFill>
                <a:latin typeface="Calibri"/>
              </a:rPr>
              <a:t>Mjet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= 10</a:t>
            </a:r>
            <a:r>
              <a:rPr lang="it-IT" sz="2400" baseline="30000" dirty="0">
                <a:solidFill>
                  <a:prstClr val="white"/>
                </a:solidFill>
                <a:latin typeface="Calibri"/>
              </a:rPr>
              <a:t>-7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-10</a:t>
            </a:r>
            <a:r>
              <a:rPr lang="it-IT" sz="2400" baseline="30000" dirty="0">
                <a:solidFill>
                  <a:prstClr val="white"/>
                </a:solidFill>
                <a:latin typeface="Calibri"/>
              </a:rPr>
              <a:t>-5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</a:t>
            </a:r>
            <a:r>
              <a:rPr lang="it-IT" sz="2400" dirty="0" err="1">
                <a:solidFill>
                  <a:prstClr val="white"/>
                </a:solidFill>
                <a:latin typeface="Calibri"/>
              </a:rPr>
              <a:t>Mo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, Γ≥100, E=10</a:t>
            </a:r>
            <a:r>
              <a:rPr lang="it-IT" sz="2400" baseline="30000" dirty="0">
                <a:solidFill>
                  <a:prstClr val="white"/>
                </a:solidFill>
                <a:latin typeface="Calibri"/>
              </a:rPr>
              <a:t>48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-10</a:t>
            </a:r>
            <a:r>
              <a:rPr lang="it-IT" sz="2400" baseline="30000" dirty="0">
                <a:solidFill>
                  <a:prstClr val="white"/>
                </a:solidFill>
                <a:latin typeface="Calibri"/>
              </a:rPr>
              <a:t>51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erg</a:t>
            </a:r>
          </a:p>
        </p:txBody>
      </p:sp>
    </p:spTree>
    <p:extLst>
      <p:ext uri="{BB962C8B-B14F-4D97-AF65-F5344CB8AC3E}">
        <p14:creationId xmlns:p14="http://schemas.microsoft.com/office/powerpoint/2010/main" val="1487083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4116716" y="4719054"/>
            <a:ext cx="5012685" cy="21390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500" dirty="0">
              <a:solidFill>
                <a:prstClr val="black"/>
              </a:solidFill>
              <a:latin typeface="Calibri"/>
            </a:endParaRPr>
          </a:p>
          <a:p>
            <a:endParaRPr lang="it-IT" sz="500" dirty="0">
              <a:solidFill>
                <a:prstClr val="black"/>
              </a:solidFill>
              <a:latin typeface="Calibri"/>
            </a:endParaRPr>
          </a:p>
          <a:p>
            <a:endParaRPr lang="it-IT" sz="5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3788" y="471737"/>
            <a:ext cx="9100211" cy="424731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Immagine 9" descr="merger-4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29809" y="548681"/>
            <a:ext cx="2344256" cy="1347947"/>
          </a:xfrm>
          <a:prstGeom prst="rect">
            <a:avLst/>
          </a:prstGeom>
        </p:spPr>
      </p:pic>
      <p:sp>
        <p:nvSpPr>
          <p:cNvPr id="47" name="Rettangolo 46"/>
          <p:cNvSpPr/>
          <p:nvPr/>
        </p:nvSpPr>
        <p:spPr>
          <a:xfrm>
            <a:off x="0" y="-56582"/>
            <a:ext cx="9144000" cy="52322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it-IT" sz="2800" b="1" kern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 </a:t>
            </a:r>
            <a:r>
              <a:rPr lang="it-IT" sz="2200" b="1" kern="0" dirty="0" err="1">
                <a:solidFill>
                  <a:srgbClr val="000066"/>
                </a:solidFill>
                <a:latin typeface="Chalkduster"/>
                <a:cs typeface="Chalkduster"/>
              </a:rPr>
              <a:t>Macronova</a:t>
            </a:r>
            <a:r>
              <a:rPr lang="it-IT" sz="2200" b="1" kern="0" dirty="0">
                <a:solidFill>
                  <a:srgbClr val="000066"/>
                </a:solidFill>
                <a:latin typeface="Chalkduster"/>
                <a:cs typeface="Chalkduster"/>
              </a:rPr>
              <a:t>/</a:t>
            </a:r>
            <a:r>
              <a:rPr lang="it-IT" sz="2200" b="1" kern="0" dirty="0" err="1">
                <a:solidFill>
                  <a:srgbClr val="000066"/>
                </a:solidFill>
                <a:latin typeface="Chalkduster"/>
                <a:cs typeface="Chalkduster"/>
              </a:rPr>
              <a:t>Kilonova</a:t>
            </a:r>
            <a:r>
              <a:rPr lang="it-IT" sz="2200" b="1" kern="0" dirty="0">
                <a:solidFill>
                  <a:srgbClr val="000066"/>
                </a:solidFill>
                <a:latin typeface="Chalkduster"/>
                <a:cs typeface="Chalkduster"/>
              </a:rPr>
              <a:t>-Radio </a:t>
            </a:r>
            <a:r>
              <a:rPr lang="it-IT" sz="2200" b="1" kern="0" dirty="0" err="1">
                <a:solidFill>
                  <a:srgbClr val="000066"/>
                </a:solidFill>
                <a:latin typeface="Chalkduster"/>
                <a:cs typeface="Chalkduster"/>
              </a:rPr>
              <a:t>remnant</a:t>
            </a:r>
            <a:r>
              <a:rPr lang="it-IT" sz="2200" b="1" kern="0" dirty="0">
                <a:solidFill>
                  <a:srgbClr val="000066"/>
                </a:solidFill>
                <a:latin typeface="Chalkduster"/>
                <a:cs typeface="Chalkduster"/>
              </a:rPr>
              <a:t> </a:t>
            </a:r>
            <a:r>
              <a:rPr lang="it-IT" sz="2200" b="1" kern="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lkduster"/>
                <a:cs typeface="Chalkduster"/>
              </a:rPr>
              <a:t> </a:t>
            </a:r>
            <a:r>
              <a:rPr lang="it-IT" sz="2200" b="1" kern="0" dirty="0">
                <a:solidFill>
                  <a:srgbClr val="80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lkduster"/>
                <a:cs typeface="Chalkduster"/>
              </a:rPr>
              <a:t> </a:t>
            </a:r>
            <a:r>
              <a:rPr lang="en-US" sz="22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alkduster"/>
                <a:cs typeface="Chalkduster"/>
              </a:rPr>
              <a:t> </a:t>
            </a:r>
            <a:endParaRPr lang="it-IT" sz="2200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alkduster"/>
              <a:cs typeface="Chalkduster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-108520" y="471737"/>
            <a:ext cx="683832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it-IT" sz="20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Significant</a:t>
            </a:r>
            <a:r>
              <a:rPr lang="it-IT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mass (0.01-0.1 </a:t>
            </a:r>
            <a:r>
              <a:rPr lang="it-IT" sz="20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it-IT" sz="2000" b="1" baseline="-25000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it-IT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it-IT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is </a:t>
            </a:r>
            <a:r>
              <a:rPr lang="it-IT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dynamically ejected </a:t>
            </a:r>
          </a:p>
          <a:p>
            <a:pPr algn="ctr" defTabSz="914400"/>
            <a:r>
              <a:rPr lang="it-IT" sz="20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during </a:t>
            </a:r>
            <a:r>
              <a:rPr lang="it-IT" sz="2000" b="1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NS-NS NS-BH mergers </a:t>
            </a:r>
          </a:p>
          <a:p>
            <a:pPr algn="ctr" defTabSz="914400"/>
            <a:r>
              <a:rPr lang="it-IT" sz="2000" dirty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it-IT" sz="2000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sub-relativistic velocity (0.1-0.3 c)</a:t>
            </a:r>
          </a:p>
          <a:p>
            <a:pPr algn="ctr" defTabSz="914400"/>
            <a:endParaRPr lang="it-IT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5080966" y="4301227"/>
            <a:ext cx="3960440" cy="1046441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 algn="ctr" defTabSz="914400"/>
            <a:r>
              <a:rPr lang="it-IT" b="1" dirty="0" err="1">
                <a:solidFill>
                  <a:srgbClr val="FF0000"/>
                </a:solidFill>
                <a:latin typeface="Calibri"/>
              </a:rPr>
              <a:t>Power</a:t>
            </a:r>
            <a:r>
              <a:rPr lang="it-IT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Helvetica"/>
                <a:cs typeface="Helvetica"/>
              </a:rPr>
              <a:t>MACRONOVA</a:t>
            </a:r>
            <a:r>
              <a:rPr lang="it-IT" sz="2000" b="1" dirty="0">
                <a:solidFill>
                  <a:srgbClr val="FF0000"/>
                </a:solidFill>
                <a:latin typeface="Helvetica"/>
                <a:cs typeface="Helvetica"/>
              </a:rPr>
              <a:t> </a:t>
            </a:r>
            <a:endParaRPr lang="it-IT" sz="2000" dirty="0">
              <a:solidFill>
                <a:srgbClr val="FF0000"/>
              </a:solidFill>
              <a:latin typeface="Helvetica"/>
              <a:cs typeface="Helvetica"/>
            </a:endParaRPr>
          </a:p>
          <a:p>
            <a:pPr algn="ctr" defTabSz="914400"/>
            <a:r>
              <a:rPr lang="it-IT" b="1" dirty="0">
                <a:solidFill>
                  <a:srgbClr val="FF0000"/>
                </a:solidFill>
                <a:latin typeface="Calibri"/>
              </a:rPr>
              <a:t>short </a:t>
            </a:r>
            <a:r>
              <a:rPr lang="it-IT" b="1" dirty="0" err="1">
                <a:solidFill>
                  <a:srgbClr val="FF0000"/>
                </a:solidFill>
                <a:latin typeface="Calibri"/>
              </a:rPr>
              <a:t>lived</a:t>
            </a:r>
            <a:r>
              <a:rPr lang="it-IT" b="1" dirty="0">
                <a:solidFill>
                  <a:srgbClr val="FF0000"/>
                </a:solidFill>
                <a:latin typeface="Calibri"/>
              </a:rPr>
              <a:t> IR-UV </a:t>
            </a:r>
            <a:r>
              <a:rPr lang="it-IT" b="1" dirty="0" err="1">
                <a:solidFill>
                  <a:srgbClr val="FF0000"/>
                </a:solidFill>
                <a:latin typeface="Calibri"/>
              </a:rPr>
              <a:t>signal</a:t>
            </a:r>
            <a:r>
              <a:rPr lang="it-IT" b="1" dirty="0">
                <a:solidFill>
                  <a:srgbClr val="FF0000"/>
                </a:solidFill>
                <a:latin typeface="Calibri"/>
              </a:rPr>
              <a:t> (</a:t>
            </a:r>
            <a:r>
              <a:rPr lang="it-IT" b="1" dirty="0" err="1">
                <a:solidFill>
                  <a:srgbClr val="FF0000"/>
                </a:solidFill>
                <a:latin typeface="Calibri"/>
              </a:rPr>
              <a:t>days</a:t>
            </a:r>
            <a:r>
              <a:rPr lang="it-IT" b="1" dirty="0">
                <a:solidFill>
                  <a:srgbClr val="FF0000"/>
                </a:solidFill>
                <a:latin typeface="Calibri"/>
              </a:rPr>
              <a:t>)</a:t>
            </a:r>
            <a:endParaRPr lang="it-IT" sz="200" dirty="0">
              <a:solidFill>
                <a:srgbClr val="FF0000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12339" y="1463276"/>
            <a:ext cx="414309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>
                <a:solidFill>
                  <a:srgbClr val="FF0000"/>
                </a:solidFill>
                <a:latin typeface="Helvetica"/>
                <a:cs typeface="Helvetica"/>
              </a:rPr>
              <a:t>r-process</a:t>
            </a:r>
            <a:r>
              <a:rPr lang="it-IT" sz="2000" b="1" dirty="0">
                <a:solidFill>
                  <a:srgbClr val="FF0000"/>
                </a:solidFill>
                <a:latin typeface="Helvetica"/>
                <a:cs typeface="Helvetica"/>
              </a:rPr>
              <a:t> </a:t>
            </a:r>
          </a:p>
          <a:p>
            <a:endParaRPr lang="it-IT" sz="500" b="1" dirty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it-IT" dirty="0" err="1">
                <a:solidFill>
                  <a:prstClr val="black"/>
                </a:solidFill>
                <a:latin typeface="Calibri"/>
              </a:rPr>
              <a:t>Neutron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capture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rate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much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faster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than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decay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, special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conditions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:</a:t>
            </a:r>
          </a:p>
          <a:p>
            <a:r>
              <a:rPr lang="it-IT" dirty="0">
                <a:solidFill>
                  <a:prstClr val="black"/>
                </a:solidFill>
                <a:latin typeface="Calibri"/>
              </a:rPr>
              <a:t>T &gt; 10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9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K, high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neutron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density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10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22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cm</a:t>
            </a:r>
            <a:r>
              <a:rPr lang="it-IT" baseline="30000" dirty="0">
                <a:solidFill>
                  <a:prstClr val="black"/>
                </a:solidFill>
                <a:latin typeface="Calibri"/>
              </a:rPr>
              <a:t>-3</a:t>
            </a:r>
          </a:p>
        </p:txBody>
      </p:sp>
      <p:sp>
        <p:nvSpPr>
          <p:cNvPr id="6" name="Rettangolo 5"/>
          <p:cNvSpPr/>
          <p:nvPr/>
        </p:nvSpPr>
        <p:spPr>
          <a:xfrm>
            <a:off x="4379478" y="3003809"/>
            <a:ext cx="490502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err="1">
                <a:solidFill>
                  <a:srgbClr val="FF0000"/>
                </a:solidFill>
                <a:latin typeface="Helvetica"/>
                <a:cs typeface="Helvetica"/>
              </a:rPr>
              <a:t>nucleosynthesis</a:t>
            </a:r>
            <a:r>
              <a:rPr lang="it-IT" sz="2000" b="1" dirty="0">
                <a:solidFill>
                  <a:srgbClr val="FF0000"/>
                </a:solidFill>
                <a:latin typeface="Helvetica"/>
                <a:cs typeface="Helvetica"/>
              </a:rPr>
              <a:t> of </a:t>
            </a:r>
            <a:r>
              <a:rPr lang="it-IT" sz="2000" b="1" dirty="0" err="1">
                <a:solidFill>
                  <a:srgbClr val="FF0000"/>
                </a:solidFill>
                <a:latin typeface="Helvetica"/>
                <a:cs typeface="Helvetica"/>
              </a:rPr>
              <a:t>heavy</a:t>
            </a:r>
            <a:r>
              <a:rPr lang="it-IT" sz="2000" b="1" dirty="0">
                <a:solidFill>
                  <a:srgbClr val="FF0000"/>
                </a:solidFill>
                <a:latin typeface="Helvetica"/>
                <a:cs typeface="Helvetica"/>
              </a:rPr>
              <a:t> nuclei</a:t>
            </a: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endParaRPr lang="it-IT" sz="1000" dirty="0">
              <a:solidFill>
                <a:prstClr val="black"/>
              </a:solidFill>
              <a:latin typeface="Calibri"/>
            </a:endParaRPr>
          </a:p>
          <a:p>
            <a:pPr defTabSz="914400"/>
            <a:r>
              <a:rPr lang="it-IT" dirty="0">
                <a:solidFill>
                  <a:prstClr val="black"/>
                </a:solidFill>
                <a:latin typeface="Calibri"/>
              </a:rPr>
              <a:t>      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radioactive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decay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of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heavy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elements</a:t>
            </a: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8" name="Connettore 2 7"/>
          <p:cNvCxnSpPr/>
          <p:nvPr/>
        </p:nvCxnSpPr>
        <p:spPr>
          <a:xfrm>
            <a:off x="5620335" y="2757438"/>
            <a:ext cx="160581" cy="366806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5888302" y="3361293"/>
            <a:ext cx="160581" cy="366806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/>
          <p:nvPr/>
        </p:nvCxnSpPr>
        <p:spPr>
          <a:xfrm>
            <a:off x="6187899" y="4040371"/>
            <a:ext cx="160581" cy="366806"/>
          </a:xfrm>
          <a:prstGeom prst="straightConnector1">
            <a:avLst/>
          </a:prstGeom>
          <a:ln w="539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Immagine 33" descr="kil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348" y="1571480"/>
            <a:ext cx="3788916" cy="3105528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40" name="Connettore 1 39"/>
          <p:cNvCxnSpPr/>
          <p:nvPr/>
        </p:nvCxnSpPr>
        <p:spPr>
          <a:xfrm>
            <a:off x="1156674" y="3252036"/>
            <a:ext cx="177924" cy="146573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 flipH="1">
            <a:off x="969485" y="3229027"/>
            <a:ext cx="171450" cy="1456209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969485" y="1876589"/>
            <a:ext cx="172591" cy="1355272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flipH="1">
            <a:off x="1155534" y="1928266"/>
            <a:ext cx="179064" cy="1313661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Luna 48"/>
          <p:cNvSpPr/>
          <p:nvPr/>
        </p:nvSpPr>
        <p:spPr>
          <a:xfrm rot="10800000">
            <a:off x="1750037" y="2660047"/>
            <a:ext cx="597715" cy="1136539"/>
          </a:xfrm>
          <a:prstGeom prst="moon">
            <a:avLst/>
          </a:prstGeom>
          <a:solidFill>
            <a:srgbClr val="FF9933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Nuvola 49"/>
          <p:cNvSpPr/>
          <p:nvPr/>
        </p:nvSpPr>
        <p:spPr>
          <a:xfrm rot="2437665">
            <a:off x="2057252" y="2182328"/>
            <a:ext cx="465263" cy="370950"/>
          </a:xfrm>
          <a:prstGeom prst="cloud">
            <a:avLst/>
          </a:prstGeom>
          <a:solidFill>
            <a:srgbClr val="CCFF99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1" name="Nuvola 50"/>
          <p:cNvSpPr/>
          <p:nvPr/>
        </p:nvSpPr>
        <p:spPr>
          <a:xfrm rot="4000578">
            <a:off x="2452589" y="2717158"/>
            <a:ext cx="638816" cy="382888"/>
          </a:xfrm>
          <a:prstGeom prst="cloud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2" name="Nuvola 51"/>
          <p:cNvSpPr/>
          <p:nvPr/>
        </p:nvSpPr>
        <p:spPr>
          <a:xfrm rot="6533303">
            <a:off x="2354656" y="3509546"/>
            <a:ext cx="482762" cy="359656"/>
          </a:xfrm>
          <a:prstGeom prst="cloud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3" name="Nuvola 52"/>
          <p:cNvSpPr/>
          <p:nvPr/>
        </p:nvSpPr>
        <p:spPr>
          <a:xfrm rot="8437815">
            <a:off x="1990559" y="4047430"/>
            <a:ext cx="436040" cy="292000"/>
          </a:xfrm>
          <a:prstGeom prst="cloud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11373" y="1581504"/>
            <a:ext cx="1350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>
                <a:solidFill>
                  <a:srgbClr val="FFFF00"/>
                </a:solidFill>
                <a:latin typeface="Calibri"/>
              </a:rPr>
              <a:t>Relatvistic</a:t>
            </a:r>
            <a:r>
              <a:rPr lang="it-IT" sz="1400" dirty="0">
                <a:solidFill>
                  <a:srgbClr val="FFFF00"/>
                </a:solidFill>
                <a:latin typeface="Calibri"/>
              </a:rPr>
              <a:t> Jet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133192" y="2724263"/>
            <a:ext cx="1470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 err="1">
                <a:solidFill>
                  <a:srgbClr val="CCFFCC"/>
                </a:solidFill>
                <a:latin typeface="Calibri"/>
              </a:rPr>
              <a:t>Dynamical</a:t>
            </a:r>
            <a:endParaRPr lang="it-IT" sz="1400" i="1" dirty="0">
              <a:solidFill>
                <a:srgbClr val="CCFFCC"/>
              </a:solidFill>
              <a:latin typeface="Calibri"/>
            </a:endParaRPr>
          </a:p>
          <a:p>
            <a:r>
              <a:rPr lang="it-IT" sz="1400" i="1" dirty="0" err="1">
                <a:solidFill>
                  <a:srgbClr val="CCFFCC"/>
                </a:solidFill>
                <a:latin typeface="Calibri"/>
              </a:rPr>
              <a:t>outflow</a:t>
            </a:r>
            <a:endParaRPr lang="it-IT" sz="1400" i="1" dirty="0">
              <a:solidFill>
                <a:srgbClr val="CCFFCC"/>
              </a:solidFill>
              <a:latin typeface="Calibri"/>
            </a:endParaRPr>
          </a:p>
        </p:txBody>
      </p:sp>
      <p:sp>
        <p:nvSpPr>
          <p:cNvPr id="56" name="Rettangolo 55"/>
          <p:cNvSpPr/>
          <p:nvPr/>
        </p:nvSpPr>
        <p:spPr>
          <a:xfrm>
            <a:off x="806799" y="5389847"/>
            <a:ext cx="4534919" cy="1477328"/>
          </a:xfrm>
          <a:prstGeom prst="rect">
            <a:avLst/>
          </a:prstGeom>
          <a:solidFill>
            <a:srgbClr val="F2F2F2"/>
          </a:solidFill>
          <a:ln w="28575">
            <a:noFill/>
          </a:ln>
        </p:spPr>
        <p:txBody>
          <a:bodyPr wrap="square">
            <a:spAutoFit/>
          </a:bodyPr>
          <a:lstStyle/>
          <a:p>
            <a:pPr defTabSz="914400"/>
            <a:r>
              <a:rPr lang="it-IT" b="1" dirty="0">
                <a:solidFill>
                  <a:srgbClr val="008000"/>
                </a:solidFill>
                <a:latin typeface="Helvetica"/>
                <a:cs typeface="Helvetica"/>
              </a:rPr>
              <a:t>RADIO REMNANT</a:t>
            </a:r>
          </a:p>
          <a:p>
            <a:pPr defTabSz="914400"/>
            <a:r>
              <a:rPr lang="it-IT" b="1" dirty="0">
                <a:solidFill>
                  <a:srgbClr val="008000"/>
                </a:solidFill>
                <a:latin typeface="Calibri"/>
                <a:cs typeface="Helvetica"/>
              </a:rPr>
              <a:t>long </a:t>
            </a:r>
            <a:r>
              <a:rPr lang="it-IT" b="1" dirty="0" err="1">
                <a:solidFill>
                  <a:srgbClr val="008000"/>
                </a:solidFill>
                <a:latin typeface="Calibri"/>
                <a:cs typeface="Helvetica"/>
              </a:rPr>
              <a:t>lasting</a:t>
            </a:r>
            <a:r>
              <a:rPr lang="it-IT" b="1" dirty="0">
                <a:solidFill>
                  <a:srgbClr val="008000"/>
                </a:solidFill>
                <a:latin typeface="Calibri"/>
                <a:cs typeface="Helvetica"/>
              </a:rPr>
              <a:t> radio </a:t>
            </a:r>
            <a:r>
              <a:rPr lang="it-IT" b="1" dirty="0" err="1">
                <a:solidFill>
                  <a:srgbClr val="008000"/>
                </a:solidFill>
                <a:latin typeface="Calibri"/>
                <a:cs typeface="Helvetica"/>
              </a:rPr>
              <a:t>signals</a:t>
            </a:r>
            <a:r>
              <a:rPr lang="it-IT" b="1" dirty="0">
                <a:solidFill>
                  <a:srgbClr val="008000"/>
                </a:solidFill>
                <a:latin typeface="Calibri"/>
                <a:cs typeface="Helvetica"/>
              </a:rPr>
              <a:t> (</a:t>
            </a:r>
            <a:r>
              <a:rPr lang="it-IT" b="1" dirty="0" err="1">
                <a:solidFill>
                  <a:srgbClr val="008000"/>
                </a:solidFill>
                <a:latin typeface="Calibri"/>
                <a:cs typeface="Helvetica"/>
              </a:rPr>
              <a:t>years</a:t>
            </a:r>
            <a:r>
              <a:rPr lang="it-IT" b="1" dirty="0">
                <a:solidFill>
                  <a:srgbClr val="008000"/>
                </a:solidFill>
                <a:latin typeface="Calibri"/>
                <a:cs typeface="Helvetica"/>
              </a:rPr>
              <a:t>)</a:t>
            </a:r>
          </a:p>
          <a:p>
            <a:pPr defTabSz="914400"/>
            <a:r>
              <a:rPr lang="it-IT" dirty="0" err="1">
                <a:solidFill>
                  <a:prstClr val="black"/>
                </a:solidFill>
                <a:latin typeface="Calibri"/>
                <a:cs typeface="Helvetica"/>
              </a:rPr>
              <a:t>produced</a:t>
            </a:r>
            <a:r>
              <a:rPr lang="it-IT" dirty="0">
                <a:solidFill>
                  <a:prstClr val="black"/>
                </a:solidFill>
                <a:latin typeface="Calibri"/>
                <a:cs typeface="Helvetica"/>
              </a:rPr>
              <a:t> by </a:t>
            </a:r>
            <a:r>
              <a:rPr lang="it-IT" dirty="0" err="1">
                <a:solidFill>
                  <a:prstClr val="black"/>
                </a:solidFill>
                <a:latin typeface="Calibri"/>
                <a:cs typeface="Helvetica"/>
              </a:rPr>
              <a:t>interaction</a:t>
            </a:r>
            <a:r>
              <a:rPr lang="it-IT" dirty="0">
                <a:solidFill>
                  <a:prstClr val="black"/>
                </a:solidFill>
                <a:latin typeface="Calibri"/>
                <a:cs typeface="Helvetica"/>
              </a:rPr>
              <a:t> of sub-</a:t>
            </a:r>
            <a:r>
              <a:rPr lang="it-IT" dirty="0" err="1">
                <a:solidFill>
                  <a:prstClr val="black"/>
                </a:solidFill>
                <a:latin typeface="Calibri"/>
                <a:cs typeface="Helvetica"/>
              </a:rPr>
              <a:t>relativistic</a:t>
            </a:r>
            <a:r>
              <a:rPr lang="it-IT" dirty="0">
                <a:solidFill>
                  <a:prstClr val="black"/>
                </a:solidFill>
                <a:latin typeface="Calibri"/>
                <a:cs typeface="Helvetica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libri"/>
                <a:cs typeface="Helvetica"/>
              </a:rPr>
              <a:t>outflow</a:t>
            </a:r>
            <a:r>
              <a:rPr lang="it-IT" dirty="0">
                <a:solidFill>
                  <a:prstClr val="black"/>
                </a:solidFill>
                <a:latin typeface="Calibri"/>
                <a:cs typeface="Helvetica"/>
              </a:rPr>
              <a:t> with </a:t>
            </a:r>
            <a:r>
              <a:rPr lang="it-IT" dirty="0" err="1">
                <a:solidFill>
                  <a:prstClr val="black"/>
                </a:solidFill>
                <a:latin typeface="Calibri"/>
                <a:cs typeface="Helvetica"/>
              </a:rPr>
              <a:t>surrounding</a:t>
            </a:r>
            <a:r>
              <a:rPr lang="it-IT" dirty="0">
                <a:solidFill>
                  <a:prstClr val="black"/>
                </a:solidFill>
                <a:latin typeface="Calibri"/>
                <a:cs typeface="Helvetica"/>
              </a:rPr>
              <a:t> </a:t>
            </a:r>
            <a:r>
              <a:rPr lang="it-IT" dirty="0" err="1" smtClean="0">
                <a:solidFill>
                  <a:prstClr val="black"/>
                </a:solidFill>
                <a:latin typeface="Calibri"/>
                <a:cs typeface="Helvetica"/>
              </a:rPr>
              <a:t>matter</a:t>
            </a:r>
            <a:endParaRPr lang="it-IT" dirty="0">
              <a:solidFill>
                <a:prstClr val="black"/>
              </a:solidFill>
              <a:latin typeface="Calibri"/>
              <a:cs typeface="Helvetica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  <a:cs typeface="Helvetica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3231373" y="6511403"/>
            <a:ext cx="2296209" cy="28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da-DK" sz="1200" b="1" dirty="0">
                <a:solidFill>
                  <a:srgbClr val="000066"/>
                </a:solidFill>
                <a:latin typeface="Calibri"/>
              </a:rPr>
              <a:t>Piran et al. 2013, MNRAS, 430</a:t>
            </a:r>
          </a:p>
        </p:txBody>
      </p:sp>
      <p:cxnSp>
        <p:nvCxnSpPr>
          <p:cNvPr id="58" name="Connettore 2 57"/>
          <p:cNvCxnSpPr/>
          <p:nvPr/>
        </p:nvCxnSpPr>
        <p:spPr>
          <a:xfrm>
            <a:off x="2347751" y="4444593"/>
            <a:ext cx="121984" cy="903075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2 59"/>
          <p:cNvCxnSpPr/>
          <p:nvPr/>
        </p:nvCxnSpPr>
        <p:spPr>
          <a:xfrm flipV="1">
            <a:off x="2347751" y="1795176"/>
            <a:ext cx="1655563" cy="102496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2501692" y="4320679"/>
            <a:ext cx="3441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200" b="1" dirty="0" err="1">
                <a:solidFill>
                  <a:prstClr val="white"/>
                </a:solidFill>
                <a:latin typeface="Calibri"/>
              </a:rPr>
              <a:t>Rosswog</a:t>
            </a:r>
            <a:r>
              <a:rPr lang="da-DK" sz="1200" b="1" dirty="0">
                <a:solidFill>
                  <a:prstClr val="white"/>
                </a:solidFill>
                <a:latin typeface="Calibri"/>
              </a:rPr>
              <a:t> et al. 2013</a:t>
            </a:r>
            <a:endParaRPr lang="it-IT" sz="1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6754285" y="4932242"/>
            <a:ext cx="238422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defTabSz="914400"/>
            <a:r>
              <a:rPr lang="da-DK" sz="1200" b="1" dirty="0">
                <a:solidFill>
                  <a:srgbClr val="000066"/>
                </a:solidFill>
                <a:latin typeface="Calibri"/>
              </a:rPr>
              <a:t>Kulkarni 2005, </a:t>
            </a:r>
            <a:r>
              <a:rPr lang="it-IT" sz="1200" b="1" dirty="0">
                <a:solidFill>
                  <a:srgbClr val="000066"/>
                </a:solidFill>
                <a:latin typeface="Calibri"/>
              </a:rPr>
              <a:t>astro-ph0510256</a:t>
            </a:r>
            <a:r>
              <a:rPr lang="da-DK" sz="1200" b="1" dirty="0">
                <a:solidFill>
                  <a:srgbClr val="000066"/>
                </a:solidFill>
                <a:latin typeface="Calibri"/>
              </a:rPr>
              <a:t>;  </a:t>
            </a:r>
          </a:p>
          <a:p>
            <a:pPr defTabSz="914400"/>
            <a:r>
              <a:rPr lang="da-DK" sz="1200" b="1" dirty="0">
                <a:solidFill>
                  <a:srgbClr val="000066"/>
                </a:solidFill>
                <a:latin typeface="Calibri"/>
              </a:rPr>
              <a:t>Li &amp; Paczynski 1998,ApJL, 507</a:t>
            </a:r>
          </a:p>
          <a:p>
            <a:pPr defTabSz="914400"/>
            <a:r>
              <a:rPr lang="da-DK" sz="1200" b="1" dirty="0">
                <a:solidFill>
                  <a:srgbClr val="000066"/>
                </a:solidFill>
                <a:latin typeface="Calibri"/>
              </a:rPr>
              <a:t>Metzger et al. 2010, MNRAS, 406; </a:t>
            </a:r>
          </a:p>
        </p:txBody>
      </p:sp>
    </p:spTree>
    <p:extLst>
      <p:ext uri="{BB962C8B-B14F-4D97-AF65-F5344CB8AC3E}">
        <p14:creationId xmlns:p14="http://schemas.microsoft.com/office/powerpoint/2010/main" val="2989563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4" grpId="0"/>
      <p:bldP spid="6" grpId="0"/>
      <p:bldP spid="49" grpId="0" animBg="1"/>
      <p:bldP spid="50" grpId="0" animBg="1"/>
      <p:bldP spid="51" grpId="0" animBg="1"/>
      <p:bldP spid="52" grpId="0" animBg="1"/>
      <p:bldP spid="53" grpId="0" animBg="1"/>
      <p:bldP spid="56" grpId="0" animBg="1"/>
      <p:bldP spid="57" grpId="0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481192" y="6293634"/>
            <a:ext cx="2133600" cy="365125"/>
          </a:xfrm>
        </p:spPr>
        <p:txBody>
          <a:bodyPr/>
          <a:lstStyle/>
          <a:p>
            <a:fld id="{C90575E8-9CA9-4AE2-BCF2-0C4EFDD447A4}" type="slidenum">
              <a:rPr lang="en-US" smtClean="0">
                <a:solidFill>
                  <a:srgbClr val="6600CC">
                    <a:tint val="75000"/>
                  </a:srgbClr>
                </a:solidFill>
                <a:latin typeface="Calibri"/>
              </a:rPr>
              <a:pPr/>
              <a:t>38</a:t>
            </a:fld>
            <a:endParaRPr lang="en-US">
              <a:solidFill>
                <a:srgbClr val="6600CC">
                  <a:tint val="75000"/>
                </a:srgbClr>
              </a:solidFill>
              <a:latin typeface="Calibri"/>
            </a:endParaRPr>
          </a:p>
        </p:txBody>
      </p:sp>
      <p:pic>
        <p:nvPicPr>
          <p:cNvPr id="3" name="Immagine 2" descr="Tanvi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696" y="908720"/>
            <a:ext cx="4728451" cy="1961024"/>
          </a:xfrm>
          <a:prstGeom prst="rect">
            <a:avLst/>
          </a:prstGeom>
        </p:spPr>
      </p:pic>
      <p:pic>
        <p:nvPicPr>
          <p:cNvPr id="4" name="Immagine 3" descr="tanvir2.png"/>
          <p:cNvPicPr>
            <a:picLocks noChangeAspect="1"/>
          </p:cNvPicPr>
          <p:nvPr/>
        </p:nvPicPr>
        <p:blipFill>
          <a:blip r:embed="rId3" cstate="print">
            <a:lum bright="-20000" contrast="40000"/>
          </a:blip>
          <a:stretch>
            <a:fillRect/>
          </a:stretch>
        </p:blipFill>
        <p:spPr>
          <a:xfrm>
            <a:off x="4918088" y="2819811"/>
            <a:ext cx="4225912" cy="404580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07504" y="2860452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 err="1">
                <a:solidFill>
                  <a:srgbClr val="000000"/>
                </a:solidFill>
                <a:latin typeface="Calibri"/>
              </a:rPr>
              <a:t>Afterglow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and </a:t>
            </a:r>
            <a:r>
              <a:rPr lang="it-IT" b="1" dirty="0" err="1">
                <a:solidFill>
                  <a:srgbClr val="000000"/>
                </a:solidFill>
                <a:latin typeface="Calibri"/>
              </a:rPr>
              <a:t>host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Calibri"/>
              </a:rPr>
              <a:t>galaxy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z=0.356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936428" y="921420"/>
            <a:ext cx="3984518" cy="115416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HST </a:t>
            </a:r>
            <a:r>
              <a:rPr lang="it-IT" sz="16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two</a:t>
            </a:r>
            <a:r>
              <a:rPr lang="it-IT" sz="1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epochs</a:t>
            </a:r>
            <a:r>
              <a:rPr lang="it-IT" sz="1600" b="1" dirty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 (9d, 30d) </a:t>
            </a:r>
            <a:r>
              <a:rPr lang="it-IT" sz="1600" b="1" dirty="0" err="1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observations</a:t>
            </a:r>
            <a:endParaRPr lang="it-IT" sz="16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endParaRPr lang="it-IT" sz="500" b="1" dirty="0">
              <a:solidFill>
                <a:srgbClr val="000066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endParaRPr lang="it-IT" sz="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F606W/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optical</a:t>
            </a:r>
            <a:r>
              <a:rPr lang="it-IT" dirty="0">
                <a:solidFill>
                  <a:srgbClr val="647AE6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it-IT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endParaRPr lang="it-IT" sz="600" dirty="0">
              <a:solidFill>
                <a:srgbClr val="647AE6"/>
              </a:solidFill>
              <a:latin typeface="Arial" pitchFamily="34" charset="0"/>
              <a:cs typeface="Arial" pitchFamily="34" charset="0"/>
            </a:endParaRPr>
          </a:p>
          <a:p>
            <a:pPr defTabSz="914400"/>
            <a:r>
              <a:rPr lang="it-IT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NIR/F160W </a:t>
            </a:r>
          </a:p>
        </p:txBody>
      </p:sp>
      <p:cxnSp>
        <p:nvCxnSpPr>
          <p:cNvPr id="9" name="Connettore 2 8"/>
          <p:cNvCxnSpPr/>
          <p:nvPr/>
        </p:nvCxnSpPr>
        <p:spPr>
          <a:xfrm flipH="1" flipV="1">
            <a:off x="4499992" y="1412776"/>
            <a:ext cx="576063" cy="7200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4427984" y="1895624"/>
            <a:ext cx="600140" cy="3768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07504" y="3933056"/>
            <a:ext cx="4608512" cy="1446550"/>
          </a:xfrm>
          <a:prstGeom prst="rect">
            <a:avLst/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914400"/>
            <a:r>
              <a:rPr lang="en-US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Orange curves </a:t>
            </a:r>
            <a:r>
              <a:rPr lang="en-US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Wingdings" pitchFamily="2" charset="2"/>
              </a:rPr>
              <a:t> </a:t>
            </a:r>
            <a:r>
              <a:rPr lang="en-US" sz="2000" b="1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Wingdings" pitchFamily="2" charset="2"/>
              </a:rPr>
              <a:t>kilonova</a:t>
            </a:r>
            <a:r>
              <a:rPr lang="en-US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Wingdings" pitchFamily="2" charset="2"/>
              </a:rPr>
              <a:t> NIR model</a:t>
            </a:r>
            <a:r>
              <a:rPr lang="en-US" dirty="0">
                <a:solidFill>
                  <a:srgbClr val="647AE6"/>
                </a:solidFill>
                <a:latin typeface="Calibri"/>
                <a:sym typeface="Wingdings" pitchFamily="2" charset="2"/>
              </a:rPr>
              <a:t> </a:t>
            </a:r>
          </a:p>
          <a:p>
            <a:pPr defTabSz="914400"/>
            <a:r>
              <a:rPr lang="en-US" b="1" dirty="0">
                <a:solidFill>
                  <a:srgbClr val="000000"/>
                </a:solidFill>
                <a:latin typeface="Calibri"/>
              </a:rPr>
              <a:t>ejected masses of 10</a:t>
            </a:r>
            <a:r>
              <a:rPr lang="en-US" b="1" baseline="30000" dirty="0">
                <a:solidFill>
                  <a:srgbClr val="000000"/>
                </a:solidFill>
                <a:latin typeface="Calibri"/>
              </a:rPr>
              <a:t>-2</a:t>
            </a:r>
            <a:r>
              <a:rPr lang="en-US" b="1" dirty="0">
                <a:solidFill>
                  <a:srgbClr val="000000"/>
                </a:solidFill>
                <a:latin typeface="Calibri"/>
              </a:rPr>
              <a:t> Mo and 10</a:t>
            </a:r>
            <a:r>
              <a:rPr lang="en-US" b="1" baseline="30000" dirty="0">
                <a:solidFill>
                  <a:srgbClr val="000000"/>
                </a:solidFill>
                <a:latin typeface="Calibri"/>
              </a:rPr>
              <a:t>-1</a:t>
            </a:r>
            <a:r>
              <a:rPr lang="en-US" b="1" dirty="0">
                <a:solidFill>
                  <a:srgbClr val="000000"/>
                </a:solidFill>
                <a:latin typeface="Calibri"/>
              </a:rPr>
              <a:t>Mo</a:t>
            </a:r>
            <a:endParaRPr lang="en-US" sz="5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en-US" sz="500" b="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defTabSz="914400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Solid red curves  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Wingdings" pitchFamily="2" charset="2"/>
              </a:rPr>
              <a:t>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afterglow +</a:t>
            </a:r>
            <a:r>
              <a:rPr lang="en-US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kilonova</a:t>
            </a:r>
            <a:r>
              <a:rPr 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defTabSz="914400"/>
            <a:endParaRPr lang="en-US" sz="500" b="1" dirty="0">
              <a:solidFill>
                <a:srgbClr val="0099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defTabSz="914400"/>
            <a:r>
              <a:rPr lang="en-US" sz="20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Cyan curve </a:t>
            </a:r>
            <a:r>
              <a:rPr lang="en-US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sym typeface="Wingdings" pitchFamily="2" charset="2"/>
              </a:rPr>
              <a:t></a:t>
            </a:r>
            <a:r>
              <a:rPr lang="en-US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000" b="1" dirty="0" err="1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kilonova</a:t>
            </a:r>
            <a:r>
              <a:rPr lang="en-US" sz="2000" b="1" dirty="0">
                <a:solidFill>
                  <a:srgbClr val="00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optical model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01036" y="116632"/>
            <a:ext cx="8935460" cy="66172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>
              <a:defRPr/>
            </a:pPr>
            <a:r>
              <a:rPr lang="it-IT" sz="1900" b="1" i="1" kern="0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Possible</a:t>
            </a:r>
            <a:r>
              <a:rPr lang="it-IT" sz="1900" b="1" i="1" kern="0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HST </a:t>
            </a:r>
            <a:r>
              <a:rPr lang="it-IT" sz="1900" b="1" i="1" kern="0" dirty="0" err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kilonova</a:t>
            </a:r>
            <a:r>
              <a:rPr lang="it-IT" sz="1900" b="1" i="1" kern="0" dirty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detection </a:t>
            </a:r>
            <a:r>
              <a:rPr lang="en-US" b="1" kern="0" dirty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for short GRB 130603B after 9.4 days</a:t>
            </a:r>
            <a:endParaRPr lang="en-US" sz="1700" b="1" kern="0" dirty="0">
              <a:solidFill>
                <a:srgbClr val="3333CC"/>
              </a:solidFill>
              <a:latin typeface="Arial" pitchFamily="34" charset="0"/>
              <a:cs typeface="Arial" pitchFamily="34" charset="0"/>
            </a:endParaRPr>
          </a:p>
          <a:p>
            <a:pPr algn="ctr" defTabSz="914400">
              <a:defRPr/>
            </a:pPr>
            <a:r>
              <a:rPr lang="it-IT" b="1" kern="0" dirty="0" err="1">
                <a:solidFill>
                  <a:sysClr val="windowText" lastClr="000000"/>
                </a:solidFill>
                <a:latin typeface="Calibri"/>
              </a:rPr>
              <a:t>Tanvir</a:t>
            </a:r>
            <a:r>
              <a:rPr lang="it-IT" b="1" kern="0" dirty="0">
                <a:solidFill>
                  <a:sysClr val="windowText" lastClr="000000"/>
                </a:solidFill>
                <a:latin typeface="Calibri"/>
              </a:rPr>
              <a:t>  </a:t>
            </a:r>
            <a:r>
              <a:rPr lang="it-IT" b="1" kern="0" dirty="0" err="1">
                <a:solidFill>
                  <a:sysClr val="windowText" lastClr="000000"/>
                </a:solidFill>
                <a:latin typeface="Calibri"/>
              </a:rPr>
              <a:t>et</a:t>
            </a:r>
            <a:r>
              <a:rPr lang="it-IT" b="1" kern="0" dirty="0">
                <a:solidFill>
                  <a:sysClr val="windowText" lastClr="000000"/>
                </a:solidFill>
                <a:latin typeface="Calibri"/>
              </a:rPr>
              <a:t> al. 2013, Nature ,500</a:t>
            </a:r>
          </a:p>
        </p:txBody>
      </p:sp>
      <p:sp>
        <p:nvSpPr>
          <p:cNvPr id="22" name="Ovale 21"/>
          <p:cNvSpPr/>
          <p:nvPr/>
        </p:nvSpPr>
        <p:spPr>
          <a:xfrm>
            <a:off x="4206626" y="1345531"/>
            <a:ext cx="144016" cy="144016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3296877" y="1345515"/>
            <a:ext cx="144016" cy="144016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3301624" y="2245706"/>
            <a:ext cx="144016" cy="14401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211389" y="2248294"/>
            <a:ext cx="144016" cy="14401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2392137" y="1344968"/>
            <a:ext cx="144016" cy="144016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2396337" y="2248294"/>
            <a:ext cx="144016" cy="144016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932602" y="2595618"/>
            <a:ext cx="421196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 err="1">
                <a:solidFill>
                  <a:srgbClr val="000000"/>
                </a:solidFill>
                <a:latin typeface="Calibri"/>
              </a:rPr>
              <a:t>Time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Calibri"/>
              </a:rPr>
              <a:t>since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GRB 130603B (</a:t>
            </a:r>
            <a:r>
              <a:rPr lang="it-IT" b="1" dirty="0" err="1">
                <a:solidFill>
                  <a:srgbClr val="000000"/>
                </a:solidFill>
                <a:latin typeface="Calibri"/>
              </a:rPr>
              <a:t>days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)</a:t>
            </a:r>
            <a:endParaRPr lang="it-IT" sz="1200" b="1" dirty="0">
              <a:solidFill>
                <a:srgbClr val="000000"/>
              </a:solidFill>
              <a:latin typeface="Calibri"/>
            </a:endParaRPr>
          </a:p>
          <a:p>
            <a:pPr algn="ctr" defTabSz="914400"/>
            <a:r>
              <a:rPr lang="it-IT" sz="1200" b="1" dirty="0">
                <a:solidFill>
                  <a:srgbClr val="000000"/>
                </a:solidFill>
                <a:latin typeface="Calibri"/>
              </a:rPr>
              <a:t>       1                                10</a:t>
            </a:r>
            <a:endParaRPr lang="it-IT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CasellaDiTesto 28"/>
          <p:cNvSpPr txBox="1"/>
          <p:nvPr/>
        </p:nvSpPr>
        <p:spPr>
          <a:xfrm rot="16200000">
            <a:off x="2938653" y="4471770"/>
            <a:ext cx="4264630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 err="1">
                <a:solidFill>
                  <a:srgbClr val="000000"/>
                </a:solidFill>
                <a:latin typeface="Calibri"/>
              </a:rPr>
              <a:t>AB-magnitude</a:t>
            </a:r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algn="ctr" defTabSz="914400"/>
            <a:endParaRPr lang="it-IT" sz="9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5004048" y="3140968"/>
            <a:ext cx="43204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21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23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25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27</a:t>
            </a: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2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29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5292080" y="6566487"/>
            <a:ext cx="304117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endParaRPr lang="it-IT" sz="1200" dirty="0">
              <a:solidFill>
                <a:srgbClr val="647AE6"/>
              </a:solidFill>
              <a:latin typeface="Calibri"/>
            </a:endParaRPr>
          </a:p>
        </p:txBody>
      </p:sp>
      <p:sp>
        <p:nvSpPr>
          <p:cNvPr id="32" name="CasellaDiTesto 31"/>
          <p:cNvSpPr txBox="1"/>
          <p:nvPr/>
        </p:nvSpPr>
        <p:spPr>
          <a:xfrm rot="16200000">
            <a:off x="7069920" y="4473987"/>
            <a:ext cx="345638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 </a:t>
            </a:r>
          </a:p>
          <a:p>
            <a:pPr algn="ctr" defTabSz="914400"/>
            <a:r>
              <a:rPr lang="it-IT" b="1" dirty="0" err="1">
                <a:solidFill>
                  <a:srgbClr val="000000"/>
                </a:solidFill>
                <a:latin typeface="Calibri"/>
              </a:rPr>
              <a:t>X-ray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Calibri"/>
              </a:rPr>
              <a:t>Flux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 (erg s</a:t>
            </a:r>
            <a:r>
              <a:rPr lang="it-IT" b="1" baseline="30000" dirty="0">
                <a:solidFill>
                  <a:srgbClr val="000000"/>
                </a:solidFill>
                <a:latin typeface="Calibri"/>
              </a:rPr>
              <a:t>-1 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cm</a:t>
            </a:r>
            <a:r>
              <a:rPr lang="it-IT" sz="1600" b="1" baseline="30000" dirty="0">
                <a:solidFill>
                  <a:srgbClr val="000000"/>
                </a:solidFill>
                <a:latin typeface="Calibri"/>
              </a:rPr>
              <a:t>-2</a:t>
            </a:r>
            <a:r>
              <a:rPr lang="it-IT" b="1" dirty="0">
                <a:solidFill>
                  <a:srgbClr val="000000"/>
                </a:solidFill>
                <a:latin typeface="Calibri"/>
              </a:rPr>
              <a:t>)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8372786" y="3110816"/>
            <a:ext cx="7712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10</a:t>
            </a:r>
            <a:r>
              <a:rPr lang="it-IT" b="1" baseline="30000" dirty="0">
                <a:solidFill>
                  <a:srgbClr val="000000"/>
                </a:solidFill>
                <a:latin typeface="Calibri"/>
              </a:rPr>
              <a:t>-11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10</a:t>
            </a:r>
            <a:r>
              <a:rPr lang="it-IT" b="1" baseline="30000" dirty="0">
                <a:solidFill>
                  <a:srgbClr val="000000"/>
                </a:solidFill>
                <a:latin typeface="Calibri"/>
              </a:rPr>
              <a:t>-12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10</a:t>
            </a:r>
            <a:r>
              <a:rPr lang="it-IT" b="1" baseline="30000" dirty="0">
                <a:solidFill>
                  <a:srgbClr val="000000"/>
                </a:solidFill>
                <a:latin typeface="Calibri"/>
              </a:rPr>
              <a:t>-13</a:t>
            </a:r>
          </a:p>
          <a:p>
            <a:pPr defTabSz="914400"/>
            <a:endParaRPr lang="it-IT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endParaRPr lang="it-IT" sz="300" b="1" dirty="0">
              <a:solidFill>
                <a:srgbClr val="000000"/>
              </a:solidFill>
              <a:latin typeface="Calibri"/>
            </a:endParaRPr>
          </a:p>
          <a:p>
            <a:pPr defTabSz="914400"/>
            <a:r>
              <a:rPr lang="it-IT" b="1" dirty="0">
                <a:solidFill>
                  <a:srgbClr val="000000"/>
                </a:solidFill>
                <a:latin typeface="Calibri"/>
              </a:rPr>
              <a:t>10</a:t>
            </a:r>
            <a:r>
              <a:rPr lang="it-IT" b="1" baseline="30000" dirty="0">
                <a:solidFill>
                  <a:srgbClr val="000000"/>
                </a:solidFill>
                <a:latin typeface="Calibri"/>
              </a:rPr>
              <a:t>-14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8604448" y="6453336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dirty="0">
                <a:solidFill>
                  <a:srgbClr val="000000"/>
                </a:solidFill>
                <a:latin typeface="Calibri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219677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/>
          <p:nvPr/>
        </p:nvSpPr>
        <p:spPr>
          <a:xfrm>
            <a:off x="0" y="174041"/>
            <a:ext cx="9144000" cy="62632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dirty="0">
              <a:solidFill>
                <a:prstClr val="black"/>
              </a:solidFill>
              <a:latin typeface="Calibri"/>
            </a:endParaRPr>
          </a:p>
          <a:p>
            <a:pPr defTabSz="914400"/>
            <a:endParaRPr lang="it-IT" sz="5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Immagine 4" descr="XRTTAUP2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44559"/>
            <a:ext cx="3672408" cy="2754306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</p:pic>
      <p:sp>
        <p:nvSpPr>
          <p:cNvPr id="2" name="CasellaDiTesto 1"/>
          <p:cNvSpPr txBox="1"/>
          <p:nvPr/>
        </p:nvSpPr>
        <p:spPr>
          <a:xfrm>
            <a:off x="0" y="-27384"/>
            <a:ext cx="914400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2000" b="1" dirty="0">
                <a:solidFill>
                  <a:srgbClr val="660066"/>
                </a:solidFill>
                <a:latin typeface="Arial"/>
                <a:cs typeface="Arial"/>
              </a:rPr>
              <a:t>NS-NS and NS-BH merger EM-</a:t>
            </a:r>
            <a:r>
              <a:rPr lang="it-IT" sz="2000" b="1" dirty="0" err="1">
                <a:solidFill>
                  <a:srgbClr val="660066"/>
                </a:solidFill>
                <a:latin typeface="Arial"/>
                <a:cs typeface="Arial"/>
              </a:rPr>
              <a:t>emissions</a:t>
            </a:r>
            <a:r>
              <a:rPr lang="it-IT" sz="2000" b="1" dirty="0">
                <a:solidFill>
                  <a:srgbClr val="660066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3491880" y="53938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>
                <a:solidFill>
                  <a:srgbClr val="0000FF"/>
                </a:solidFill>
                <a:latin typeface="Calibri"/>
              </a:rPr>
              <a:t>X-</a:t>
            </a:r>
            <a:r>
              <a:rPr lang="it-IT" b="1" dirty="0" err="1">
                <a:solidFill>
                  <a:srgbClr val="0000FF"/>
                </a:solidFill>
                <a:latin typeface="Calibri"/>
              </a:rPr>
              <a:t>ray</a:t>
            </a:r>
            <a:endParaRPr lang="it-IT" b="1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6552728" y="3274589"/>
            <a:ext cx="2555776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1600" b="1" dirty="0">
                <a:solidFill>
                  <a:srgbClr val="660066"/>
                </a:solidFill>
                <a:latin typeface="Calibri"/>
              </a:rPr>
              <a:t> </a:t>
            </a:r>
            <a:endParaRPr lang="it-IT" sz="1000" b="1" dirty="0">
              <a:solidFill>
                <a:srgbClr val="0000FF"/>
              </a:solidFill>
              <a:latin typeface="Calibri"/>
            </a:endParaRPr>
          </a:p>
          <a:p>
            <a:pPr algn="ctr" defTabSz="914400"/>
            <a:r>
              <a:rPr lang="it-IT" sz="1600" b="1" dirty="0">
                <a:solidFill>
                  <a:srgbClr val="0000FF"/>
                </a:solidFill>
                <a:latin typeface="Calibri"/>
              </a:rPr>
              <a:t>        On-</a:t>
            </a:r>
            <a:r>
              <a:rPr lang="it-IT" sz="1600" b="1" dirty="0" err="1">
                <a:solidFill>
                  <a:srgbClr val="0000FF"/>
                </a:solidFill>
                <a:latin typeface="Calibri"/>
              </a:rPr>
              <a:t>axis</a:t>
            </a:r>
            <a:r>
              <a:rPr lang="it-IT" sz="1600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it-IT" sz="1600" b="1" dirty="0" err="1">
                <a:solidFill>
                  <a:srgbClr val="0000FF"/>
                </a:solidFill>
                <a:latin typeface="Calibri"/>
              </a:rPr>
              <a:t>sGRB</a:t>
            </a:r>
            <a:endParaRPr lang="it-IT" sz="1600" b="1" dirty="0">
              <a:solidFill>
                <a:srgbClr val="0000FF"/>
              </a:solidFill>
              <a:latin typeface="Calibri"/>
            </a:endParaRPr>
          </a:p>
          <a:p>
            <a:pPr algn="ctr" defTabSz="914400"/>
            <a:r>
              <a:rPr lang="it-IT" sz="1600" b="1" dirty="0">
                <a:solidFill>
                  <a:srgbClr val="0000FF"/>
                </a:solidFill>
                <a:latin typeface="Calibri"/>
              </a:rPr>
              <a:t>        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Off-</a:t>
            </a:r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axis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sGRB</a:t>
            </a:r>
            <a:endParaRPr lang="it-IT" sz="1600" b="1" dirty="0">
              <a:solidFill>
                <a:prstClr val="black"/>
              </a:solidFill>
              <a:latin typeface="Calibri"/>
            </a:endParaRPr>
          </a:p>
          <a:p>
            <a:pPr algn="ctr" defTabSz="914400"/>
            <a:r>
              <a:rPr lang="it-IT" sz="1600" b="1" dirty="0">
                <a:solidFill>
                  <a:srgbClr val="FF0000"/>
                </a:solidFill>
                <a:latin typeface="Calibri"/>
              </a:rPr>
              <a:t>                 </a:t>
            </a:r>
            <a:r>
              <a:rPr lang="it-IT" sz="1600" b="1" dirty="0" err="1">
                <a:solidFill>
                  <a:srgbClr val="FF0000"/>
                </a:solidFill>
                <a:latin typeface="Calibri"/>
              </a:rPr>
              <a:t>Isotropic</a:t>
            </a:r>
            <a:r>
              <a:rPr lang="it-IT" sz="16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1600" b="1" dirty="0" err="1">
                <a:solidFill>
                  <a:srgbClr val="FF0000"/>
                </a:solidFill>
                <a:latin typeface="Calibri"/>
              </a:rPr>
              <a:t>kilonova</a:t>
            </a:r>
            <a:endParaRPr lang="it-IT" sz="1600" b="1" dirty="0">
              <a:solidFill>
                <a:srgbClr val="FF0000"/>
              </a:solidFill>
              <a:latin typeface="Calibri"/>
            </a:endParaRPr>
          </a:p>
        </p:txBody>
      </p:sp>
      <p:cxnSp>
        <p:nvCxnSpPr>
          <p:cNvPr id="35" name="Connettore 2 34"/>
          <p:cNvCxnSpPr/>
          <p:nvPr/>
        </p:nvCxnSpPr>
        <p:spPr>
          <a:xfrm>
            <a:off x="6826649" y="3718357"/>
            <a:ext cx="432048" cy="0"/>
          </a:xfrm>
          <a:prstGeom prst="straightConnector1">
            <a:avLst/>
          </a:prstGeom>
          <a:ln>
            <a:solidFill>
              <a:srgbClr val="0000FF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/>
          <p:nvPr/>
        </p:nvCxnSpPr>
        <p:spPr>
          <a:xfrm>
            <a:off x="6826649" y="3949945"/>
            <a:ext cx="432048" cy="0"/>
          </a:xfrm>
          <a:prstGeom prst="straightConnector1">
            <a:avLst/>
          </a:prstGeom>
          <a:ln>
            <a:solidFill>
              <a:srgbClr val="404040"/>
            </a:solidFill>
            <a:prstDash val="sys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>
            <a:off x="6840760" y="4212193"/>
            <a:ext cx="432048" cy="0"/>
          </a:xfrm>
          <a:prstGeom prst="straightConnector1">
            <a:avLst/>
          </a:prstGeom>
          <a:ln>
            <a:solidFill>
              <a:srgbClr val="FF0000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Immagine 5" descr="OpticalbTAUP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51678"/>
            <a:ext cx="3657600" cy="2743200"/>
          </a:xfrm>
          <a:prstGeom prst="rect">
            <a:avLst/>
          </a:prstGeom>
          <a:ln w="19050" cmpd="sng">
            <a:solidFill>
              <a:srgbClr val="0000FF"/>
            </a:solidFill>
          </a:ln>
        </p:spPr>
      </p:pic>
      <p:pic>
        <p:nvPicPr>
          <p:cNvPr id="7" name="Immagine 6" descr="RadioTAUP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202581"/>
            <a:ext cx="3648405" cy="2736304"/>
          </a:xfrm>
          <a:prstGeom prst="rect">
            <a:avLst/>
          </a:prstGeom>
          <a:ln>
            <a:solidFill>
              <a:srgbClr val="0000FF"/>
            </a:solidFill>
          </a:ln>
        </p:spPr>
      </p:pic>
      <p:sp>
        <p:nvSpPr>
          <p:cNvPr id="26" name="CasellaDiTesto 25"/>
          <p:cNvSpPr txBox="1"/>
          <p:nvPr/>
        </p:nvSpPr>
        <p:spPr>
          <a:xfrm>
            <a:off x="5292080" y="3419708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>
                <a:solidFill>
                  <a:srgbClr val="0000FF"/>
                </a:solidFill>
                <a:latin typeface="Calibri"/>
              </a:rPr>
              <a:t>Radio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076056" y="1402381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srgbClr val="FF0000"/>
                </a:solidFill>
                <a:latin typeface="Calibri"/>
              </a:rPr>
              <a:t>NS-BH, </a:t>
            </a:r>
            <a:r>
              <a:rPr lang="it-IT" sz="1200" b="1" dirty="0" err="1">
                <a:solidFill>
                  <a:srgbClr val="FF0000"/>
                </a:solidFill>
                <a:latin typeface="Calibri"/>
              </a:rPr>
              <a:t>Piran</a:t>
            </a:r>
            <a:r>
              <a:rPr lang="it-IT" sz="1200" b="1" dirty="0">
                <a:solidFill>
                  <a:srgbClr val="FF0000"/>
                </a:solidFill>
                <a:latin typeface="Calibri"/>
              </a:rPr>
              <a:t> 2013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5436096" y="2002613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srgbClr val="FF0000"/>
                </a:solidFill>
                <a:latin typeface="Calibri"/>
              </a:rPr>
              <a:t>NS-NS, </a:t>
            </a:r>
            <a:r>
              <a:rPr lang="it-IT" sz="1200" b="1" dirty="0" err="1">
                <a:solidFill>
                  <a:srgbClr val="FF0000"/>
                </a:solidFill>
                <a:latin typeface="Calibri"/>
              </a:rPr>
              <a:t>Metzger</a:t>
            </a:r>
            <a:r>
              <a:rPr lang="it-IT" sz="1200" b="1" dirty="0">
                <a:solidFill>
                  <a:srgbClr val="FF0000"/>
                </a:solidFill>
                <a:latin typeface="Calibri"/>
              </a:rPr>
              <a:t> 2010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5380856" y="2493534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srgbClr val="FF0000"/>
                </a:solidFill>
                <a:latin typeface="Calibri"/>
              </a:rPr>
              <a:t>NS-NS, </a:t>
            </a:r>
            <a:r>
              <a:rPr lang="it-IT" sz="1200" b="1" dirty="0" err="1">
                <a:solidFill>
                  <a:srgbClr val="FF0000"/>
                </a:solidFill>
                <a:latin typeface="Calibri"/>
              </a:rPr>
              <a:t>Barnes</a:t>
            </a:r>
            <a:r>
              <a:rPr lang="it-IT" sz="1200" b="1" dirty="0">
                <a:solidFill>
                  <a:srgbClr val="FF0000"/>
                </a:solidFill>
                <a:latin typeface="Calibri"/>
              </a:rPr>
              <a:t> &amp; </a:t>
            </a:r>
            <a:r>
              <a:rPr lang="it-IT" sz="1200" b="1" dirty="0" err="1">
                <a:solidFill>
                  <a:srgbClr val="FF0000"/>
                </a:solidFill>
                <a:latin typeface="Calibri"/>
              </a:rPr>
              <a:t>Kasen</a:t>
            </a:r>
            <a:r>
              <a:rPr lang="it-IT" sz="1200" b="1" dirty="0">
                <a:solidFill>
                  <a:srgbClr val="FF0000"/>
                </a:solidFill>
                <a:latin typeface="Calibri"/>
              </a:rPr>
              <a:t> 2013</a:t>
            </a:r>
          </a:p>
        </p:txBody>
      </p:sp>
      <p:pic>
        <p:nvPicPr>
          <p:cNvPr id="9" name="Immagine 8" descr="Schermata 2015-09-07 alle 15.01.25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41988"/>
            <a:ext cx="2520280" cy="3227372"/>
          </a:xfrm>
          <a:prstGeom prst="rect">
            <a:avLst/>
          </a:prstGeom>
        </p:spPr>
      </p:pic>
      <p:sp>
        <p:nvSpPr>
          <p:cNvPr id="34" name="CasellaDiTesto 33"/>
          <p:cNvSpPr txBox="1"/>
          <p:nvPr/>
        </p:nvSpPr>
        <p:spPr>
          <a:xfrm>
            <a:off x="5292080" y="4306869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1200" b="1" dirty="0" err="1">
                <a:solidFill>
                  <a:srgbClr val="FF0000"/>
                </a:solidFill>
                <a:latin typeface="Calibri"/>
              </a:rPr>
              <a:t>Piran</a:t>
            </a:r>
            <a:r>
              <a:rPr lang="it-IT" sz="1200" b="1" dirty="0">
                <a:solidFill>
                  <a:srgbClr val="FF0000"/>
                </a:solidFill>
                <a:latin typeface="Calibri"/>
              </a:rPr>
              <a:t> 2013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5580112" y="4655876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srgbClr val="FF0000"/>
                </a:solidFill>
                <a:latin typeface="Calibri"/>
              </a:rPr>
              <a:t>NS-BH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5364088" y="5386989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200" b="1" dirty="0">
                <a:solidFill>
                  <a:srgbClr val="FF0000"/>
                </a:solidFill>
                <a:latin typeface="Calibri"/>
              </a:rPr>
              <a:t>NS-NS</a:t>
            </a:r>
          </a:p>
        </p:txBody>
      </p:sp>
      <p:pic>
        <p:nvPicPr>
          <p:cNvPr id="42" name="Immagine 41" descr="swif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3156" y="476673"/>
            <a:ext cx="880096" cy="792087"/>
          </a:xfrm>
          <a:prstGeom prst="rect">
            <a:avLst/>
          </a:prstGeom>
        </p:spPr>
      </p:pic>
      <p:pic>
        <p:nvPicPr>
          <p:cNvPr id="13" name="Immagine 12" descr="Schermata 2015-09-07 alle 15.11.3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392" y="551420"/>
            <a:ext cx="864098" cy="615919"/>
          </a:xfrm>
          <a:prstGeom prst="rect">
            <a:avLst/>
          </a:prstGeom>
        </p:spPr>
      </p:pic>
      <p:pic>
        <p:nvPicPr>
          <p:cNvPr id="14" name="Immagine 13" descr="Schermata 2015-09-07 alle 15.18.04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552" y="1159802"/>
            <a:ext cx="808360" cy="1210331"/>
          </a:xfrm>
          <a:prstGeom prst="rect">
            <a:avLst/>
          </a:prstGeom>
        </p:spPr>
      </p:pic>
      <p:pic>
        <p:nvPicPr>
          <p:cNvPr id="17" name="Immagine 16" descr="Schermata 2015-09-07 alle 15.20.19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215716"/>
            <a:ext cx="1064759" cy="905768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2915816" y="6095037"/>
            <a:ext cx="237626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 defTabSz="914400">
              <a:buFont typeface="Arial"/>
              <a:buChar char="•"/>
            </a:pPr>
            <a:r>
              <a:rPr lang="it-IT" b="1" i="1" dirty="0" err="1">
                <a:solidFill>
                  <a:prstClr val="black"/>
                </a:solidFill>
                <a:latin typeface="Calibri"/>
              </a:rPr>
              <a:t>Different</a:t>
            </a:r>
            <a:r>
              <a:rPr lang="it-IT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b="1" i="1" dirty="0" err="1">
                <a:solidFill>
                  <a:prstClr val="black"/>
                </a:solidFill>
                <a:latin typeface="Calibri"/>
              </a:rPr>
              <a:t>emissions</a:t>
            </a:r>
            <a:endParaRPr lang="it-IT" b="1" i="1" dirty="0">
              <a:solidFill>
                <a:prstClr val="black"/>
              </a:solidFill>
              <a:latin typeface="Calibri"/>
            </a:endParaRPr>
          </a:p>
          <a:p>
            <a:pPr marL="285750" indent="-285750" defTabSz="914400">
              <a:buFont typeface="Arial"/>
              <a:buChar char="•"/>
            </a:pPr>
            <a:r>
              <a:rPr lang="it-IT" b="1" i="1" dirty="0" err="1">
                <a:solidFill>
                  <a:prstClr val="black"/>
                </a:solidFill>
                <a:latin typeface="Calibri"/>
              </a:rPr>
              <a:t>Different</a:t>
            </a:r>
            <a:r>
              <a:rPr lang="it-IT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b="1" i="1" dirty="0" err="1">
                <a:solidFill>
                  <a:prstClr val="black"/>
                </a:solidFill>
                <a:latin typeface="Calibri"/>
              </a:rPr>
              <a:t>timescales</a:t>
            </a:r>
            <a:endParaRPr lang="it-IT" b="1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6847540" y="3175646"/>
            <a:ext cx="20183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>
              <a:defRPr/>
            </a:pPr>
            <a:r>
              <a:rPr lang="it-IT" sz="2000" b="1" kern="0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pitchFamily="34" charset="0"/>
              </a:rPr>
              <a:t> </a:t>
            </a:r>
            <a:r>
              <a:rPr lang="it-IT" b="1" kern="0" dirty="0">
                <a:solidFill>
                  <a:srgbClr val="660066"/>
                </a:solidFill>
                <a:latin typeface="Calibri"/>
                <a:cs typeface="Arial" pitchFamily="34" charset="0"/>
              </a:rPr>
              <a:t>Source </a:t>
            </a:r>
            <a:r>
              <a:rPr lang="it-IT" b="1" kern="0" dirty="0" err="1">
                <a:solidFill>
                  <a:srgbClr val="660066"/>
                </a:solidFill>
                <a:latin typeface="Calibri"/>
                <a:cs typeface="Arial" pitchFamily="34" charset="0"/>
              </a:rPr>
              <a:t>at</a:t>
            </a:r>
            <a:r>
              <a:rPr lang="it-IT" b="1" kern="0" dirty="0">
                <a:solidFill>
                  <a:srgbClr val="660066"/>
                </a:solidFill>
                <a:latin typeface="Calibri"/>
                <a:cs typeface="Arial" pitchFamily="34" charset="0"/>
              </a:rPr>
              <a:t> 200 </a:t>
            </a:r>
            <a:r>
              <a:rPr lang="it-IT" b="1" kern="0" dirty="0" err="1">
                <a:solidFill>
                  <a:srgbClr val="660066"/>
                </a:solidFill>
                <a:latin typeface="Calibri"/>
                <a:cs typeface="Arial" pitchFamily="34" charset="0"/>
              </a:rPr>
              <a:t>Mpc</a:t>
            </a:r>
            <a:endParaRPr lang="it-IT" b="1" kern="0" dirty="0">
              <a:solidFill>
                <a:srgbClr val="660066"/>
              </a:solidFill>
              <a:latin typeface="Calibri"/>
              <a:cs typeface="Arial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7020272" y="54868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>
                <a:solidFill>
                  <a:srgbClr val="0000FF"/>
                </a:solidFill>
                <a:latin typeface="Calibri"/>
              </a:rPr>
              <a:t>Optical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5652120" y="6095037"/>
            <a:ext cx="3384375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914400"/>
            <a:r>
              <a:rPr lang="it-IT" b="1" i="1" dirty="0">
                <a:solidFill>
                  <a:srgbClr val="0000FF"/>
                </a:solidFill>
                <a:latin typeface="Calibri"/>
              </a:rPr>
              <a:t>Global network of </a:t>
            </a:r>
          </a:p>
          <a:p>
            <a:pPr algn="ctr" defTabSz="914400"/>
            <a:r>
              <a:rPr lang="it-IT" b="1" i="1" dirty="0">
                <a:solidFill>
                  <a:srgbClr val="0000FF"/>
                </a:solidFill>
                <a:latin typeface="Calibri"/>
              </a:rPr>
              <a:t>multi-</a:t>
            </a:r>
            <a:r>
              <a:rPr lang="it-IT" b="1" i="1" dirty="0" err="1">
                <a:solidFill>
                  <a:srgbClr val="0000FF"/>
                </a:solidFill>
                <a:latin typeface="Calibri"/>
              </a:rPr>
              <a:t>wavelength</a:t>
            </a:r>
            <a:r>
              <a:rPr lang="it-IT" b="1" i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it-IT" b="1" i="1" dirty="0" err="1">
                <a:solidFill>
                  <a:srgbClr val="0000FF"/>
                </a:solidFill>
                <a:latin typeface="Calibri"/>
              </a:rPr>
              <a:t>observatories</a:t>
            </a:r>
            <a:r>
              <a:rPr lang="it-IT" b="1" i="1" dirty="0">
                <a:solidFill>
                  <a:srgbClr val="0000FF"/>
                </a:solidFill>
                <a:latin typeface="Calibri"/>
              </a:rPr>
              <a:t>!</a:t>
            </a:r>
          </a:p>
        </p:txBody>
      </p:sp>
      <p:sp>
        <p:nvSpPr>
          <p:cNvPr id="22" name="Freccia destra 21"/>
          <p:cNvSpPr/>
          <p:nvPr/>
        </p:nvSpPr>
        <p:spPr>
          <a:xfrm>
            <a:off x="5348524" y="6367217"/>
            <a:ext cx="288032" cy="216024"/>
          </a:xfrm>
          <a:prstGeom prst="rightArrow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9774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0" y="1439574"/>
            <a:ext cx="9038247" cy="1890593"/>
          </a:xfrm>
          <a:prstGeom prst="rect">
            <a:avLst/>
          </a:prstGeom>
          <a:gradFill>
            <a:gsLst>
              <a:gs pos="0">
                <a:srgbClr val="00586C"/>
              </a:gs>
              <a:gs pos="100000">
                <a:srgbClr val="000000"/>
              </a:gs>
            </a:gsLst>
          </a:gra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buFont typeface="Times New Roman" pitchFamily="18" charset="0"/>
              <a:buNone/>
              <a:defRPr sz="2600"/>
            </a:pPr>
            <a:endParaRPr sz="26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0" y="4509120"/>
            <a:ext cx="9144000" cy="23488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6" tIns="45716" rIns="45716" bIns="45716"/>
          <a:lstStyle/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image62.jpg" descr="47tuc_salt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73139" y="1486380"/>
            <a:ext cx="1603643" cy="122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63.jpg" descr="M101_hires_STScI-PRC2006-10a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751" y="1717601"/>
            <a:ext cx="1384905" cy="1083039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212"/>
          <p:cNvSpPr/>
          <p:nvPr/>
        </p:nvSpPr>
        <p:spPr>
          <a:xfrm>
            <a:off x="5047670" y="4457946"/>
            <a:ext cx="3484770" cy="415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6" tIns="45716" rIns="45716" bIns="45716">
            <a:spAutoFit/>
          </a:bodyPr>
          <a:lstStyle/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FEBCD4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b="1" kern="0" dirty="0" err="1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Dynamical</a:t>
            </a:r>
            <a:r>
              <a:rPr lang="it-IT" sz="2100" b="1" kern="0" dirty="0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 </a:t>
            </a:r>
            <a:r>
              <a:rPr lang="it-IT" sz="2100" b="1" kern="0" dirty="0" err="1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interactions</a:t>
            </a:r>
            <a:r>
              <a:rPr sz="2100" b="1" kern="0" dirty="0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 </a:t>
            </a:r>
            <a:endParaRPr sz="2100" b="1" kern="0" dirty="0">
              <a:solidFill>
                <a:srgbClr val="008000"/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</p:txBody>
      </p:sp>
      <p:sp>
        <p:nvSpPr>
          <p:cNvPr id="214" name="Shape 214"/>
          <p:cNvSpPr/>
          <p:nvPr/>
        </p:nvSpPr>
        <p:spPr>
          <a:xfrm rot="16200000">
            <a:off x="400841" y="-3360964"/>
            <a:ext cx="72128" cy="402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5" tIns="35715" rIns="35715" bIns="35715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kern="0"/>
              <a:t> </a:t>
            </a:r>
          </a:p>
        </p:txBody>
      </p:sp>
      <p:sp>
        <p:nvSpPr>
          <p:cNvPr id="221" name="Shape 221"/>
          <p:cNvSpPr/>
          <p:nvPr/>
        </p:nvSpPr>
        <p:spPr>
          <a:xfrm>
            <a:off x="3773453" y="4612141"/>
            <a:ext cx="621127" cy="7112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buFont typeface="Times New Roman" pitchFamily="18" charset="0"/>
              <a:buNone/>
              <a:defRPr sz="2600"/>
            </a:pPr>
            <a:endParaRPr sz="26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3897946" y="334252"/>
            <a:ext cx="5953541" cy="748089"/>
          </a:xfrm>
          <a:prstGeom prst="rect">
            <a:avLst/>
          </a:prstGeom>
          <a:gradFill>
            <a:gsLst>
              <a:gs pos="0">
                <a:srgbClr val="A9A9A9"/>
              </a:gs>
              <a:gs pos="100000">
                <a:srgbClr val="000000"/>
              </a:gs>
            </a:gsLst>
            <a:lin ang="108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9927" tIns="179927" rIns="179927" bIns="179927">
            <a:spAutoFit/>
          </a:bodyPr>
          <a:lstStyle>
            <a:lvl1pPr algn="l" defTabSz="1300480">
              <a:spcBef>
                <a:spcPts val="2800"/>
              </a:spcBef>
              <a:tabLst>
                <a:tab pos="1295400" algn="l"/>
                <a:tab pos="2590800" algn="l"/>
                <a:tab pos="3898900" algn="l"/>
                <a:tab pos="5194300" algn="l"/>
                <a:tab pos="6502400" algn="l"/>
                <a:tab pos="77978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>
                <a:solidFill>
                  <a:srgbClr val="76D6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lang="it-IT" sz="2500" kern="0" dirty="0" err="1" smtClean="0">
                <a:solidFill>
                  <a:srgbClr val="F5E6D0"/>
                </a:solidFill>
              </a:rPr>
              <a:t>Where</a:t>
            </a:r>
            <a:r>
              <a:rPr lang="it-IT" sz="2500" kern="0" dirty="0" smtClean="0">
                <a:solidFill>
                  <a:srgbClr val="F5E6D0"/>
                </a:solidFill>
              </a:rPr>
              <a:t> </a:t>
            </a:r>
            <a:r>
              <a:rPr lang="it-IT" sz="2500" kern="0" dirty="0" err="1" smtClean="0">
                <a:solidFill>
                  <a:srgbClr val="F5E6D0"/>
                </a:solidFill>
              </a:rPr>
              <a:t>black</a:t>
            </a:r>
            <a:r>
              <a:rPr lang="it-IT" sz="2500" kern="0" dirty="0" smtClean="0">
                <a:solidFill>
                  <a:srgbClr val="F5E6D0"/>
                </a:solidFill>
              </a:rPr>
              <a:t> </a:t>
            </a:r>
            <a:r>
              <a:rPr lang="it-IT" sz="2500" kern="0" dirty="0" err="1" smtClean="0">
                <a:solidFill>
                  <a:srgbClr val="F5E6D0"/>
                </a:solidFill>
              </a:rPr>
              <a:t>holes</a:t>
            </a:r>
            <a:r>
              <a:rPr lang="it-IT" sz="2500" kern="0" dirty="0" smtClean="0">
                <a:solidFill>
                  <a:srgbClr val="F5E6D0"/>
                </a:solidFill>
              </a:rPr>
              <a:t> </a:t>
            </a:r>
            <a:r>
              <a:rPr lang="it-IT" sz="2500" kern="0" dirty="0" err="1" smtClean="0">
                <a:solidFill>
                  <a:srgbClr val="F5E6D0"/>
                </a:solidFill>
              </a:rPr>
              <a:t>form</a:t>
            </a:r>
            <a:r>
              <a:rPr sz="2500" kern="0" dirty="0" smtClean="0">
                <a:solidFill>
                  <a:srgbClr val="F5E6D0"/>
                </a:solidFill>
              </a:rPr>
              <a:t>?</a:t>
            </a:r>
            <a:endParaRPr sz="2500" kern="0" dirty="0">
              <a:solidFill>
                <a:srgbClr val="F5E6D0"/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1547664" y="1691878"/>
            <a:ext cx="3165283" cy="1041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5" tIns="35715" rIns="35715" bIns="35715" anchor="ctr">
            <a:spAutoFit/>
          </a:bodyPr>
          <a:lstStyle/>
          <a:p>
            <a:pPr defTabSz="410730" hangingPunct="0">
              <a:buFont typeface="Times New Roman" pitchFamily="18" charset="0"/>
              <a:buNone/>
              <a:defRPr sz="3000">
                <a:solidFill>
                  <a:srgbClr val="C8B0FD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kern="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Galaxy</a:t>
            </a:r>
            <a:r>
              <a:rPr lang="it-IT" sz="2100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 </a:t>
            </a:r>
            <a:r>
              <a:rPr lang="it-IT" sz="2100" kern="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field</a:t>
            </a:r>
            <a:endParaRPr sz="2100" kern="0" dirty="0">
              <a:solidFill>
                <a:schemeClr val="accent1">
                  <a:lumMod val="40000"/>
                  <a:lumOff val="60000"/>
                </a:schemeClr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kpc, </a:t>
            </a: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10</a:t>
            </a:r>
            <a:r>
              <a:rPr sz="2100" kern="0" baseline="30533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it-IT"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ars</a:t>
            </a:r>
            <a:endParaRPr sz="21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5035584" y="1624694"/>
            <a:ext cx="2895478" cy="137056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5" tIns="35715" rIns="35715" bIns="35715" anchor="ctr">
            <a:spAutoFit/>
          </a:bodyPr>
          <a:lstStyle/>
          <a:p>
            <a:pPr algn="just" defTabSz="410730" hangingPunct="0">
              <a:buFont typeface="Times New Roman" pitchFamily="18" charset="0"/>
              <a:buNone/>
              <a:defRPr sz="3000">
                <a:solidFill>
                  <a:srgbClr val="FEBCD4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kern="0" dirty="0" smtClean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Dense </a:t>
            </a:r>
            <a:r>
              <a:rPr lang="it-IT" sz="2100" kern="0" dirty="0" err="1" smtClean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enviroment</a:t>
            </a:r>
            <a:endParaRPr sz="2100" kern="0" dirty="0">
              <a:solidFill>
                <a:srgbClr val="CCFFCC"/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algn="just" defTabSz="410730" hangingPunct="0">
              <a:buFont typeface="Times New Roman" pitchFamily="18" charset="0"/>
              <a:buNone/>
              <a:defRPr sz="3000">
                <a:solidFill>
                  <a:srgbClr val="FEBCD4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kern="0" dirty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s</a:t>
            </a:r>
            <a:r>
              <a:rPr lang="it-IT" sz="2100" kern="0" dirty="0" smtClean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tar clusters</a:t>
            </a:r>
            <a:endParaRPr sz="2100" kern="0" dirty="0">
              <a:solidFill>
                <a:srgbClr val="CCFFCC"/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1-10 pc, </a:t>
            </a: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10</a:t>
            </a:r>
            <a:r>
              <a:rPr sz="2100" kern="0" baseline="30533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3-7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it-IT"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ars</a:t>
            </a:r>
            <a:endParaRPr sz="21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2218263" y="3582960"/>
            <a:ext cx="7602312" cy="748089"/>
          </a:xfrm>
          <a:prstGeom prst="rect">
            <a:avLst/>
          </a:prstGeom>
          <a:gradFill>
            <a:gsLst>
              <a:gs pos="0">
                <a:srgbClr val="A9A9A9"/>
              </a:gs>
              <a:gs pos="100000">
                <a:srgbClr val="000000"/>
              </a:gs>
            </a:gsLst>
            <a:lin ang="108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79927" tIns="179927" rIns="179927" bIns="179927">
            <a:spAutoFit/>
          </a:bodyPr>
          <a:lstStyle>
            <a:lvl1pPr algn="l" defTabSz="1300480">
              <a:spcBef>
                <a:spcPts val="2800"/>
              </a:spcBef>
              <a:tabLst>
                <a:tab pos="1295400" algn="l"/>
                <a:tab pos="2590800" algn="l"/>
                <a:tab pos="3898900" algn="l"/>
                <a:tab pos="5194300" algn="l"/>
                <a:tab pos="6502400" algn="l"/>
                <a:tab pos="77978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>
                <a:solidFill>
                  <a:srgbClr val="76D6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How do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they</a:t>
            </a: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form</a:t>
            </a: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binary</a:t>
            </a: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system</a:t>
            </a:r>
            <a:r>
              <a:rPr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?</a:t>
            </a:r>
            <a:endParaRPr sz="2500" kern="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3" name="Immagine 32" descr="Schermata 2016-03-07 alle 11.32.3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4831579"/>
            <a:ext cx="2688651" cy="1875922"/>
          </a:xfrm>
          <a:prstGeom prst="rect">
            <a:avLst/>
          </a:prstGeom>
        </p:spPr>
      </p:pic>
      <p:pic>
        <p:nvPicPr>
          <p:cNvPr id="34" name="Immagine 33" descr="sistema_binario_isolato_v2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9612" y="4117352"/>
            <a:ext cx="1944216" cy="3312368"/>
          </a:xfrm>
          <a:prstGeom prst="rect">
            <a:avLst/>
          </a:prstGeom>
        </p:spPr>
      </p:pic>
      <p:sp>
        <p:nvSpPr>
          <p:cNvPr id="232" name="Shape 232"/>
          <p:cNvSpPr/>
          <p:nvPr/>
        </p:nvSpPr>
        <p:spPr>
          <a:xfrm>
            <a:off x="121784" y="4510430"/>
            <a:ext cx="3946160" cy="415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6" tIns="45716" rIns="45716" bIns="45716">
            <a:spAutoFit/>
          </a:bodyPr>
          <a:lstStyle>
            <a:lvl1pPr algn="l" defTabSz="650240">
              <a:defRPr sz="2400">
                <a:solidFill>
                  <a:srgbClr val="A138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lang="it-IT" sz="2100" b="1" kern="0" dirty="0" err="1" smtClean="0">
                <a:solidFill>
                  <a:srgbClr val="0000FF"/>
                </a:solidFill>
              </a:rPr>
              <a:t>Isolated</a:t>
            </a:r>
            <a:r>
              <a:rPr lang="it-IT" sz="2100" b="1" kern="0" dirty="0" smtClean="0">
                <a:solidFill>
                  <a:srgbClr val="0000FF"/>
                </a:solidFill>
              </a:rPr>
              <a:t> </a:t>
            </a:r>
            <a:r>
              <a:rPr lang="it-IT" sz="2100" b="1" kern="0" dirty="0" err="1" smtClean="0">
                <a:solidFill>
                  <a:srgbClr val="0000FF"/>
                </a:solidFill>
              </a:rPr>
              <a:t>binary</a:t>
            </a:r>
            <a:endParaRPr sz="2100" b="1" kern="0" dirty="0">
              <a:solidFill>
                <a:srgbClr val="0000FF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808122" y="6403313"/>
            <a:ext cx="2946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See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e.g. </a:t>
            </a:r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Belczynsky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arXiv:1602.04531</a:t>
            </a:r>
            <a:endParaRPr lang="it-IT" sz="1400" dirty="0"/>
          </a:p>
        </p:txBody>
      </p:sp>
      <p:sp>
        <p:nvSpPr>
          <p:cNvPr id="17" name="Rettangolo 16"/>
          <p:cNvSpPr/>
          <p:nvPr/>
        </p:nvSpPr>
        <p:spPr>
          <a:xfrm>
            <a:off x="7060376" y="6479959"/>
            <a:ext cx="1967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See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e.g. </a:t>
            </a:r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Ziosi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et al. 2014</a:t>
            </a:r>
            <a:endParaRPr lang="it-IT" sz="1400" dirty="0"/>
          </a:p>
        </p:txBody>
      </p:sp>
      <p:sp>
        <p:nvSpPr>
          <p:cNvPr id="20" name="Shape 202"/>
          <p:cNvSpPr/>
          <p:nvPr/>
        </p:nvSpPr>
        <p:spPr>
          <a:xfrm>
            <a:off x="311751" y="4942853"/>
            <a:ext cx="8614231" cy="1844883"/>
          </a:xfrm>
          <a:prstGeom prst="rect">
            <a:avLst/>
          </a:prstGeom>
          <a:gradFill>
            <a:gsLst>
              <a:gs pos="0">
                <a:srgbClr val="00586C"/>
              </a:gs>
              <a:gs pos="100000">
                <a:srgbClr val="000000"/>
              </a:gs>
            </a:gsLst>
          </a:gra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buFont typeface="Times New Roman" pitchFamily="18" charset="0"/>
              <a:buNone/>
              <a:defRPr sz="2600"/>
            </a:pPr>
            <a:r>
              <a:rPr lang="it-IT" sz="2200" kern="0" dirty="0" err="1">
                <a:latin typeface="Chalkduster"/>
                <a:cs typeface="Chalkduster"/>
              </a:rPr>
              <a:t>Both</a:t>
            </a:r>
            <a:r>
              <a:rPr lang="it-IT" sz="2200" kern="0" dirty="0">
                <a:latin typeface="Chalkduster"/>
                <a:cs typeface="Chalkduster"/>
              </a:rPr>
              <a:t> </a:t>
            </a:r>
            <a:r>
              <a:rPr lang="it-IT" sz="2200" kern="0" dirty="0" err="1" smtClean="0">
                <a:latin typeface="Chalkduster"/>
                <a:cs typeface="Chalkduster"/>
              </a:rPr>
              <a:t>formation</a:t>
            </a:r>
            <a:r>
              <a:rPr lang="it-IT" sz="2200" kern="0" dirty="0" smtClean="0">
                <a:latin typeface="Chalkduster"/>
                <a:cs typeface="Chalkduster"/>
              </a:rPr>
              <a:t> </a:t>
            </a:r>
            <a:r>
              <a:rPr lang="it-IT" sz="2200" kern="0" dirty="0" err="1" smtClean="0">
                <a:latin typeface="Chalkduster"/>
                <a:cs typeface="Chalkduster"/>
              </a:rPr>
              <a:t>paths</a:t>
            </a:r>
            <a:r>
              <a:rPr lang="it-IT" sz="2200" kern="0" dirty="0" smtClean="0">
                <a:latin typeface="Chalkduster"/>
                <a:cs typeface="Chalkduster"/>
              </a:rPr>
              <a:t> are </a:t>
            </a:r>
            <a:r>
              <a:rPr lang="it-IT" sz="2200" kern="0" dirty="0" err="1" smtClean="0">
                <a:latin typeface="Chalkduster"/>
                <a:cs typeface="Chalkduster"/>
              </a:rPr>
              <a:t>consistent</a:t>
            </a:r>
            <a:r>
              <a:rPr lang="it-IT" sz="2200" kern="0" dirty="0" smtClean="0">
                <a:latin typeface="Chalkduster"/>
                <a:cs typeface="Chalkduster"/>
              </a:rPr>
              <a:t> </a:t>
            </a:r>
            <a:r>
              <a:rPr lang="it-IT" sz="2200" kern="0" dirty="0">
                <a:latin typeface="Chalkduster"/>
                <a:cs typeface="Chalkduster"/>
              </a:rPr>
              <a:t>with </a:t>
            </a:r>
            <a:endParaRPr lang="it-IT" sz="2200" kern="0" dirty="0" smtClean="0">
              <a:latin typeface="Chalkduster"/>
              <a:cs typeface="Chalkduster"/>
            </a:endParaRPr>
          </a:p>
          <a:p>
            <a:pPr algn="ctr" defTabSz="410730" hangingPunct="0">
              <a:buFont typeface="Times New Roman" pitchFamily="18" charset="0"/>
              <a:buNone/>
              <a:defRPr sz="2600"/>
            </a:pPr>
            <a:r>
              <a:rPr lang="it-IT" sz="2200" kern="0" dirty="0" smtClean="0">
                <a:latin typeface="Chalkduster"/>
                <a:cs typeface="Chalkduster"/>
              </a:rPr>
              <a:t>GW150914 and GW151226</a:t>
            </a:r>
          </a:p>
          <a:p>
            <a:pPr algn="ctr" defTabSz="410730" hangingPunct="0">
              <a:buFont typeface="Times New Roman" pitchFamily="18" charset="0"/>
              <a:buNone/>
              <a:defRPr sz="2600"/>
            </a:pPr>
            <a:r>
              <a:rPr lang="it-IT" sz="2200" kern="0" dirty="0">
                <a:latin typeface="Chalkduster"/>
                <a:cs typeface="Chalkduster"/>
              </a:rPr>
              <a:t>For </a:t>
            </a:r>
            <a:r>
              <a:rPr lang="it-IT" sz="2200" kern="0" dirty="0" smtClean="0">
                <a:latin typeface="Chalkduster"/>
                <a:cs typeface="Chalkduster"/>
              </a:rPr>
              <a:t>GW150914, </a:t>
            </a:r>
            <a:r>
              <a:rPr lang="it-IT" sz="2200" kern="0" dirty="0" err="1" smtClean="0">
                <a:latin typeface="Chalkduster"/>
                <a:cs typeface="Chalkduster"/>
              </a:rPr>
              <a:t>low</a:t>
            </a:r>
            <a:r>
              <a:rPr lang="it-IT" sz="2200" kern="0" dirty="0" smtClean="0">
                <a:latin typeface="Chalkduster"/>
                <a:cs typeface="Chalkduster"/>
              </a:rPr>
              <a:t> </a:t>
            </a:r>
            <a:r>
              <a:rPr lang="it-IT" sz="2200" kern="0" dirty="0" err="1" smtClean="0">
                <a:latin typeface="Chalkduster"/>
                <a:cs typeface="Chalkduster"/>
              </a:rPr>
              <a:t>metallicities</a:t>
            </a:r>
            <a:r>
              <a:rPr lang="it-IT" sz="2200" kern="0" dirty="0" smtClean="0">
                <a:latin typeface="Chalkduster"/>
                <a:cs typeface="Chalkduster"/>
              </a:rPr>
              <a:t> are </a:t>
            </a:r>
            <a:r>
              <a:rPr lang="it-IT" sz="2200" kern="0" dirty="0" err="1" smtClean="0">
                <a:latin typeface="Chalkduster"/>
                <a:cs typeface="Chalkduster"/>
              </a:rPr>
              <a:t>necessary</a:t>
            </a:r>
            <a:r>
              <a:rPr lang="it-IT" sz="2200" kern="0" dirty="0" smtClean="0">
                <a:latin typeface="Chalkduster"/>
                <a:cs typeface="Chalkduster"/>
              </a:rPr>
              <a:t> </a:t>
            </a:r>
            <a:endParaRPr sz="2200" kern="0" dirty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0709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 animBg="1"/>
      <p:bldP spid="232" grpId="0" animBg="1"/>
      <p:bldP spid="2" grpId="0"/>
      <p:bldP spid="17" grpId="0"/>
      <p:bldP spid="20" grpId="0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29495" y="85463"/>
            <a:ext cx="3808372" cy="461740"/>
          </a:xfrm>
          <a:prstGeom prst="rect">
            <a:avLst/>
          </a:prstGeom>
          <a:solidFill>
            <a:srgbClr val="000000"/>
          </a:solidFill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 </a:t>
            </a:r>
            <a:r>
              <a:rPr lang="it-IT" sz="2800" b="1" i="1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emissions</a:t>
            </a: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</a:p>
        </p:txBody>
      </p:sp>
      <p:pic>
        <p:nvPicPr>
          <p:cNvPr id="4" name="Immagine 3" descr="XZcutns14ns14_lowres - Cop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425" y="632447"/>
            <a:ext cx="4258885" cy="4935926"/>
          </a:xfrm>
          <a:prstGeom prst="rect">
            <a:avLst/>
          </a:prstGeom>
          <a:ln w="28575" cmpd="sng">
            <a:solidFill>
              <a:srgbClr val="FFFFFF"/>
            </a:solidFill>
          </a:ln>
        </p:spPr>
      </p:pic>
      <p:cxnSp>
        <p:nvCxnSpPr>
          <p:cNvPr id="5" name="Connettore 1 4"/>
          <p:cNvCxnSpPr/>
          <p:nvPr/>
        </p:nvCxnSpPr>
        <p:spPr>
          <a:xfrm>
            <a:off x="1952904" y="2099731"/>
            <a:ext cx="193884" cy="2557044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flipH="1">
            <a:off x="2181069" y="2099731"/>
            <a:ext cx="243348" cy="254464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259743" y="1454283"/>
            <a:ext cx="4752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Calibri"/>
              </a:rPr>
              <a:t>GRB</a:t>
            </a:r>
            <a:r>
              <a:rPr lang="it-IT" sz="22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b="1" dirty="0">
                <a:solidFill>
                  <a:srgbClr val="FF0000"/>
                </a:solidFill>
                <a:latin typeface="Calibri"/>
                <a:sym typeface="Wingdings"/>
              </a:rPr>
              <a:t> </a:t>
            </a:r>
            <a:r>
              <a:rPr lang="it-IT" sz="1600" b="1" dirty="0" err="1">
                <a:solidFill>
                  <a:srgbClr val="FF0000"/>
                </a:solidFill>
                <a:latin typeface="Chalkduster"/>
                <a:cs typeface="Chalkduster"/>
              </a:rPr>
              <a:t>prompt</a:t>
            </a:r>
            <a:r>
              <a:rPr lang="it-IT" sz="1600" b="1" dirty="0">
                <a:solidFill>
                  <a:srgbClr val="FF0000"/>
                </a:solidFill>
                <a:latin typeface="Chalkduster"/>
                <a:cs typeface="Chalkduster"/>
              </a:rPr>
              <a:t> gamma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(sec)</a:t>
            </a:r>
          </a:p>
        </p:txBody>
      </p:sp>
      <p:cxnSp>
        <p:nvCxnSpPr>
          <p:cNvPr id="10" name="Connettore 2 9"/>
          <p:cNvCxnSpPr/>
          <p:nvPr/>
        </p:nvCxnSpPr>
        <p:spPr>
          <a:xfrm flipV="1">
            <a:off x="2162706" y="1971221"/>
            <a:ext cx="8381" cy="264428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479872" y="767434"/>
            <a:ext cx="3808372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NS-NS and NS-BH </a:t>
            </a:r>
            <a:r>
              <a:rPr lang="it-IT" sz="2000" dirty="0" err="1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dirty="0">
              <a:solidFill>
                <a:prstClr val="white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733681" y="698184"/>
            <a:ext cx="3808372" cy="2910615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Core-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collapse</a:t>
            </a: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of massive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stars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961474" y="3748717"/>
            <a:ext cx="3834580" cy="2910615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Isolated</a:t>
            </a: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NS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instabilities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pic>
        <p:nvPicPr>
          <p:cNvPr id="37" name="Immagine 36" descr="Palomar-imaage-251x3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9" y="1364219"/>
            <a:ext cx="1642527" cy="1963180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6700989" y="1364219"/>
            <a:ext cx="19396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FF0000"/>
                </a:solidFill>
                <a:latin typeface="Chalkduster"/>
                <a:cs typeface="Chalkduster"/>
              </a:rPr>
              <a:t>SBO X-</a:t>
            </a:r>
            <a:r>
              <a:rPr lang="it-IT" sz="1600" dirty="0" err="1">
                <a:solidFill>
                  <a:srgbClr val="FF0000"/>
                </a:solidFill>
                <a:latin typeface="Chalkduster"/>
                <a:cs typeface="Chalkduster"/>
              </a:rPr>
              <a:t>ray</a:t>
            </a:r>
            <a:r>
              <a:rPr lang="it-IT" sz="1600" dirty="0">
                <a:solidFill>
                  <a:srgbClr val="FF0000"/>
                </a:solidFill>
                <a:latin typeface="Chalkduster"/>
                <a:cs typeface="Chalkduster"/>
              </a:rPr>
              <a:t>/UV </a:t>
            </a:r>
          </a:p>
          <a:p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sz="1600" dirty="0" err="1">
                <a:solidFill>
                  <a:prstClr val="white"/>
                </a:solidFill>
                <a:latin typeface="Calibri"/>
                <a:cs typeface="Chalkduster"/>
              </a:rPr>
              <a:t>minutes,days</a:t>
            </a:r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endParaRPr lang="it-IT" sz="16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FF0000"/>
                </a:solidFill>
                <a:latin typeface="Chalkduster"/>
                <a:cs typeface="Chalkduster"/>
              </a:rPr>
              <a:t>Optical</a:t>
            </a:r>
          </a:p>
          <a:p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(weeks, </a:t>
            </a:r>
            <a:r>
              <a:rPr lang="it-IT" sz="1600" dirty="0" err="1">
                <a:solidFill>
                  <a:prstClr val="white"/>
                </a:solidFill>
                <a:latin typeface="Calibri"/>
                <a:cs typeface="Chalkduster"/>
              </a:rPr>
              <a:t>months</a:t>
            </a:r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endParaRPr lang="it-IT" sz="1600" dirty="0">
              <a:solidFill>
                <a:srgbClr val="CCFFCC"/>
              </a:solidFill>
              <a:latin typeface="Chalkduster"/>
              <a:cs typeface="Chalkduster"/>
            </a:endParaRP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6053" y="4071467"/>
            <a:ext cx="1152128" cy="103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CasellaDiTesto 40"/>
          <p:cNvSpPr txBox="1"/>
          <p:nvPr/>
        </p:nvSpPr>
        <p:spPr>
          <a:xfrm>
            <a:off x="5520267" y="4528658"/>
            <a:ext cx="309879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</a:t>
            </a:r>
            <a:r>
              <a:rPr lang="it-IT" sz="1600" b="1" i="1" dirty="0">
                <a:solidFill>
                  <a:srgbClr val="FF0000"/>
                </a:solidFill>
                <a:latin typeface="Chalkduster"/>
                <a:cs typeface="Chalkduster"/>
              </a:rPr>
              <a:t>Soft Gamma </a:t>
            </a:r>
            <a:r>
              <a:rPr lang="it-IT" sz="1600" b="1" i="1" dirty="0" err="1">
                <a:solidFill>
                  <a:srgbClr val="FF0000"/>
                </a:solidFill>
                <a:latin typeface="Chalkduster"/>
                <a:cs typeface="Chalkduster"/>
              </a:rPr>
              <a:t>Ray</a:t>
            </a:r>
            <a:r>
              <a:rPr lang="it-IT" sz="1600" b="1" i="1" dirty="0">
                <a:solidFill>
                  <a:srgbClr val="FF0000"/>
                </a:solidFill>
                <a:latin typeface="Chalkduster"/>
                <a:cs typeface="Chalkduster"/>
              </a:rPr>
              <a:t>                    </a:t>
            </a:r>
          </a:p>
          <a:p>
            <a:pPr defTabSz="914400"/>
            <a:r>
              <a:rPr lang="it-IT" sz="1600" b="1" i="1" dirty="0">
                <a:solidFill>
                  <a:srgbClr val="FF0000"/>
                </a:solidFill>
                <a:latin typeface="Chalkduster"/>
                <a:cs typeface="Chalkduster"/>
              </a:rPr>
              <a:t>         </a:t>
            </a:r>
            <a:r>
              <a:rPr lang="it-IT" sz="1600" b="1" i="1" dirty="0" err="1">
                <a:solidFill>
                  <a:srgbClr val="FF0000"/>
                </a:solidFill>
                <a:latin typeface="Chalkduster"/>
                <a:cs typeface="Chalkduster"/>
              </a:rPr>
              <a:t>Repeaters</a:t>
            </a:r>
            <a:r>
              <a:rPr lang="it-IT" sz="1600" b="1" i="1" dirty="0">
                <a:solidFill>
                  <a:srgbClr val="FF0000"/>
                </a:solidFill>
                <a:latin typeface="Chalkduster"/>
                <a:cs typeface="Chalkduster"/>
              </a:rPr>
              <a:t> and</a:t>
            </a:r>
          </a:p>
          <a:p>
            <a:pPr algn="r" defTabSz="914400"/>
            <a:r>
              <a:rPr lang="en-US" sz="1600" b="1" i="1" dirty="0">
                <a:solidFill>
                  <a:srgbClr val="FF0000"/>
                </a:solidFill>
                <a:latin typeface="Chalkduster"/>
                <a:cs typeface="Chalkduster"/>
              </a:rPr>
              <a:t>Anomalous X-ray Pulsars</a:t>
            </a:r>
          </a:p>
          <a:p>
            <a:pPr defTabSz="914400"/>
            <a:r>
              <a:rPr lang="en-US" sz="1600" dirty="0">
                <a:solidFill>
                  <a:srgbClr val="FF0000"/>
                </a:solidFill>
                <a:latin typeface="Calibri"/>
              </a:rPr>
              <a:t>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2" name="Immagine 41" descr="Schermata 2016-04-05 alle 11.10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28" y="5396654"/>
            <a:ext cx="1300536" cy="1197137"/>
          </a:xfrm>
          <a:prstGeom prst="rect">
            <a:avLst/>
          </a:prstGeom>
          <a:ln w="38100" cmpd="sng">
            <a:noFill/>
          </a:ln>
        </p:spPr>
      </p:pic>
      <p:sp>
        <p:nvSpPr>
          <p:cNvPr id="43" name="CasellaDiTesto 42"/>
          <p:cNvSpPr txBox="1"/>
          <p:nvPr/>
        </p:nvSpPr>
        <p:spPr>
          <a:xfrm>
            <a:off x="6374587" y="5769392"/>
            <a:ext cx="3098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600" dirty="0">
                <a:solidFill>
                  <a:srgbClr val="FF0000"/>
                </a:solidFill>
                <a:latin typeface="Chalkduster"/>
                <a:cs typeface="Chalkduster"/>
              </a:rPr>
              <a:t>Radio/gamma-ray</a:t>
            </a:r>
          </a:p>
          <a:p>
            <a:pPr defTabSz="914400"/>
            <a:r>
              <a:rPr lang="en-US" sz="1600" dirty="0">
                <a:solidFill>
                  <a:srgbClr val="FF0000"/>
                </a:solidFill>
                <a:latin typeface="Chalkduster"/>
                <a:cs typeface="Chalkduster"/>
              </a:rPr>
              <a:t>Pulsar glitches                          </a:t>
            </a:r>
          </a:p>
          <a:p>
            <a:endParaRPr lang="it-IT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46" name="Ovale 45"/>
          <p:cNvSpPr/>
          <p:nvPr/>
        </p:nvSpPr>
        <p:spPr>
          <a:xfrm rot="16200000">
            <a:off x="3084902" y="-335527"/>
            <a:ext cx="2736353" cy="7553046"/>
          </a:xfrm>
          <a:prstGeom prst="ellipse">
            <a:avLst/>
          </a:prstGeom>
          <a:solidFill>
            <a:schemeClr val="tx1">
              <a:lumMod val="85000"/>
              <a:lumOff val="15000"/>
              <a:alpha val="89000"/>
            </a:schemeClr>
          </a:solidFill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1185334" y="2793992"/>
            <a:ext cx="67564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  <a:sym typeface="Wingdings"/>
              </a:rPr>
              <a:t> </a:t>
            </a:r>
            <a:r>
              <a:rPr lang="it-IT" sz="2800" b="1" dirty="0" err="1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Triggered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 Analysis: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search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that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uses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EM or neutrino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observations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to drive the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detection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of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GWs</a:t>
            </a:r>
            <a:endParaRPr lang="it-IT" sz="2400" b="1" i="1" dirty="0">
              <a:solidFill>
                <a:prstClr val="white"/>
              </a:solidFill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2503304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-27384"/>
            <a:ext cx="914400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b="1" kern="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GRB prompt emission, SN explosion in local galaxies, flares SGR, </a:t>
            </a:r>
          </a:p>
          <a:p>
            <a:pPr defTabSz="914400">
              <a:defRPr/>
            </a:pPr>
            <a:r>
              <a:rPr lang="en-US" b="1" kern="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pulsar glitches, low and high energy neutrino </a:t>
            </a:r>
            <a:r>
              <a:rPr lang="en-US" b="1" kern="0" dirty="0">
                <a:solidFill>
                  <a:srgbClr val="0066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b="1" kern="0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GW TRIGGERED ANALYSIS</a:t>
            </a:r>
          </a:p>
          <a:p>
            <a:pPr defTabSz="914400">
              <a:defRPr/>
            </a:pPr>
            <a:endParaRPr lang="en-US" sz="2400" b="1" kern="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defTabSz="914400">
              <a:defRPr/>
            </a:pPr>
            <a:r>
              <a:rPr lang="it-IT" sz="2400" b="1" kern="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7" name="Rectangle 12"/>
          <p:cNvSpPr/>
          <p:nvPr/>
        </p:nvSpPr>
        <p:spPr>
          <a:xfrm>
            <a:off x="5469160" y="4001718"/>
            <a:ext cx="3567336" cy="959328"/>
          </a:xfrm>
          <a:prstGeom prst="rect">
            <a:avLst/>
          </a:prstGeom>
          <a:solidFill>
            <a:srgbClr val="FF5050">
              <a:alpha val="6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>
              <a:solidFill>
                <a:srgbClr val="FF7C80"/>
              </a:solidFill>
              <a:latin typeface="Calibri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6804248" y="4889038"/>
            <a:ext cx="951167" cy="584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defRPr/>
            </a:pPr>
            <a:r>
              <a:rPr lang="en-US" sz="1600" b="1" dirty="0">
                <a:solidFill>
                  <a:srgbClr val="006600"/>
                </a:solidFill>
                <a:latin typeface="Calibri"/>
              </a:rPr>
              <a:t>EM trigger</a:t>
            </a:r>
          </a:p>
        </p:txBody>
      </p:sp>
      <p:sp>
        <p:nvSpPr>
          <p:cNvPr id="17" name="Rectangle 7"/>
          <p:cNvSpPr/>
          <p:nvPr/>
        </p:nvSpPr>
        <p:spPr>
          <a:xfrm flipH="1">
            <a:off x="7034784" y="4010428"/>
            <a:ext cx="432050" cy="941326"/>
          </a:xfrm>
          <a:prstGeom prst="rect">
            <a:avLst/>
          </a:prstGeom>
          <a:solidFill>
            <a:srgbClr val="85EE86"/>
          </a:soli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extrusionH="76200">
            <a:extrusionClr>
              <a:schemeClr val="tx1"/>
            </a:extrusionClr>
          </a:sp3d>
        </p:spPr>
        <p:txBody>
          <a:bodyPr anchor="ctr"/>
          <a:lstStyle/>
          <a:p>
            <a:pPr algn="ctr" defTabSz="914400"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10" name="Straight Connector 6"/>
          <p:cNvCxnSpPr/>
          <p:nvPr/>
        </p:nvCxnSpPr>
        <p:spPr>
          <a:xfrm>
            <a:off x="7265324" y="3998063"/>
            <a:ext cx="7065" cy="962983"/>
          </a:xfrm>
          <a:prstGeom prst="line">
            <a:avLst/>
          </a:prstGeom>
          <a:ln w="28575">
            <a:solidFill>
              <a:srgbClr val="000066"/>
            </a:solidFill>
          </a:ln>
          <a:scene3d>
            <a:camera prst="orthographicFront">
              <a:rot lat="0" lon="300000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2555776" y="2629942"/>
            <a:ext cx="280831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19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Unmodeled</a:t>
            </a:r>
            <a:r>
              <a:rPr lang="it-IT" sz="19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GW </a:t>
            </a:r>
            <a:r>
              <a:rPr lang="it-IT" sz="19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burst</a:t>
            </a:r>
            <a:r>
              <a:rPr lang="it-IT" sz="19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(&lt; 1 sec </a:t>
            </a:r>
            <a:r>
              <a:rPr lang="it-IT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duration</a:t>
            </a:r>
            <a:r>
              <a:rPr lang="it-IT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 defTabSz="914400"/>
            <a:r>
              <a:rPr 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Arbitrary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waveform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</a:p>
          <a:p>
            <a:pPr algn="ctr" defTabSz="914400"/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it-IT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Excess</a:t>
            </a:r>
            <a:r>
              <a:rPr lang="it-IT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power</a:t>
            </a:r>
            <a:endParaRPr lang="it-IT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1763688" y="4005064"/>
            <a:ext cx="417646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sz="19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Compact </a:t>
            </a:r>
            <a:r>
              <a:rPr lang="it-IT" sz="19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Binary</a:t>
            </a:r>
            <a:r>
              <a:rPr lang="it-IT" sz="19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914400"/>
            <a:r>
              <a:rPr lang="it-IT" sz="19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Coalescence</a:t>
            </a:r>
            <a:r>
              <a:rPr lang="it-IT" sz="19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914400"/>
            <a:r>
              <a:rPr 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Known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waveform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</a:p>
          <a:p>
            <a:pPr algn="ctr" defTabSz="914400"/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it-IT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Matched</a:t>
            </a:r>
            <a:r>
              <a:rPr lang="it-IT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filter</a:t>
            </a:r>
            <a:endParaRPr lang="it-IT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6384625" y="1835383"/>
            <a:ext cx="25459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Abadie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et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al. 2012, </a:t>
            </a:r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ApJ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, 760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35496" y="2134017"/>
            <a:ext cx="3240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GW transient searches 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6732240" y="365561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>
                <a:solidFill>
                  <a:srgbClr val="006600"/>
                </a:solidFill>
                <a:latin typeface="Calibri"/>
              </a:rPr>
              <a:t>On source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7812360" y="3663161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>
                <a:solidFill>
                  <a:srgbClr val="C00000"/>
                </a:solidFill>
                <a:latin typeface="Calibri"/>
              </a:rPr>
              <a:t>Off source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7524328" y="4889038"/>
            <a:ext cx="1547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>
                <a:solidFill>
                  <a:srgbClr val="C00000"/>
                </a:solidFill>
                <a:latin typeface="Calibri"/>
              </a:rPr>
              <a:t>Background estimate</a:t>
            </a: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b="8598"/>
          <a:stretch>
            <a:fillRect/>
          </a:stretch>
        </p:blipFill>
        <p:spPr bwMode="auto">
          <a:xfrm>
            <a:off x="1355652" y="4005064"/>
            <a:ext cx="1416148" cy="1232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0577" b="859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31" y="4057129"/>
            <a:ext cx="1193897" cy="1172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5" t="45653"/>
          <a:stretch>
            <a:fillRect/>
          </a:stretch>
        </p:blipFill>
        <p:spPr bwMode="auto">
          <a:xfrm>
            <a:off x="955836" y="2668841"/>
            <a:ext cx="174999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705" t="456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8" y="2661270"/>
            <a:ext cx="1211316" cy="115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" name="CasellaDiTesto 39"/>
          <p:cNvSpPr txBox="1"/>
          <p:nvPr/>
        </p:nvSpPr>
        <p:spPr>
          <a:xfrm>
            <a:off x="971600" y="3830851"/>
            <a:ext cx="18002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914400"/>
            <a:endParaRPr lang="it-IT" sz="1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CasellaDiTesto 42"/>
          <p:cNvSpPr txBox="1"/>
          <p:nvPr/>
        </p:nvSpPr>
        <p:spPr>
          <a:xfrm>
            <a:off x="5580112" y="365561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b="1" dirty="0">
                <a:solidFill>
                  <a:srgbClr val="C00000"/>
                </a:solidFill>
                <a:latin typeface="Calibri"/>
              </a:rPr>
              <a:t>Off source</a:t>
            </a:r>
          </a:p>
        </p:txBody>
      </p:sp>
      <p:sp>
        <p:nvSpPr>
          <p:cNvPr id="44" name="CasellaDiTesto 43"/>
          <p:cNvSpPr txBox="1"/>
          <p:nvPr/>
        </p:nvSpPr>
        <p:spPr>
          <a:xfrm>
            <a:off x="5436096" y="4889038"/>
            <a:ext cx="1547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it-IT" b="1" dirty="0">
                <a:solidFill>
                  <a:srgbClr val="C00000"/>
                </a:solidFill>
                <a:latin typeface="Calibri"/>
              </a:rPr>
              <a:t>Background estimate</a:t>
            </a:r>
          </a:p>
        </p:txBody>
      </p:sp>
      <p:pic>
        <p:nvPicPr>
          <p:cNvPr id="45" name="Immagine 44" descr="1195424442512928781chronometre_lalanne_laur_01.svg.med.png"/>
          <p:cNvPicPr>
            <a:picLocks noChangeAspect="1"/>
          </p:cNvPicPr>
          <p:nvPr/>
        </p:nvPicPr>
        <p:blipFill>
          <a:blip r:embed="rId7" cstate="print">
            <a:lum bright="-18000" contrast="33000"/>
          </a:blip>
          <a:stretch>
            <a:fillRect/>
          </a:stretch>
        </p:blipFill>
        <p:spPr>
          <a:xfrm>
            <a:off x="5292080" y="4015651"/>
            <a:ext cx="284430" cy="360039"/>
          </a:xfrm>
          <a:prstGeom prst="rect">
            <a:avLst/>
          </a:prstGeom>
        </p:spPr>
      </p:pic>
      <p:cxnSp>
        <p:nvCxnSpPr>
          <p:cNvPr id="47" name="Connettore 2 46"/>
          <p:cNvCxnSpPr/>
          <p:nvPr/>
        </p:nvCxnSpPr>
        <p:spPr>
          <a:xfrm>
            <a:off x="5652120" y="4231674"/>
            <a:ext cx="504056" cy="0"/>
          </a:xfrm>
          <a:prstGeom prst="straightConnector1">
            <a:avLst/>
          </a:prstGeom>
          <a:ln w="28575">
            <a:solidFill>
              <a:srgbClr val="0000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023036" y="697194"/>
            <a:ext cx="7092280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defTabSz="914400"/>
            <a:endParaRPr lang="it-IT" sz="4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defTabSz="914400"/>
            <a:r>
              <a:rPr lang="it-IT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Known</a:t>
            </a:r>
            <a:r>
              <a:rPr lang="it-IT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event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time </a:t>
            </a:r>
            <a:r>
              <a:rPr lang="it-IT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and </a:t>
            </a:r>
            <a:r>
              <a:rPr lang="it-IT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sky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position:</a:t>
            </a:r>
          </a:p>
          <a:p>
            <a:pPr algn="ctr" defTabSz="914400"/>
            <a:endParaRPr lang="it-IT" sz="400" b="1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defTabSz="914400"/>
            <a:r>
              <a:rPr lang="it-IT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          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reduction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in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search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parameter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space</a:t>
            </a:r>
            <a:endParaRPr lang="it-IT" b="1" dirty="0">
              <a:solidFill>
                <a:srgbClr val="00800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defTabSz="914400"/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                </a:t>
            </a: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gain in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search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sensitivity</a:t>
            </a:r>
            <a:endParaRPr lang="it-IT" b="1" dirty="0">
              <a:solidFill>
                <a:srgbClr val="00800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37" name="Immagine 36" descr="_41534128_swift_nasa_2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599398"/>
            <a:ext cx="1012613" cy="758213"/>
          </a:xfrm>
          <a:prstGeom prst="rect">
            <a:avLst/>
          </a:prstGeom>
        </p:spPr>
      </p:pic>
      <p:pic>
        <p:nvPicPr>
          <p:cNvPr id="38" name="Immagine 37" descr="glast1_small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15316" y="642204"/>
            <a:ext cx="1028684" cy="121742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6375411" y="2141144"/>
            <a:ext cx="25078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Aasi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et al. 2014,PhRvL, 113</a:t>
            </a:r>
          </a:p>
        </p:txBody>
      </p:sp>
      <p:pic>
        <p:nvPicPr>
          <p:cNvPr id="69" name="Immagine 68" descr="Schermata 2015-09-09 alle 21.03.32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7610"/>
            <a:ext cx="1023036" cy="816327"/>
          </a:xfrm>
          <a:prstGeom prst="rect">
            <a:avLst/>
          </a:prstGeom>
        </p:spPr>
      </p:pic>
      <p:pic>
        <p:nvPicPr>
          <p:cNvPr id="46" name="Immagine 45" descr="20060324_266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0976" y="5622512"/>
            <a:ext cx="720080" cy="1003505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734176" y="5722116"/>
            <a:ext cx="84164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>
                <a:solidFill>
                  <a:srgbClr val="000090"/>
                </a:solidFill>
                <a:latin typeface="Chalkduster"/>
                <a:cs typeface="Chalkduster"/>
              </a:rPr>
              <a:t>What</a:t>
            </a:r>
            <a:r>
              <a:rPr lang="it-IT" sz="2000" dirty="0">
                <a:solidFill>
                  <a:srgbClr val="000090"/>
                </a:solidFill>
                <a:latin typeface="Chalkduster"/>
                <a:cs typeface="Chalkduster"/>
              </a:rPr>
              <a:t> </a:t>
            </a:r>
            <a:r>
              <a:rPr lang="it-IT" sz="2000" dirty="0" err="1">
                <a:solidFill>
                  <a:srgbClr val="000090"/>
                </a:solidFill>
                <a:latin typeface="Chalkduster"/>
                <a:cs typeface="Chalkduster"/>
              </a:rPr>
              <a:t>is</a:t>
            </a:r>
            <a:r>
              <a:rPr lang="it-IT" sz="2000" dirty="0">
                <a:solidFill>
                  <a:srgbClr val="000090"/>
                </a:solidFill>
                <a:latin typeface="Chalkduster"/>
                <a:cs typeface="Chalkduster"/>
              </a:rPr>
              <a:t> time delay </a:t>
            </a:r>
            <a:r>
              <a:rPr lang="it-IT" sz="2000" dirty="0" err="1">
                <a:solidFill>
                  <a:srgbClr val="000090"/>
                </a:solidFill>
                <a:latin typeface="Chalkduster"/>
                <a:cs typeface="Chalkduster"/>
              </a:rPr>
              <a:t>between</a:t>
            </a:r>
            <a:r>
              <a:rPr lang="it-IT" sz="2000" dirty="0">
                <a:solidFill>
                  <a:srgbClr val="000090"/>
                </a:solidFill>
                <a:latin typeface="Chalkduster"/>
                <a:cs typeface="Chalkduster"/>
              </a:rPr>
              <a:t> the GW and EM </a:t>
            </a:r>
            <a:r>
              <a:rPr lang="it-IT" sz="2000" dirty="0" err="1">
                <a:solidFill>
                  <a:srgbClr val="000090"/>
                </a:solidFill>
                <a:latin typeface="Chalkduster"/>
                <a:cs typeface="Chalkduster"/>
              </a:rPr>
              <a:t>emissions</a:t>
            </a:r>
            <a:r>
              <a:rPr lang="it-IT" sz="2000" dirty="0">
                <a:solidFill>
                  <a:srgbClr val="000090"/>
                </a:solidFill>
                <a:latin typeface="Chalkduster"/>
                <a:cs typeface="Chalkduster"/>
              </a:rPr>
              <a:t>?</a:t>
            </a:r>
          </a:p>
          <a:p>
            <a:endParaRPr lang="it-IT" sz="1000" dirty="0">
              <a:solidFill>
                <a:srgbClr val="000090"/>
              </a:solidFill>
              <a:latin typeface="Chalkduster"/>
              <a:cs typeface="Chalkduster"/>
            </a:endParaRPr>
          </a:p>
          <a:p>
            <a:pPr algn="ctr"/>
            <a:r>
              <a:rPr lang="it-IT" sz="2000" dirty="0" err="1">
                <a:solidFill>
                  <a:srgbClr val="0000FF"/>
                </a:solidFill>
                <a:latin typeface="Chalkduster"/>
                <a:cs typeface="Chalkduster"/>
              </a:rPr>
              <a:t>What</a:t>
            </a:r>
            <a:r>
              <a:rPr lang="it-IT" sz="2000" dirty="0">
                <a:solidFill>
                  <a:srgbClr val="0000FF"/>
                </a:solidFill>
                <a:latin typeface="Chalkduster"/>
                <a:cs typeface="Chalkduster"/>
              </a:rPr>
              <a:t> </a:t>
            </a:r>
            <a:r>
              <a:rPr lang="it-IT" sz="2000" dirty="0" err="1">
                <a:solidFill>
                  <a:srgbClr val="0000FF"/>
                </a:solidFill>
                <a:latin typeface="Chalkduster"/>
                <a:cs typeface="Chalkduster"/>
              </a:rPr>
              <a:t>is</a:t>
            </a:r>
            <a:r>
              <a:rPr lang="it-IT" sz="2000" dirty="0">
                <a:solidFill>
                  <a:srgbClr val="0000FF"/>
                </a:solidFill>
                <a:latin typeface="Chalkduster"/>
                <a:cs typeface="Chalkduster"/>
              </a:rPr>
              <a:t> the time </a:t>
            </a:r>
            <a:r>
              <a:rPr lang="it-IT" sz="2000" dirty="0" err="1">
                <a:solidFill>
                  <a:srgbClr val="0000FF"/>
                </a:solidFill>
                <a:latin typeface="Chalkduster"/>
                <a:cs typeface="Chalkduster"/>
              </a:rPr>
              <a:t>window</a:t>
            </a:r>
            <a:r>
              <a:rPr lang="it-IT" sz="2000" dirty="0">
                <a:solidFill>
                  <a:srgbClr val="0000FF"/>
                </a:solidFill>
                <a:latin typeface="Chalkduster"/>
                <a:cs typeface="Chalkduster"/>
              </a:rPr>
              <a:t> to </a:t>
            </a:r>
            <a:r>
              <a:rPr lang="it-IT" sz="2000" dirty="0" err="1">
                <a:solidFill>
                  <a:srgbClr val="0000FF"/>
                </a:solidFill>
                <a:latin typeface="Chalkduster"/>
                <a:cs typeface="Chalkduster"/>
              </a:rPr>
              <a:t>search</a:t>
            </a:r>
            <a:r>
              <a:rPr lang="it-IT" sz="2000" dirty="0">
                <a:solidFill>
                  <a:srgbClr val="0000FF"/>
                </a:solidFill>
                <a:latin typeface="Chalkduster"/>
                <a:cs typeface="Chalkduster"/>
              </a:rPr>
              <a:t> for </a:t>
            </a:r>
            <a:r>
              <a:rPr lang="it-IT" sz="2000" dirty="0" err="1">
                <a:solidFill>
                  <a:srgbClr val="0000FF"/>
                </a:solidFill>
                <a:latin typeface="Chalkduster"/>
                <a:cs typeface="Chalkduster"/>
              </a:rPr>
              <a:t>GWs</a:t>
            </a:r>
            <a:r>
              <a:rPr lang="it-IT" sz="2000" dirty="0">
                <a:solidFill>
                  <a:srgbClr val="0000FF"/>
                </a:solidFill>
                <a:latin typeface="Chalkduster"/>
                <a:cs typeface="Chalkduster"/>
              </a:rPr>
              <a:t>?</a:t>
            </a:r>
          </a:p>
        </p:txBody>
      </p:sp>
      <p:sp>
        <p:nvSpPr>
          <p:cNvPr id="4" name="Rettangolo 3"/>
          <p:cNvSpPr/>
          <p:nvPr/>
        </p:nvSpPr>
        <p:spPr>
          <a:xfrm>
            <a:off x="6324921" y="2473078"/>
            <a:ext cx="2768419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0000"/>
                </a:solidFill>
                <a:latin typeface="Calibri"/>
                <a:cs typeface="Arial" pitchFamily="34" charset="0"/>
              </a:rPr>
              <a:t>Abadie et al. 2012, </a:t>
            </a:r>
            <a:r>
              <a:rPr lang="it-IT" sz="1600" b="1" dirty="0" err="1">
                <a:solidFill>
                  <a:srgbClr val="000000"/>
                </a:solidFill>
                <a:latin typeface="Calibri"/>
                <a:cs typeface="Arial" pitchFamily="34" charset="0"/>
              </a:rPr>
              <a:t>ApJ</a:t>
            </a:r>
            <a:r>
              <a:rPr lang="it-IT" sz="1600" b="1" dirty="0">
                <a:solidFill>
                  <a:srgbClr val="000000"/>
                </a:solidFill>
                <a:latin typeface="Calibri"/>
                <a:cs typeface="Arial" pitchFamily="34" charset="0"/>
              </a:rPr>
              <a:t>, 755 </a:t>
            </a:r>
          </a:p>
          <a:p>
            <a:endParaRPr lang="it-IT" sz="300" b="1" dirty="0">
              <a:solidFill>
                <a:srgbClr val="99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034995" y="2763406"/>
            <a:ext cx="325471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Adrián-Martínez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et al. 2013, JCAP</a:t>
            </a:r>
          </a:p>
          <a:p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Aartsen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 et al, </a:t>
            </a:r>
            <a:r>
              <a:rPr lang="it-IT" sz="1600" b="1" dirty="0" err="1">
                <a:solidFill>
                  <a:prstClr val="black"/>
                </a:solidFill>
                <a:latin typeface="Calibri"/>
              </a:rPr>
              <a:t>PhysRevD</a:t>
            </a:r>
            <a:r>
              <a:rPr lang="it-IT" sz="1600" b="1" dirty="0">
                <a:solidFill>
                  <a:prstClr val="black"/>
                </a:solidFill>
                <a:latin typeface="Calibri"/>
              </a:rPr>
              <a:t>, 90, 102002</a:t>
            </a:r>
          </a:p>
        </p:txBody>
      </p:sp>
    </p:spTree>
    <p:extLst>
      <p:ext uri="{BB962C8B-B14F-4D97-AF65-F5344CB8AC3E}">
        <p14:creationId xmlns:p14="http://schemas.microsoft.com/office/powerpoint/2010/main" val="3244770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 animBg="1"/>
      <p:bldP spid="34" grpId="0"/>
      <p:bldP spid="35" grpId="0"/>
      <p:bldP spid="25" grpId="0"/>
      <p:bldP spid="26" grpId="0"/>
      <p:bldP spid="27" grpId="0"/>
      <p:bldP spid="28" grpId="0"/>
      <p:bldP spid="43" grpId="0"/>
      <p:bldP spid="44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829495" y="85463"/>
            <a:ext cx="3808372" cy="461740"/>
          </a:xfrm>
          <a:prstGeom prst="rect">
            <a:avLst/>
          </a:prstGeom>
          <a:solidFill>
            <a:srgbClr val="000000"/>
          </a:solidFill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 </a:t>
            </a:r>
            <a:r>
              <a:rPr lang="it-IT" sz="2800" b="1" i="1" dirty="0" err="1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emissions</a:t>
            </a:r>
            <a:r>
              <a:rPr lang="it-IT" sz="2800" b="1" i="1" dirty="0">
                <a:solidFill>
                  <a:srgbClr val="CCFFCC"/>
                </a:solidFill>
                <a:latin typeface="Chalkduster"/>
                <a:ea typeface="Arial Unicode MS" pitchFamily="34" charset="-128"/>
                <a:cs typeface="Chalkduster"/>
              </a:rPr>
              <a:t> </a:t>
            </a:r>
          </a:p>
        </p:txBody>
      </p:sp>
      <p:pic>
        <p:nvPicPr>
          <p:cNvPr id="4" name="Immagine 3" descr="XZcutns14ns14_lowres - Cop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425" y="632447"/>
            <a:ext cx="4258885" cy="4935926"/>
          </a:xfrm>
          <a:prstGeom prst="rect">
            <a:avLst/>
          </a:prstGeom>
          <a:ln w="28575" cmpd="sng">
            <a:solidFill>
              <a:srgbClr val="FFFFFF"/>
            </a:solidFill>
          </a:ln>
        </p:spPr>
      </p:pic>
      <p:cxnSp>
        <p:nvCxnSpPr>
          <p:cNvPr id="5" name="Connettore 1 4"/>
          <p:cNvCxnSpPr/>
          <p:nvPr/>
        </p:nvCxnSpPr>
        <p:spPr>
          <a:xfrm>
            <a:off x="1952904" y="2099731"/>
            <a:ext cx="193884" cy="2557044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1 5"/>
          <p:cNvCxnSpPr/>
          <p:nvPr/>
        </p:nvCxnSpPr>
        <p:spPr>
          <a:xfrm flipH="1">
            <a:off x="2181069" y="2099731"/>
            <a:ext cx="243348" cy="254464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259743" y="1047891"/>
            <a:ext cx="47525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latin typeface="Calibri"/>
              </a:rPr>
              <a:t>GRB</a:t>
            </a:r>
            <a:r>
              <a:rPr lang="it-IT" sz="22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it-IT" b="1" dirty="0">
                <a:solidFill>
                  <a:srgbClr val="FFFF00"/>
                </a:solidFill>
                <a:latin typeface="Calibri"/>
                <a:sym typeface="Wingdings"/>
              </a:rPr>
              <a:t></a:t>
            </a:r>
            <a:r>
              <a:rPr lang="it-IT" b="1" dirty="0">
                <a:solidFill>
                  <a:prstClr val="white"/>
                </a:solidFill>
                <a:latin typeface="Calibri"/>
                <a:sym typeface="Wingdings"/>
              </a:rPr>
              <a:t> </a:t>
            </a:r>
            <a:r>
              <a:rPr lang="it-IT" sz="1600" b="1" dirty="0" err="1">
                <a:solidFill>
                  <a:srgbClr val="FFFF00"/>
                </a:solidFill>
                <a:latin typeface="Chalkduster"/>
                <a:cs typeface="Chalkduster"/>
              </a:rPr>
              <a:t>prompt</a:t>
            </a:r>
            <a:r>
              <a:rPr lang="it-IT" sz="1600" b="1" dirty="0">
                <a:solidFill>
                  <a:srgbClr val="FFFF00"/>
                </a:solidFill>
                <a:latin typeface="Chalkduster"/>
                <a:cs typeface="Chalkduster"/>
              </a:rPr>
              <a:t> gamma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(sec)</a:t>
            </a:r>
          </a:p>
          <a:p>
            <a:pPr marL="285750" indent="-285750">
              <a:buFont typeface="Wingdings" charset="0"/>
              <a:buChar char="à"/>
            </a:pP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Afterglows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 X-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ray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, 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optical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  <a:sym typeface="Wingdings"/>
              </a:rPr>
              <a:t>, radio</a:t>
            </a:r>
          </a:p>
          <a:p>
            <a:r>
              <a:rPr lang="it-IT" sz="1600" b="1" dirty="0">
                <a:solidFill>
                  <a:srgbClr val="FFFF00"/>
                </a:solidFill>
                <a:latin typeface="Chalkduster"/>
                <a:cs typeface="Chalkduster"/>
                <a:sym typeface="Wingdings"/>
              </a:rPr>
              <a:t>     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(minutes, hours, 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days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, 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months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  <a:sym typeface="Wingdings"/>
              </a:rPr>
              <a:t>)</a:t>
            </a:r>
            <a:endParaRPr lang="it-IT" sz="1600" b="1" dirty="0">
              <a:solidFill>
                <a:prstClr val="white"/>
              </a:solidFill>
              <a:latin typeface="Calibri"/>
              <a:cs typeface="Chalkduster"/>
            </a:endParaRPr>
          </a:p>
        </p:txBody>
      </p:sp>
      <p:cxnSp>
        <p:nvCxnSpPr>
          <p:cNvPr id="10" name="Connettore 2 9"/>
          <p:cNvCxnSpPr/>
          <p:nvPr/>
        </p:nvCxnSpPr>
        <p:spPr>
          <a:xfrm flipV="1">
            <a:off x="2162706" y="1971221"/>
            <a:ext cx="8381" cy="264428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V="1">
            <a:off x="2163721" y="2641598"/>
            <a:ext cx="456096" cy="200182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2187355" y="2046753"/>
            <a:ext cx="20162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Off-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axis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afterglow</a:t>
            </a:r>
            <a:endParaRPr lang="it-IT" sz="1600" b="1" dirty="0">
              <a:solidFill>
                <a:srgbClr val="27FF3B"/>
              </a:solidFill>
              <a:latin typeface="Chalkduster"/>
              <a:cs typeface="Chalkduster"/>
            </a:endParaRPr>
          </a:p>
          <a:p>
            <a:pPr algn="ctr"/>
            <a:endParaRPr lang="it-IT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034957" y="3854579"/>
            <a:ext cx="2672521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>
                <a:solidFill>
                  <a:srgbClr val="27FF3B"/>
                </a:solidFill>
                <a:latin typeface="Calibri"/>
                <a:cs typeface="Chalkduster"/>
              </a:rPr>
              <a:t>Isotropic</a:t>
            </a:r>
            <a:r>
              <a:rPr lang="it-IT" sz="2000" b="1" dirty="0">
                <a:solidFill>
                  <a:srgbClr val="27FF3B"/>
                </a:solidFill>
                <a:latin typeface="Calibri"/>
                <a:cs typeface="Chalkduster"/>
              </a:rPr>
              <a:t> </a:t>
            </a:r>
            <a:r>
              <a:rPr lang="it-IT" sz="2000" b="1" dirty="0" err="1">
                <a:solidFill>
                  <a:srgbClr val="27FF3B"/>
                </a:solidFill>
                <a:latin typeface="Calibri"/>
                <a:cs typeface="Chalkduster"/>
              </a:rPr>
              <a:t>emission</a:t>
            </a:r>
            <a:endParaRPr lang="it-IT" sz="2000" b="1" dirty="0">
              <a:solidFill>
                <a:srgbClr val="27FF3B"/>
              </a:solidFill>
              <a:latin typeface="Calibri"/>
              <a:cs typeface="Chalkduster"/>
            </a:endParaRPr>
          </a:p>
          <a:p>
            <a:pPr algn="ctr"/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Kilonovae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</a:rPr>
              <a:t>days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pPr algn="ctr"/>
            <a:r>
              <a:rPr lang="it-IT" sz="1600" b="1" dirty="0">
                <a:solidFill>
                  <a:prstClr val="white"/>
                </a:solidFill>
                <a:latin typeface="Chalkduster"/>
                <a:cs typeface="Chalkduster"/>
              </a:rPr>
              <a:t> </a:t>
            </a:r>
          </a:p>
          <a:p>
            <a:pPr algn="ctr"/>
            <a:endParaRPr lang="it-IT" sz="500" b="1" dirty="0">
              <a:solidFill>
                <a:prstClr val="white"/>
              </a:solidFill>
              <a:latin typeface="Chalkduster"/>
              <a:cs typeface="Chalkduster"/>
            </a:endParaRPr>
          </a:p>
          <a:p>
            <a:pPr algn="ctr"/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Radio 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remnants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</a:rPr>
              <a:t>months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, 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</a:rPr>
              <a:t>years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pPr algn="ctr"/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X-</a:t>
            </a:r>
            <a:r>
              <a:rPr lang="it-IT" sz="1600" b="1" dirty="0" err="1">
                <a:solidFill>
                  <a:srgbClr val="27FF3B"/>
                </a:solidFill>
                <a:latin typeface="Chalkduster"/>
                <a:cs typeface="Chalkduster"/>
              </a:rPr>
              <a:t>ray</a:t>
            </a:r>
            <a:r>
              <a:rPr lang="it-IT" sz="1600" b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</a:rPr>
              <a:t>min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, </a:t>
            </a:r>
            <a:r>
              <a:rPr lang="it-IT" sz="1600" b="1" dirty="0" err="1">
                <a:solidFill>
                  <a:prstClr val="white"/>
                </a:solidFill>
                <a:latin typeface="Calibri"/>
                <a:cs typeface="Chalkduster"/>
              </a:rPr>
              <a:t>hrs</a:t>
            </a:r>
            <a:r>
              <a:rPr lang="it-IT" sz="1600" b="1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pPr algn="ctr"/>
            <a:endParaRPr lang="it-IT" sz="1600" b="1" dirty="0">
              <a:solidFill>
                <a:prstClr val="white"/>
              </a:solidFill>
              <a:latin typeface="Chalkduster"/>
              <a:cs typeface="Chalkduster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479872" y="716635"/>
            <a:ext cx="3808372" cy="356070"/>
          </a:xfrm>
          <a:prstGeom prst="rect">
            <a:avLst/>
          </a:prstGeom>
          <a:solidFill>
            <a:srgbClr val="000000"/>
          </a:solidFill>
          <a:ln w="38100" cmpd="sng">
            <a:solidFill>
              <a:schemeClr val="tx1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dirty="0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NS-NS and NS-BH </a:t>
            </a:r>
            <a:r>
              <a:rPr lang="it-IT" sz="2000" dirty="0" err="1">
                <a:solidFill>
                  <a:prstClr val="white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dirty="0">
              <a:solidFill>
                <a:prstClr val="white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1761027" y="5771569"/>
            <a:ext cx="2946400" cy="919814"/>
          </a:xfrm>
          <a:prstGeom prst="rect">
            <a:avLst/>
          </a:prstGeom>
          <a:solidFill>
            <a:schemeClr val="tx1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BH-BH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mergers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4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733681" y="698184"/>
            <a:ext cx="3808372" cy="2910615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Core-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collapse</a:t>
            </a: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of massive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stars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961474" y="3748717"/>
            <a:ext cx="3834580" cy="2910615"/>
          </a:xfrm>
          <a:prstGeom prst="rect">
            <a:avLst/>
          </a:prstGeom>
          <a:solidFill>
            <a:srgbClr val="000000"/>
          </a:solidFill>
          <a:ln w="28575" cmpd="sng">
            <a:solidFill>
              <a:srgbClr val="FFFFFF"/>
            </a:solidFill>
          </a:ln>
        </p:spPr>
        <p:txBody>
          <a:bodyPr wrap="square" lIns="91004" tIns="45503" rIns="91004" bIns="45503" rtlCol="0">
            <a:spAutoFit/>
          </a:bodyPr>
          <a:lstStyle/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Isolated</a:t>
            </a:r>
            <a:r>
              <a:rPr lang="it-IT" sz="2000" b="1" i="1" dirty="0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 NS </a:t>
            </a:r>
            <a:r>
              <a:rPr lang="it-IT" sz="2000" b="1" i="1" dirty="0" err="1">
                <a:solidFill>
                  <a:srgbClr val="FFFFFF"/>
                </a:solidFill>
                <a:latin typeface="Chalkduster"/>
                <a:ea typeface="Arial Unicode MS" pitchFamily="34" charset="-128"/>
                <a:cs typeface="Chalkduster"/>
              </a:rPr>
              <a:t>instabilities</a:t>
            </a: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  <a:p>
            <a:pPr algn="ctr" defTabSz="447147" fontAlgn="base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sz="2000" b="1" i="1" dirty="0">
              <a:solidFill>
                <a:srgbClr val="FFFFFF"/>
              </a:solidFill>
              <a:latin typeface="Chalkduster"/>
              <a:ea typeface="Arial Unicode MS" pitchFamily="34" charset="-128"/>
              <a:cs typeface="Chalkduster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001797" y="5590956"/>
            <a:ext cx="12644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7000" dirty="0">
                <a:solidFill>
                  <a:srgbClr val="27FF3B"/>
                </a:solidFill>
                <a:latin typeface="Chalkduster"/>
                <a:cs typeface="Chalkduster"/>
              </a:rPr>
              <a:t>?</a:t>
            </a:r>
          </a:p>
        </p:txBody>
      </p:sp>
      <p:pic>
        <p:nvPicPr>
          <p:cNvPr id="37" name="Immagine 36" descr="Palomar-imaage-251x3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9" y="1364219"/>
            <a:ext cx="1642527" cy="1963180"/>
          </a:xfrm>
          <a:prstGeom prst="rect">
            <a:avLst/>
          </a:prstGeom>
        </p:spPr>
      </p:pic>
      <p:sp>
        <p:nvSpPr>
          <p:cNvPr id="38" name="CasellaDiTesto 37"/>
          <p:cNvSpPr txBox="1"/>
          <p:nvPr/>
        </p:nvSpPr>
        <p:spPr>
          <a:xfrm>
            <a:off x="6679381" y="1364219"/>
            <a:ext cx="1939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FFFF00"/>
                </a:solidFill>
                <a:latin typeface="Chalkduster"/>
                <a:cs typeface="Chalkduster"/>
              </a:rPr>
              <a:t>SBO X-</a:t>
            </a:r>
            <a:r>
              <a:rPr lang="it-IT" sz="1600" dirty="0" err="1">
                <a:solidFill>
                  <a:srgbClr val="FFFF00"/>
                </a:solidFill>
                <a:latin typeface="Chalkduster"/>
                <a:cs typeface="Chalkduster"/>
              </a:rPr>
              <a:t>r</a:t>
            </a:r>
            <a:r>
              <a:rPr lang="it-IT" sz="1600" dirty="0" err="1">
                <a:solidFill>
                  <a:srgbClr val="27FF3B"/>
                </a:solidFill>
                <a:latin typeface="Chalkduster"/>
                <a:cs typeface="Chalkduster"/>
              </a:rPr>
              <a:t>ay</a:t>
            </a:r>
            <a:r>
              <a:rPr lang="it-IT" sz="1600" dirty="0">
                <a:solidFill>
                  <a:srgbClr val="27FF3B"/>
                </a:solidFill>
                <a:latin typeface="Chalkduster"/>
                <a:cs typeface="Chalkduster"/>
              </a:rPr>
              <a:t>/UV</a:t>
            </a:r>
          </a:p>
          <a:p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(</a:t>
            </a:r>
            <a:r>
              <a:rPr lang="it-IT" sz="1600" dirty="0" err="1">
                <a:solidFill>
                  <a:prstClr val="white"/>
                </a:solidFill>
                <a:latin typeface="Calibri"/>
                <a:cs typeface="Chalkduster"/>
              </a:rPr>
              <a:t>minutes,days</a:t>
            </a:r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endParaRPr lang="it-IT" sz="16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27FF3B"/>
                </a:solidFill>
                <a:latin typeface="Chalkduster"/>
                <a:cs typeface="Chalkduster"/>
              </a:rPr>
              <a:t>Optical</a:t>
            </a:r>
          </a:p>
          <a:p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(weeks, </a:t>
            </a:r>
            <a:r>
              <a:rPr lang="it-IT" sz="1600" dirty="0" err="1">
                <a:solidFill>
                  <a:prstClr val="white"/>
                </a:solidFill>
                <a:latin typeface="Calibri"/>
                <a:cs typeface="Chalkduster"/>
              </a:rPr>
              <a:t>months</a:t>
            </a:r>
            <a:r>
              <a:rPr lang="it-IT" sz="1600" dirty="0">
                <a:solidFill>
                  <a:prstClr val="white"/>
                </a:solidFill>
                <a:latin typeface="Calibri"/>
                <a:cs typeface="Chalkduster"/>
              </a:rPr>
              <a:t>)</a:t>
            </a:r>
          </a:p>
          <a:p>
            <a:endParaRPr lang="it-IT" sz="1600" dirty="0">
              <a:solidFill>
                <a:srgbClr val="CCFFCC"/>
              </a:solidFill>
              <a:latin typeface="Chalkduster"/>
              <a:cs typeface="Chalkduster"/>
            </a:endParaRPr>
          </a:p>
          <a:p>
            <a:r>
              <a:rPr lang="it-IT" sz="1600" dirty="0">
                <a:solidFill>
                  <a:srgbClr val="27FF3B"/>
                </a:solidFill>
                <a:latin typeface="Chalkduster"/>
                <a:cs typeface="Chalkduster"/>
              </a:rPr>
              <a:t>Radio</a:t>
            </a:r>
          </a:p>
          <a:p>
            <a:r>
              <a:rPr lang="it-IT" sz="1600" dirty="0">
                <a:solidFill>
                  <a:srgbClr val="FFFFFF"/>
                </a:solidFill>
                <a:latin typeface="Calibri"/>
                <a:cs typeface="Chalkduster"/>
              </a:rPr>
              <a:t>(</a:t>
            </a:r>
            <a:r>
              <a:rPr lang="it-IT" sz="1600" dirty="0" err="1">
                <a:solidFill>
                  <a:srgbClr val="FFFFFF"/>
                </a:solidFill>
                <a:latin typeface="Calibri"/>
                <a:cs typeface="Chalkduster"/>
              </a:rPr>
              <a:t>years</a:t>
            </a:r>
            <a:r>
              <a:rPr lang="it-IT" sz="1600" dirty="0">
                <a:solidFill>
                  <a:srgbClr val="FFFFFF"/>
                </a:solidFill>
                <a:latin typeface="Calibri"/>
                <a:cs typeface="Chalkduster"/>
              </a:rPr>
              <a:t>)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6053" y="4071467"/>
            <a:ext cx="1152128" cy="103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CasellaDiTesto 40"/>
          <p:cNvSpPr txBox="1"/>
          <p:nvPr/>
        </p:nvSpPr>
        <p:spPr>
          <a:xfrm>
            <a:off x="5520267" y="4528658"/>
            <a:ext cx="309879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it-IT" sz="1600" b="1" i="1" dirty="0">
                <a:solidFill>
                  <a:srgbClr val="FF6600"/>
                </a:solidFill>
                <a:latin typeface="Chalkduster"/>
                <a:cs typeface="Chalkduster"/>
              </a:rPr>
              <a:t>         </a:t>
            </a:r>
            <a:r>
              <a:rPr lang="it-IT" sz="1600" b="1" i="1" dirty="0">
                <a:solidFill>
                  <a:srgbClr val="FFFF00"/>
                </a:solidFill>
                <a:latin typeface="Chalkduster"/>
                <a:cs typeface="Chalkduster"/>
              </a:rPr>
              <a:t>Soft Gamma </a:t>
            </a:r>
            <a:r>
              <a:rPr lang="it-IT" sz="1600" b="1" i="1" dirty="0" err="1">
                <a:solidFill>
                  <a:srgbClr val="FFFF00"/>
                </a:solidFill>
                <a:latin typeface="Chalkduster"/>
                <a:cs typeface="Chalkduster"/>
              </a:rPr>
              <a:t>Ray</a:t>
            </a:r>
            <a:r>
              <a:rPr lang="it-IT" sz="1600" b="1" i="1" dirty="0">
                <a:solidFill>
                  <a:srgbClr val="FFFF00"/>
                </a:solidFill>
                <a:latin typeface="Chalkduster"/>
                <a:cs typeface="Chalkduster"/>
              </a:rPr>
              <a:t>                    </a:t>
            </a:r>
          </a:p>
          <a:p>
            <a:pPr defTabSz="914400"/>
            <a:r>
              <a:rPr lang="it-IT" sz="1600" b="1" i="1" dirty="0">
                <a:solidFill>
                  <a:srgbClr val="FFFF00"/>
                </a:solidFill>
                <a:latin typeface="Chalkduster"/>
                <a:cs typeface="Chalkduster"/>
              </a:rPr>
              <a:t>         </a:t>
            </a:r>
            <a:r>
              <a:rPr lang="it-IT" sz="1600" b="1" i="1" dirty="0" err="1">
                <a:solidFill>
                  <a:srgbClr val="FFFF00"/>
                </a:solidFill>
                <a:latin typeface="Chalkduster"/>
                <a:cs typeface="Chalkduster"/>
              </a:rPr>
              <a:t>Repeaters</a:t>
            </a:r>
            <a:r>
              <a:rPr lang="it-IT" sz="1600" b="1" i="1" dirty="0">
                <a:solidFill>
                  <a:srgbClr val="FFFF00"/>
                </a:solidFill>
                <a:latin typeface="Chalkduster"/>
                <a:cs typeface="Chalkduster"/>
              </a:rPr>
              <a:t> and</a:t>
            </a:r>
          </a:p>
          <a:p>
            <a:pPr algn="r" defTabSz="914400"/>
            <a:r>
              <a:rPr lang="en-US" sz="1600" b="1" i="1" dirty="0">
                <a:solidFill>
                  <a:srgbClr val="FFFF00"/>
                </a:solidFill>
                <a:latin typeface="Chalkduster"/>
                <a:cs typeface="Chalkduster"/>
              </a:rPr>
              <a:t>Anomalous X-ray Pulsars</a:t>
            </a:r>
          </a:p>
          <a:p>
            <a:pPr defTabSz="914400"/>
            <a:r>
              <a:rPr lang="en-US" sz="1600" dirty="0">
                <a:solidFill>
                  <a:prstClr val="black"/>
                </a:solidFill>
                <a:latin typeface="Calibri"/>
              </a:rPr>
              <a:t>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2" name="Immagine 41" descr="Schermata 2016-04-05 alle 11.10.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28" y="5396654"/>
            <a:ext cx="1300536" cy="1197137"/>
          </a:xfrm>
          <a:prstGeom prst="rect">
            <a:avLst/>
          </a:prstGeom>
          <a:ln w="38100" cmpd="sng">
            <a:noFill/>
          </a:ln>
        </p:spPr>
      </p:pic>
      <p:sp>
        <p:nvSpPr>
          <p:cNvPr id="43" name="CasellaDiTesto 42"/>
          <p:cNvSpPr txBox="1"/>
          <p:nvPr/>
        </p:nvSpPr>
        <p:spPr>
          <a:xfrm>
            <a:off x="6374587" y="5769392"/>
            <a:ext cx="30987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600" dirty="0">
                <a:solidFill>
                  <a:srgbClr val="FFFF00"/>
                </a:solidFill>
                <a:latin typeface="Chalkduster"/>
                <a:cs typeface="Chalkduster"/>
              </a:rPr>
              <a:t>Radio/gamma-ray</a:t>
            </a:r>
          </a:p>
          <a:p>
            <a:pPr defTabSz="914400"/>
            <a:r>
              <a:rPr lang="en-US" sz="1600" dirty="0">
                <a:solidFill>
                  <a:srgbClr val="FFFF00"/>
                </a:solidFill>
                <a:latin typeface="Chalkduster"/>
                <a:cs typeface="Chalkduster"/>
              </a:rPr>
              <a:t>Pulsar glitches                          </a:t>
            </a:r>
          </a:p>
          <a:p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vale 23"/>
          <p:cNvSpPr/>
          <p:nvPr/>
        </p:nvSpPr>
        <p:spPr>
          <a:xfrm rot="16200000">
            <a:off x="3084902" y="-335527"/>
            <a:ext cx="2736353" cy="7553046"/>
          </a:xfrm>
          <a:prstGeom prst="ellipse">
            <a:avLst/>
          </a:prstGeom>
          <a:solidFill>
            <a:schemeClr val="tx1">
              <a:lumMod val="85000"/>
              <a:lumOff val="15000"/>
              <a:alpha val="89000"/>
            </a:schemeClr>
          </a:solidFill>
          <a:ln w="57150" cmpd="sng">
            <a:solidFill>
              <a:srgbClr val="27FF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1083734" y="2814938"/>
            <a:ext cx="7027337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27FF3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  <a:sym typeface="Wingdings"/>
              </a:rPr>
              <a:t> </a:t>
            </a:r>
            <a:r>
              <a:rPr lang="it-IT" sz="2400" b="1" dirty="0">
                <a:solidFill>
                  <a:srgbClr val="27FF3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cs typeface="Arial"/>
              </a:rPr>
              <a:t>EM follow-up</a:t>
            </a:r>
            <a:r>
              <a:rPr lang="it-IT" sz="2400" dirty="0">
                <a:solidFill>
                  <a:srgbClr val="27FF3B"/>
                </a:solidFill>
                <a:latin typeface="Arial"/>
                <a:cs typeface="Arial"/>
              </a:rPr>
              <a:t>:</a:t>
            </a:r>
            <a:r>
              <a:rPr lang="it-IT" sz="2400" b="1" i="1" dirty="0">
                <a:solidFill>
                  <a:srgbClr val="000099"/>
                </a:solidFill>
                <a:latin typeface="Arial"/>
                <a:cs typeface="Arial"/>
                <a:sym typeface="Wingdings"/>
              </a:rPr>
              <a:t>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  <a:sym typeface="Wingdings"/>
              </a:rPr>
              <a:t>low-latency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  <a:sym typeface="Wingdings"/>
              </a:rPr>
              <a:t> 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GW candidate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events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to trigger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prompt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EM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observations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and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archival</a:t>
            </a:r>
            <a:r>
              <a:rPr lang="it-IT" sz="2400" b="1" i="1" dirty="0">
                <a:solidFill>
                  <a:prstClr val="white"/>
                </a:solidFill>
                <a:latin typeface="Chalkduster"/>
                <a:cs typeface="Chalkduster"/>
              </a:rPr>
              <a:t>  </a:t>
            </a:r>
            <a:r>
              <a:rPr lang="it-IT" sz="2400" b="1" i="1" dirty="0" err="1">
                <a:solidFill>
                  <a:prstClr val="white"/>
                </a:solidFill>
                <a:latin typeface="Chalkduster"/>
                <a:cs typeface="Chalkduster"/>
              </a:rPr>
              <a:t>searches</a:t>
            </a:r>
            <a:endParaRPr lang="it-IT" sz="2400" b="1" i="1" dirty="0">
              <a:solidFill>
                <a:prstClr val="white"/>
              </a:solidFill>
              <a:latin typeface="Chalkduster"/>
              <a:cs typeface="Chalkduster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471964" y="5086721"/>
            <a:ext cx="1281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err="1">
                <a:solidFill>
                  <a:prstClr val="white"/>
                </a:solidFill>
                <a:latin typeface="Calibri"/>
              </a:rPr>
              <a:t>Siegel</a:t>
            </a:r>
            <a:r>
              <a:rPr lang="it-IT" sz="1200" dirty="0">
                <a:solidFill>
                  <a:prstClr val="white"/>
                </a:solidFill>
                <a:latin typeface="Calibri"/>
              </a:rPr>
              <a:t> &amp; </a:t>
            </a:r>
            <a:r>
              <a:rPr lang="it-IT" sz="1200" dirty="0" err="1">
                <a:solidFill>
                  <a:prstClr val="white"/>
                </a:solidFill>
                <a:latin typeface="Calibri"/>
              </a:rPr>
              <a:t>Ciolfi</a:t>
            </a:r>
            <a:r>
              <a:rPr lang="it-IT" sz="1200" dirty="0">
                <a:solidFill>
                  <a:prstClr val="white"/>
                </a:solidFill>
                <a:latin typeface="Calibri"/>
              </a:rPr>
              <a:t> 2016, </a:t>
            </a:r>
            <a:r>
              <a:rPr lang="it-IT" sz="1200" dirty="0" err="1">
                <a:solidFill>
                  <a:prstClr val="white"/>
                </a:solidFill>
                <a:latin typeface="Calibri"/>
              </a:rPr>
              <a:t>ApJ</a:t>
            </a:r>
            <a:endParaRPr lang="it-IT" sz="120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5" name="Connettore 2 14"/>
          <p:cNvCxnSpPr/>
          <p:nvPr/>
        </p:nvCxnSpPr>
        <p:spPr>
          <a:xfrm>
            <a:off x="2251375" y="5411595"/>
            <a:ext cx="277629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792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556688" y="1684895"/>
            <a:ext cx="3570383" cy="4093428"/>
          </a:xfrm>
          <a:prstGeom prst="rect">
            <a:avLst/>
          </a:prstGeom>
          <a:solidFill>
            <a:srgbClr val="DEFFEC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The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astronomer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teams </a:t>
            </a:r>
            <a:r>
              <a:rPr lang="it-IT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tiled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large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portions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of the GW </a:t>
            </a:r>
            <a:r>
              <a:rPr lang="it-IT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sky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maps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</a:p>
          <a:p>
            <a:pPr marL="342900" indent="-342900">
              <a:buFont typeface="Arial"/>
              <a:buChar char="•"/>
            </a:pP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Weak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 </a:t>
            </a:r>
            <a:r>
              <a:rPr lang="it-IT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signal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 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of 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1 sec 0.4 </a:t>
            </a:r>
            <a:r>
              <a:rPr lang="it-IT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s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after</a:t>
            </a:r>
            <a:r>
              <a:rPr lang="it-IT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the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event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detected</a:t>
            </a:r>
            <a:r>
              <a:rPr lang="it-IT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</a:rPr>
              <a:t> by FERMI, INTEGRAL and AGILE </a:t>
            </a:r>
            <a:r>
              <a:rPr lang="nl-NL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no </a:t>
            </a:r>
            <a:r>
              <a:rPr lang="nl-NL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signal</a:t>
            </a:r>
            <a:r>
              <a:rPr lang="nl-NL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 </a:t>
            </a:r>
            <a:r>
              <a:rPr lang="nl-NL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and</a:t>
            </a:r>
            <a:r>
              <a:rPr lang="nl-NL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 stringent </a:t>
            </a:r>
            <a:r>
              <a:rPr lang="nl-NL" sz="2000" i="1" dirty="0" err="1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upper</a:t>
            </a:r>
            <a:r>
              <a:rPr lang="nl-NL" sz="2000" i="1" dirty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 </a:t>
            </a:r>
            <a:r>
              <a:rPr lang="nl-NL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limit</a:t>
            </a:r>
          </a:p>
          <a:p>
            <a:pPr marL="342900" indent="-342900">
              <a:buFont typeface="Arial"/>
              <a:buChar char="•"/>
            </a:pPr>
            <a:r>
              <a:rPr lang="nl-NL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In the </a:t>
            </a:r>
            <a:r>
              <a:rPr lang="nl-NL" sz="2000" i="1" dirty="0" err="1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optical</a:t>
            </a:r>
            <a:r>
              <a:rPr lang="nl-NL" sz="2000" i="1" dirty="0" smtClean="0">
                <a:solidFill>
                  <a:srgbClr val="000000"/>
                </a:solidFill>
                <a:latin typeface="Arial"/>
                <a:ea typeface="Helvetica Light"/>
                <a:cs typeface="Arial"/>
                <a:sym typeface="Wingdings"/>
              </a:rPr>
              <a:t>, </a:t>
            </a:r>
            <a:r>
              <a:rPr lang="it-IT" sz="2000" i="1" dirty="0" smtClean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candidate </a:t>
            </a:r>
            <a:r>
              <a:rPr lang="it-IT" sz="2000" i="1" dirty="0" err="1" smtClean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counterparts</a:t>
            </a:r>
            <a:r>
              <a:rPr lang="it-IT" sz="2000" i="1" dirty="0" smtClean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 smtClean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identified</a:t>
            </a:r>
            <a:r>
              <a:rPr lang="it-IT" sz="2000" i="1" dirty="0" smtClean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to 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be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normal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population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type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Ia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and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type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II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SNe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,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dwarf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</a:t>
            </a:r>
            <a:r>
              <a:rPr lang="it-IT" sz="2000" i="1" dirty="0" err="1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novae</a:t>
            </a:r>
            <a:r>
              <a:rPr lang="it-IT" sz="2000" i="1" dirty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 and </a:t>
            </a:r>
            <a:r>
              <a:rPr lang="it-IT" sz="2000" i="1" dirty="0" smtClean="0">
                <a:solidFill>
                  <a:prstClr val="black"/>
                </a:solidFill>
                <a:latin typeface="Arial"/>
                <a:ea typeface="Helvetica Light"/>
                <a:cs typeface="Arial"/>
              </a:rPr>
              <a:t>AGN</a:t>
            </a:r>
            <a:endParaRPr lang="it-IT" sz="2000" i="1" dirty="0">
              <a:solidFill>
                <a:srgbClr val="000000"/>
              </a:solidFill>
              <a:latin typeface="Arial"/>
              <a:ea typeface="Helvetica Light"/>
              <a:cs typeface="Arial"/>
            </a:endParaRPr>
          </a:p>
        </p:txBody>
      </p:sp>
      <p:sp>
        <p:nvSpPr>
          <p:cNvPr id="5" name="Shape 132"/>
          <p:cNvSpPr/>
          <p:nvPr/>
        </p:nvSpPr>
        <p:spPr>
          <a:xfrm>
            <a:off x="547108" y="1299652"/>
            <a:ext cx="4557887" cy="4631439"/>
          </a:xfrm>
          <a:prstGeom prst="rect">
            <a:avLst/>
          </a:prstGeom>
          <a:solidFill>
            <a:srgbClr val="FFFFFF">
              <a:alpha val="91499"/>
            </a:srgbClr>
          </a:soli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defRPr sz="2600"/>
            </a:pPr>
            <a:endParaRPr sz="26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6" name="image94.png" descr="tile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8386" y="271233"/>
            <a:ext cx="6100294" cy="610029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CasellaDiTesto 6"/>
          <p:cNvSpPr txBox="1"/>
          <p:nvPr/>
        </p:nvSpPr>
        <p:spPr>
          <a:xfrm>
            <a:off x="-89294" y="-51754"/>
            <a:ext cx="9233295" cy="538609"/>
          </a:xfrm>
          <a:prstGeom prst="rect">
            <a:avLst/>
          </a:prstGeom>
          <a:solidFill>
            <a:srgbClr val="DEFFEC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 err="1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Sky</a:t>
            </a:r>
            <a:r>
              <a:rPr lang="it-IT" sz="2400" b="1" i="1" dirty="0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 </a:t>
            </a:r>
            <a:r>
              <a:rPr lang="it-IT" sz="2400" b="1" i="1" dirty="0" err="1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map</a:t>
            </a:r>
            <a:r>
              <a:rPr lang="it-IT" sz="2400" b="1" i="1" dirty="0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 </a:t>
            </a:r>
            <a:r>
              <a:rPr lang="it-IT" sz="2400" b="1" i="1" dirty="0" err="1" smtClean="0">
                <a:solidFill>
                  <a:srgbClr val="008000"/>
                </a:solidFill>
                <a:latin typeface="Chalkduster"/>
                <a:ea typeface="Helvetica Light"/>
                <a:cs typeface="Chalkduster"/>
              </a:rPr>
              <a:t>coverage</a:t>
            </a:r>
            <a:endParaRPr lang="it-IT" sz="2400" b="1" i="1" dirty="0" smtClean="0">
              <a:solidFill>
                <a:srgbClr val="008000"/>
              </a:solidFill>
              <a:latin typeface="Chalkduster"/>
              <a:ea typeface="Helvetica Light"/>
              <a:cs typeface="Chalkduster"/>
            </a:endParaRPr>
          </a:p>
          <a:p>
            <a:pPr algn="ctr"/>
            <a:endParaRPr lang="it-IT" sz="500" b="1" i="1" dirty="0">
              <a:solidFill>
                <a:srgbClr val="0000FF"/>
              </a:solidFill>
              <a:latin typeface="Arial"/>
              <a:ea typeface="Helvetica Ligh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252739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6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0" y="1439574"/>
            <a:ext cx="9038247" cy="1890593"/>
          </a:xfrm>
          <a:prstGeom prst="rect">
            <a:avLst/>
          </a:prstGeom>
          <a:gradFill>
            <a:gsLst>
              <a:gs pos="0">
                <a:srgbClr val="00586C"/>
              </a:gs>
              <a:gs pos="100000">
                <a:srgbClr val="000000"/>
              </a:gs>
            </a:gsLst>
          </a:gra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buFont typeface="Times New Roman" pitchFamily="18" charset="0"/>
              <a:buNone/>
              <a:defRPr sz="2600"/>
            </a:pPr>
            <a:endParaRPr sz="26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0" y="4509120"/>
            <a:ext cx="9144000" cy="23488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6" tIns="45716" rIns="45716" bIns="45716"/>
          <a:lstStyle/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 smtClean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lang="it-IT"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EBF1DE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kern="0" dirty="0">
              <a:solidFill>
                <a:srgbClr val="EBF1D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7" name="image62.jpg" descr="47tuc_salt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73139" y="1486380"/>
            <a:ext cx="1603643" cy="122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63.jpg" descr="M101_hires_STScI-PRC2006-10a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751" y="1717601"/>
            <a:ext cx="1384905" cy="1083039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212"/>
          <p:cNvSpPr/>
          <p:nvPr/>
        </p:nvSpPr>
        <p:spPr>
          <a:xfrm>
            <a:off x="5047670" y="4457946"/>
            <a:ext cx="3484770" cy="415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6" tIns="45716" rIns="45716" bIns="45716">
            <a:spAutoFit/>
          </a:bodyPr>
          <a:lstStyle/>
          <a:p>
            <a:pPr defTabSz="457161" hangingPunct="0">
              <a:buFont typeface="Times New Roman" pitchFamily="18" charset="0"/>
              <a:buNone/>
              <a:defRPr sz="2400">
                <a:solidFill>
                  <a:srgbClr val="FEBCD4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b="1" kern="0" dirty="0" err="1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Dynamical</a:t>
            </a:r>
            <a:r>
              <a:rPr lang="it-IT" sz="2100" b="1" kern="0" dirty="0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 </a:t>
            </a:r>
            <a:r>
              <a:rPr lang="it-IT" sz="2100" b="1" kern="0" dirty="0" err="1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interactions</a:t>
            </a:r>
            <a:r>
              <a:rPr sz="2100" b="1" kern="0" dirty="0" smtClean="0">
                <a:solidFill>
                  <a:srgbClr val="008000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 </a:t>
            </a:r>
            <a:endParaRPr sz="2100" b="1" kern="0" dirty="0">
              <a:solidFill>
                <a:srgbClr val="008000"/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</p:txBody>
      </p:sp>
      <p:sp>
        <p:nvSpPr>
          <p:cNvPr id="214" name="Shape 214"/>
          <p:cNvSpPr/>
          <p:nvPr/>
        </p:nvSpPr>
        <p:spPr>
          <a:xfrm rot="16200000">
            <a:off x="400841" y="-3360964"/>
            <a:ext cx="72128" cy="402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5" tIns="35715" rIns="35715" bIns="35715" anchor="ctr">
            <a:spAutoFit/>
          </a:bodyPr>
          <a:lstStyle>
            <a:lvl1pPr algn="l" defTabSz="457200">
              <a:lnSpc>
                <a:spcPts val="2800"/>
              </a:lnSpc>
              <a:defRPr sz="1200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kern="0"/>
              <a:t> </a:t>
            </a:r>
          </a:p>
        </p:txBody>
      </p:sp>
      <p:sp>
        <p:nvSpPr>
          <p:cNvPr id="221" name="Shape 221"/>
          <p:cNvSpPr/>
          <p:nvPr/>
        </p:nvSpPr>
        <p:spPr>
          <a:xfrm>
            <a:off x="3773453" y="4612141"/>
            <a:ext cx="621127" cy="7112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 defTabSz="410730" hangingPunct="0">
              <a:buFont typeface="Times New Roman" pitchFamily="18" charset="0"/>
              <a:buNone/>
              <a:defRPr sz="2600"/>
            </a:pPr>
            <a:endParaRPr sz="2600" kern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3897946" y="334252"/>
            <a:ext cx="5953541" cy="748089"/>
          </a:xfrm>
          <a:prstGeom prst="rect">
            <a:avLst/>
          </a:prstGeom>
          <a:gradFill>
            <a:gsLst>
              <a:gs pos="0">
                <a:srgbClr val="A9A9A9"/>
              </a:gs>
              <a:gs pos="100000">
                <a:srgbClr val="000000"/>
              </a:gs>
            </a:gsLst>
            <a:lin ang="108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79927" tIns="179927" rIns="179927" bIns="179927">
            <a:spAutoFit/>
          </a:bodyPr>
          <a:lstStyle>
            <a:lvl1pPr algn="l" defTabSz="1300480">
              <a:spcBef>
                <a:spcPts val="2800"/>
              </a:spcBef>
              <a:tabLst>
                <a:tab pos="1295400" algn="l"/>
                <a:tab pos="2590800" algn="l"/>
                <a:tab pos="3898900" algn="l"/>
                <a:tab pos="5194300" algn="l"/>
                <a:tab pos="6502400" algn="l"/>
                <a:tab pos="77978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>
                <a:solidFill>
                  <a:srgbClr val="76D6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lang="it-IT" sz="2500" kern="0" dirty="0" err="1" smtClean="0">
                <a:solidFill>
                  <a:srgbClr val="F5E6D0"/>
                </a:solidFill>
              </a:rPr>
              <a:t>Where</a:t>
            </a:r>
            <a:r>
              <a:rPr lang="it-IT" sz="2500" kern="0" dirty="0" smtClean="0">
                <a:solidFill>
                  <a:srgbClr val="F5E6D0"/>
                </a:solidFill>
              </a:rPr>
              <a:t> </a:t>
            </a:r>
            <a:r>
              <a:rPr lang="it-IT" sz="2500" kern="0" dirty="0" err="1" smtClean="0">
                <a:solidFill>
                  <a:srgbClr val="F5E6D0"/>
                </a:solidFill>
              </a:rPr>
              <a:t>black</a:t>
            </a:r>
            <a:r>
              <a:rPr lang="it-IT" sz="2500" kern="0" dirty="0" smtClean="0">
                <a:solidFill>
                  <a:srgbClr val="F5E6D0"/>
                </a:solidFill>
              </a:rPr>
              <a:t> </a:t>
            </a:r>
            <a:r>
              <a:rPr lang="it-IT" sz="2500" kern="0" dirty="0" err="1" smtClean="0">
                <a:solidFill>
                  <a:srgbClr val="F5E6D0"/>
                </a:solidFill>
              </a:rPr>
              <a:t>holes</a:t>
            </a:r>
            <a:r>
              <a:rPr lang="it-IT" sz="2500" kern="0" dirty="0" smtClean="0">
                <a:solidFill>
                  <a:srgbClr val="F5E6D0"/>
                </a:solidFill>
              </a:rPr>
              <a:t> </a:t>
            </a:r>
            <a:r>
              <a:rPr lang="it-IT" sz="2500" kern="0" dirty="0" err="1" smtClean="0">
                <a:solidFill>
                  <a:srgbClr val="F5E6D0"/>
                </a:solidFill>
              </a:rPr>
              <a:t>form</a:t>
            </a:r>
            <a:r>
              <a:rPr sz="2500" kern="0" dirty="0" smtClean="0">
                <a:solidFill>
                  <a:srgbClr val="F5E6D0"/>
                </a:solidFill>
              </a:rPr>
              <a:t>?</a:t>
            </a:r>
            <a:endParaRPr sz="2500" kern="0" dirty="0">
              <a:solidFill>
                <a:srgbClr val="F5E6D0"/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1547664" y="1691878"/>
            <a:ext cx="3165283" cy="1041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5" tIns="35715" rIns="35715" bIns="35715" anchor="ctr">
            <a:spAutoFit/>
          </a:bodyPr>
          <a:lstStyle/>
          <a:p>
            <a:pPr defTabSz="410730" hangingPunct="0">
              <a:buFont typeface="Times New Roman" pitchFamily="18" charset="0"/>
              <a:buNone/>
              <a:defRPr sz="3000">
                <a:solidFill>
                  <a:srgbClr val="C8B0FD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kern="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Galaxy</a:t>
            </a:r>
            <a:r>
              <a:rPr lang="it-IT" sz="2100" kern="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 </a:t>
            </a:r>
            <a:r>
              <a:rPr lang="it-IT" sz="2100" kern="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field</a:t>
            </a:r>
            <a:endParaRPr sz="2100" kern="0" dirty="0">
              <a:solidFill>
                <a:schemeClr val="accent1">
                  <a:lumMod val="40000"/>
                  <a:lumOff val="60000"/>
                </a:schemeClr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kpc, </a:t>
            </a: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10</a:t>
            </a:r>
            <a:r>
              <a:rPr sz="2100" kern="0" baseline="30533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it-IT"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ars</a:t>
            </a:r>
            <a:endParaRPr sz="21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5035584" y="1624694"/>
            <a:ext cx="2895478" cy="137056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5" tIns="35715" rIns="35715" bIns="35715" anchor="ctr">
            <a:spAutoFit/>
          </a:bodyPr>
          <a:lstStyle/>
          <a:p>
            <a:pPr algn="just" defTabSz="410730" hangingPunct="0">
              <a:buFont typeface="Times New Roman" pitchFamily="18" charset="0"/>
              <a:buNone/>
              <a:defRPr sz="3000">
                <a:solidFill>
                  <a:srgbClr val="FEBCD4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kern="0" dirty="0" smtClean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Dense </a:t>
            </a:r>
            <a:r>
              <a:rPr lang="it-IT" sz="2100" kern="0" dirty="0" err="1" smtClean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enviroment</a:t>
            </a:r>
            <a:endParaRPr sz="2100" kern="0" dirty="0">
              <a:solidFill>
                <a:srgbClr val="CCFFCC"/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algn="just" defTabSz="410730" hangingPunct="0">
              <a:buFont typeface="Times New Roman" pitchFamily="18" charset="0"/>
              <a:buNone/>
              <a:defRPr sz="3000">
                <a:solidFill>
                  <a:srgbClr val="FEBCD4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it-IT" sz="2100" kern="0" dirty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s</a:t>
            </a:r>
            <a:r>
              <a:rPr lang="it-IT" sz="2100" kern="0" dirty="0" smtClean="0">
                <a:solidFill>
                  <a:srgbClr val="CCFFCC"/>
                </a:solidFill>
                <a:latin typeface="American Typewriter"/>
                <a:ea typeface="American Typewriter"/>
                <a:cs typeface="American Typewriter"/>
                <a:sym typeface="American Typewriter"/>
              </a:rPr>
              <a:t>tar clusters</a:t>
            </a:r>
            <a:endParaRPr sz="2100" kern="0" dirty="0">
              <a:solidFill>
                <a:srgbClr val="CCFFCC"/>
              </a:solidFill>
              <a:latin typeface="American Typewriter"/>
              <a:ea typeface="American Typewriter"/>
              <a:cs typeface="American Typewriter"/>
              <a:sym typeface="American Typewriter"/>
            </a:endParaRP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1-10 pc, </a:t>
            </a:r>
          </a:p>
          <a:p>
            <a:pPr defTabSz="457161" hangingPunct="0">
              <a:buFont typeface="Times New Roman" pitchFamily="18" charset="0"/>
              <a:buNone/>
              <a:defRPr sz="3000">
                <a:latin typeface="Calibri"/>
                <a:ea typeface="Calibri"/>
                <a:cs typeface="Calibri"/>
                <a:sym typeface="Calibri"/>
              </a:defRPr>
            </a:pP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 </a:t>
            </a:r>
            <a:r>
              <a:rPr sz="2100" kern="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~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10</a:t>
            </a:r>
            <a:r>
              <a:rPr sz="2100" kern="0" baseline="30533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3-7</a:t>
            </a:r>
            <a:r>
              <a:rPr sz="21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</a:t>
            </a:r>
            <a:r>
              <a:rPr lang="it-IT" sz="2100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ars</a:t>
            </a:r>
            <a:endParaRPr sz="2100"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2218263" y="3582960"/>
            <a:ext cx="7602312" cy="748089"/>
          </a:xfrm>
          <a:prstGeom prst="rect">
            <a:avLst/>
          </a:prstGeom>
          <a:gradFill>
            <a:gsLst>
              <a:gs pos="0">
                <a:srgbClr val="A9A9A9"/>
              </a:gs>
              <a:gs pos="100000">
                <a:srgbClr val="000000"/>
              </a:gs>
            </a:gsLst>
            <a:lin ang="108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79927" tIns="179927" rIns="179927" bIns="179927">
            <a:spAutoFit/>
          </a:bodyPr>
          <a:lstStyle>
            <a:lvl1pPr algn="l" defTabSz="1300480">
              <a:spcBef>
                <a:spcPts val="2800"/>
              </a:spcBef>
              <a:tabLst>
                <a:tab pos="1295400" algn="l"/>
                <a:tab pos="2590800" algn="l"/>
                <a:tab pos="3898900" algn="l"/>
                <a:tab pos="5194300" algn="l"/>
                <a:tab pos="6502400" algn="l"/>
                <a:tab pos="7797800" algn="l"/>
                <a:tab pos="9080500" algn="l"/>
                <a:tab pos="10375900" algn="l"/>
                <a:tab pos="11684000" algn="l"/>
                <a:tab pos="12979400" algn="l"/>
                <a:tab pos="14274800" algn="l"/>
              </a:tabLst>
              <a:defRPr>
                <a:solidFill>
                  <a:srgbClr val="76D6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How do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they</a:t>
            </a: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form</a:t>
            </a: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binary</a:t>
            </a:r>
            <a:r>
              <a:rPr lang="it-IT"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it-IT" sz="2500" kern="0" dirty="0" err="1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system</a:t>
            </a:r>
            <a:r>
              <a:rPr sz="2500" kern="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?</a:t>
            </a:r>
            <a:endParaRPr sz="2500" kern="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3" name="Immagine 32" descr="Schermata 2016-03-07 alle 11.32.3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3" y="4831579"/>
            <a:ext cx="2688651" cy="1875922"/>
          </a:xfrm>
          <a:prstGeom prst="rect">
            <a:avLst/>
          </a:prstGeom>
        </p:spPr>
      </p:pic>
      <p:pic>
        <p:nvPicPr>
          <p:cNvPr id="34" name="Immagine 33" descr="sistema_binario_isolato_v2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79612" y="4117352"/>
            <a:ext cx="1944216" cy="3312368"/>
          </a:xfrm>
          <a:prstGeom prst="rect">
            <a:avLst/>
          </a:prstGeom>
        </p:spPr>
      </p:pic>
      <p:sp>
        <p:nvSpPr>
          <p:cNvPr id="232" name="Shape 232"/>
          <p:cNvSpPr/>
          <p:nvPr/>
        </p:nvSpPr>
        <p:spPr>
          <a:xfrm>
            <a:off x="121784" y="4510430"/>
            <a:ext cx="3946160" cy="4154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45716" tIns="45716" rIns="45716" bIns="45716">
            <a:spAutoFit/>
          </a:bodyPr>
          <a:lstStyle>
            <a:lvl1pPr algn="l" defTabSz="650240">
              <a:defRPr sz="2400">
                <a:solidFill>
                  <a:srgbClr val="A138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hangingPunct="0">
              <a:buFont typeface="Times New Roman" pitchFamily="18" charset="0"/>
              <a:buNone/>
            </a:pPr>
            <a:r>
              <a:rPr lang="it-IT" sz="2100" b="1" kern="0" dirty="0" err="1" smtClean="0">
                <a:solidFill>
                  <a:srgbClr val="0000FF"/>
                </a:solidFill>
              </a:rPr>
              <a:t>Isolated</a:t>
            </a:r>
            <a:r>
              <a:rPr lang="it-IT" sz="2100" b="1" kern="0" dirty="0" smtClean="0">
                <a:solidFill>
                  <a:srgbClr val="0000FF"/>
                </a:solidFill>
              </a:rPr>
              <a:t> </a:t>
            </a:r>
            <a:r>
              <a:rPr lang="it-IT" sz="2100" b="1" kern="0" dirty="0" err="1" smtClean="0">
                <a:solidFill>
                  <a:srgbClr val="0000FF"/>
                </a:solidFill>
              </a:rPr>
              <a:t>binary</a:t>
            </a:r>
            <a:endParaRPr sz="2100" b="1" kern="0" dirty="0">
              <a:solidFill>
                <a:srgbClr val="0000FF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808122" y="6403313"/>
            <a:ext cx="29460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See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e.g. </a:t>
            </a:r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Belczynsky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400" b="1" dirty="0">
                <a:solidFill>
                  <a:prstClr val="black"/>
                </a:solidFill>
                <a:latin typeface="Calibri"/>
              </a:rPr>
              <a:t>arXiv:1602.04531</a:t>
            </a:r>
            <a:endParaRPr lang="it-IT" sz="1400" dirty="0"/>
          </a:p>
        </p:txBody>
      </p:sp>
      <p:sp>
        <p:nvSpPr>
          <p:cNvPr id="17" name="Rettangolo 16"/>
          <p:cNvSpPr/>
          <p:nvPr/>
        </p:nvSpPr>
        <p:spPr>
          <a:xfrm>
            <a:off x="7060376" y="6479959"/>
            <a:ext cx="1967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See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e.g. </a:t>
            </a:r>
            <a:r>
              <a:rPr lang="it-IT" sz="1400" b="1" dirty="0" err="1" smtClean="0">
                <a:solidFill>
                  <a:prstClr val="black"/>
                </a:solidFill>
                <a:latin typeface="Calibri"/>
              </a:rPr>
              <a:t>Ziosi</a:t>
            </a:r>
            <a:r>
              <a:rPr lang="it-IT" sz="1400" b="1" dirty="0" smtClean="0">
                <a:solidFill>
                  <a:prstClr val="black"/>
                </a:solidFill>
                <a:latin typeface="Calibri"/>
              </a:rPr>
              <a:t> et al. 2014</a:t>
            </a:r>
            <a:endParaRPr lang="it-IT" sz="1400" dirty="0"/>
          </a:p>
        </p:txBody>
      </p:sp>
      <p:sp>
        <p:nvSpPr>
          <p:cNvPr id="22" name="Shape 202"/>
          <p:cNvSpPr/>
          <p:nvPr/>
        </p:nvSpPr>
        <p:spPr>
          <a:xfrm>
            <a:off x="294824" y="4942859"/>
            <a:ext cx="8614231" cy="1844883"/>
          </a:xfrm>
          <a:prstGeom prst="rect">
            <a:avLst/>
          </a:prstGeom>
          <a:gradFill>
            <a:gsLst>
              <a:gs pos="0">
                <a:srgbClr val="00586C"/>
              </a:gs>
              <a:gs pos="100000">
                <a:srgbClr val="000000"/>
              </a:gs>
            </a:gsLst>
          </a:gradFill>
          <a:ln w="12700">
            <a:miter lim="400000"/>
          </a:ln>
        </p:spPr>
        <p:txBody>
          <a:bodyPr lIns="35715" tIns="35715" rIns="35715" bIns="35715" anchor="ctr"/>
          <a:lstStyle/>
          <a:p>
            <a:pPr algn="ctr"/>
            <a:r>
              <a:rPr lang="it-IT" sz="2200" dirty="0" err="1">
                <a:latin typeface="Chalkduster"/>
                <a:cs typeface="Chalkduster"/>
              </a:rPr>
              <a:t>Crucial</a:t>
            </a:r>
            <a:r>
              <a:rPr lang="it-IT" sz="2200" dirty="0">
                <a:latin typeface="Chalkduster"/>
                <a:cs typeface="Chalkduster"/>
              </a:rPr>
              <a:t>: </a:t>
            </a:r>
            <a:r>
              <a:rPr lang="it-IT" sz="2200" dirty="0" err="1">
                <a:latin typeface="Chalkduster"/>
                <a:cs typeface="Chalkduster"/>
              </a:rPr>
              <a:t>identify</a:t>
            </a:r>
            <a:r>
              <a:rPr lang="it-IT" sz="2200" dirty="0">
                <a:latin typeface="Chalkduster"/>
                <a:cs typeface="Chalkduster"/>
              </a:rPr>
              <a:t> the </a:t>
            </a:r>
            <a:r>
              <a:rPr lang="it-IT" sz="2200" b="1" dirty="0" err="1">
                <a:latin typeface="Chalkduster"/>
                <a:cs typeface="Chalkduster"/>
              </a:rPr>
              <a:t>host</a:t>
            </a:r>
            <a:r>
              <a:rPr lang="it-IT" sz="2200" b="1" dirty="0">
                <a:latin typeface="Chalkduster"/>
                <a:cs typeface="Chalkduster"/>
              </a:rPr>
              <a:t> </a:t>
            </a:r>
            <a:r>
              <a:rPr lang="it-IT" sz="2200" b="1" dirty="0" err="1">
                <a:latin typeface="Chalkduster"/>
                <a:cs typeface="Chalkduster"/>
              </a:rPr>
              <a:t>galaxy</a:t>
            </a:r>
            <a:r>
              <a:rPr lang="it-IT" sz="2200" b="1" dirty="0">
                <a:latin typeface="Chalkduster"/>
                <a:cs typeface="Chalkduster"/>
              </a:rPr>
              <a:t> </a:t>
            </a:r>
            <a:r>
              <a:rPr lang="it-IT" sz="2200" dirty="0">
                <a:latin typeface="Chalkduster"/>
                <a:cs typeface="Chalkduster"/>
              </a:rPr>
              <a:t>and</a:t>
            </a:r>
            <a:r>
              <a:rPr lang="it-IT" sz="2200" b="1" dirty="0">
                <a:latin typeface="Chalkduster"/>
                <a:cs typeface="Chalkduster"/>
              </a:rPr>
              <a:t> </a:t>
            </a:r>
            <a:endParaRPr lang="it-IT" sz="2200" b="1" dirty="0" smtClean="0">
              <a:latin typeface="Chalkduster"/>
              <a:cs typeface="Chalkduster"/>
            </a:endParaRPr>
          </a:p>
          <a:p>
            <a:pPr algn="ctr"/>
            <a:r>
              <a:rPr lang="it-IT" sz="2200" b="1" dirty="0" err="1" smtClean="0">
                <a:latin typeface="Chalkduster"/>
                <a:cs typeface="Chalkduster"/>
              </a:rPr>
              <a:t>study</a:t>
            </a:r>
            <a:r>
              <a:rPr lang="it-IT" sz="2200" b="1" dirty="0" smtClean="0">
                <a:latin typeface="Chalkduster"/>
                <a:cs typeface="Chalkduster"/>
              </a:rPr>
              <a:t> </a:t>
            </a:r>
            <a:r>
              <a:rPr lang="it-IT" sz="2200" b="1" dirty="0">
                <a:latin typeface="Chalkduster"/>
                <a:cs typeface="Chalkduster"/>
              </a:rPr>
              <a:t>the GW source </a:t>
            </a:r>
            <a:r>
              <a:rPr lang="it-IT" sz="2200" b="1" dirty="0" err="1" smtClean="0">
                <a:latin typeface="Chalkduster"/>
                <a:cs typeface="Chalkduster"/>
              </a:rPr>
              <a:t>environment</a:t>
            </a:r>
            <a:r>
              <a:rPr lang="it-IT" sz="2200" b="1" dirty="0" smtClean="0">
                <a:latin typeface="Chalkduster"/>
                <a:cs typeface="Chalkduster"/>
              </a:rPr>
              <a:t>  </a:t>
            </a:r>
            <a:endParaRPr lang="it-IT" sz="2200" dirty="0">
              <a:latin typeface="Chalkduster"/>
              <a:cs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181904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139174"/>
            <a:ext cx="8229600" cy="1143000"/>
          </a:xfrm>
          <a:prstGeom prst="rect">
            <a:avLst/>
          </a:prstGeom>
        </p:spPr>
        <p:txBody>
          <a:bodyPr/>
          <a:lstStyle>
            <a:lvl1pPr marL="0" marR="0" indent="0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160671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321341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482013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642684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803356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964025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124698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285368" algn="ctr" defTabSz="41060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 smtClean="0">
                <a:latin typeface="Chalkduster"/>
                <a:cs typeface="Chalkduster"/>
              </a:rPr>
              <a:t>Challenges to identify the host galaxy</a:t>
            </a:r>
            <a:endParaRPr lang="en-US" sz="2400" dirty="0">
              <a:latin typeface="Chalkduster"/>
              <a:cs typeface="Chalkduster"/>
            </a:endParaRPr>
          </a:p>
        </p:txBody>
      </p:sp>
      <p:pic>
        <p:nvPicPr>
          <p:cNvPr id="8" name="Content Placeholder 7" descr="GW150914-LVT151012-GW151226-with-text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r="2649"/>
          <a:stretch/>
        </p:blipFill>
        <p:spPr>
          <a:xfrm>
            <a:off x="4262777" y="2878666"/>
            <a:ext cx="4644152" cy="3708399"/>
          </a:xfrm>
          <a:prstGeom prst="rect">
            <a:avLst/>
          </a:prstGeom>
        </p:spPr>
      </p:pic>
      <p:pic>
        <p:nvPicPr>
          <p:cNvPr id="2" name="Immagine 1" descr="Schermata 2016-06-15 alle 15.13.3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4825"/>
            <a:ext cx="3618392" cy="2379441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262777" y="865015"/>
            <a:ext cx="3183466" cy="4411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200" dirty="0" err="1" smtClean="0">
                <a:solidFill>
                  <a:srgbClr val="3EB8FF"/>
                </a:solidFill>
                <a:latin typeface="Chalkduster"/>
                <a:cs typeface="Chalkduster"/>
                <a:sym typeface="Helvetica Light"/>
              </a:rPr>
              <a:t>Distances</a:t>
            </a:r>
            <a:endParaRPr kumimoji="0" lang="it-IT" sz="2200" b="0" i="0" u="none" strike="noStrike" cap="none" spc="0" normalizeH="0" baseline="0" dirty="0">
              <a:ln>
                <a:noFill/>
              </a:ln>
              <a:solidFill>
                <a:srgbClr val="3EB8FF"/>
              </a:solidFill>
              <a:effectLst/>
              <a:uFillTx/>
              <a:latin typeface="Chalkduster"/>
              <a:cs typeface="Chalkduster"/>
              <a:sym typeface="Helvetica Light"/>
            </a:endParaRPr>
          </a:p>
        </p:txBody>
      </p:sp>
      <p:cxnSp>
        <p:nvCxnSpPr>
          <p:cNvPr id="10" name="Connettore 2 9"/>
          <p:cNvCxnSpPr/>
          <p:nvPr/>
        </p:nvCxnSpPr>
        <p:spPr>
          <a:xfrm flipH="1">
            <a:off x="4075592" y="1193905"/>
            <a:ext cx="1021341" cy="330097"/>
          </a:xfrm>
          <a:prstGeom prst="straightConnector1">
            <a:avLst/>
          </a:prstGeom>
          <a:noFill/>
          <a:ln w="57150" cap="flat" cmpd="sng">
            <a:solidFill>
              <a:srgbClr val="3EB8FF"/>
            </a:solidFill>
            <a:prstDash val="solid"/>
            <a:miter lim="400000"/>
            <a:tailEnd type="arrow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" name="Immagine 3" descr="Schermata 2016-06-15 alle 15.24.4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007758"/>
            <a:ext cx="4075592" cy="429847"/>
          </a:xfrm>
          <a:prstGeom prst="rect">
            <a:avLst/>
          </a:prstGeom>
        </p:spPr>
      </p:pic>
      <p:pic>
        <p:nvPicPr>
          <p:cNvPr id="11" name="Immagine 10" descr="Schermata 2016-06-15 alle 15.22.0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729" y="1669546"/>
            <a:ext cx="3787731" cy="389011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5722933" y="6268532"/>
            <a:ext cx="32624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000000"/>
                </a:solidFill>
                <a:latin typeface="Arial Narrow" charset="0"/>
              </a:rPr>
              <a:t>Image credit: LIGO</a:t>
            </a:r>
            <a:r>
              <a:rPr lang="en-US" sz="1600" dirty="0" smtClean="0">
                <a:solidFill>
                  <a:srgbClr val="000000"/>
                </a:solidFill>
                <a:latin typeface="Arial Narrow" charset="0"/>
              </a:rPr>
              <a:t>/L. Singer/A. </a:t>
            </a:r>
            <a:r>
              <a:rPr lang="en-US" sz="1600" dirty="0" err="1">
                <a:solidFill>
                  <a:srgbClr val="000000"/>
                </a:solidFill>
                <a:latin typeface="Arial Narrow" charset="0"/>
              </a:rPr>
              <a:t>Mellinger</a:t>
            </a:r>
            <a:endParaRPr lang="en-US" sz="1600" dirty="0">
              <a:solidFill>
                <a:srgbClr val="000000"/>
              </a:solidFill>
              <a:latin typeface="Arial Narrow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33320" y="3644844"/>
            <a:ext cx="3793071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dirty="0" err="1" smtClean="0">
                <a:solidFill>
                  <a:srgbClr val="3EB8FF"/>
                </a:solidFill>
                <a:latin typeface="Chalkduster"/>
                <a:cs typeface="Chalkduster"/>
                <a:sym typeface="Helvetica Light"/>
              </a:rPr>
              <a:t>Sky</a:t>
            </a:r>
            <a:r>
              <a:rPr lang="it-IT" sz="2200" dirty="0" smtClean="0">
                <a:solidFill>
                  <a:srgbClr val="3EB8FF"/>
                </a:solidFill>
                <a:latin typeface="Chalkduster"/>
                <a:cs typeface="Chalkduster"/>
                <a:sym typeface="Helvetica Light"/>
              </a:rPr>
              <a:t> </a:t>
            </a:r>
            <a:r>
              <a:rPr lang="it-IT" sz="2200" dirty="0" err="1" smtClean="0">
                <a:solidFill>
                  <a:srgbClr val="3EB8FF"/>
                </a:solidFill>
                <a:latin typeface="Chalkduster"/>
                <a:cs typeface="Chalkduster"/>
                <a:sym typeface="Helvetica Light"/>
              </a:rPr>
              <a:t>localizations</a:t>
            </a:r>
            <a:endParaRPr lang="it-IT" sz="2200" dirty="0">
              <a:solidFill>
                <a:srgbClr val="3EB8FF"/>
              </a:solidFill>
              <a:latin typeface="Chalkduster"/>
              <a:cs typeface="Chalkduster"/>
              <a:sym typeface="Helvetica Light"/>
            </a:endParaRPr>
          </a:p>
          <a:p>
            <a:endParaRPr lang="it-IT" dirty="0"/>
          </a:p>
          <a:p>
            <a:r>
              <a:rPr lang="it-IT" dirty="0" smtClean="0"/>
              <a:t>90</a:t>
            </a:r>
            <a:r>
              <a:rPr lang="it-IT" dirty="0"/>
              <a:t>% </a:t>
            </a:r>
            <a:r>
              <a:rPr lang="it-IT" dirty="0" err="1"/>
              <a:t>credible</a:t>
            </a:r>
            <a:r>
              <a:rPr lang="it-IT" dirty="0"/>
              <a:t> </a:t>
            </a:r>
            <a:r>
              <a:rPr lang="it-IT" dirty="0" err="1"/>
              <a:t>areas</a:t>
            </a:r>
            <a:r>
              <a:rPr lang="it-IT" dirty="0"/>
              <a:t> of </a:t>
            </a:r>
            <a:r>
              <a:rPr lang="it-IT" dirty="0" err="1"/>
              <a:t>about</a:t>
            </a:r>
            <a:r>
              <a:rPr lang="it-IT" dirty="0"/>
              <a:t> </a:t>
            </a:r>
            <a:endParaRPr lang="it-IT" dirty="0" smtClean="0"/>
          </a:p>
          <a:p>
            <a:endParaRPr lang="it-IT" dirty="0" smtClean="0"/>
          </a:p>
          <a:p>
            <a:r>
              <a:rPr lang="it-IT" sz="2200" dirty="0" smtClean="0">
                <a:solidFill>
                  <a:srgbClr val="CCFFCC"/>
                </a:solidFill>
              </a:rPr>
              <a:t>600 deg</a:t>
            </a:r>
            <a:r>
              <a:rPr lang="it-IT" sz="2200" baseline="30000" dirty="0" smtClean="0">
                <a:solidFill>
                  <a:srgbClr val="CCFFCC"/>
                </a:solidFill>
              </a:rPr>
              <a:t>2   </a:t>
            </a:r>
            <a:r>
              <a:rPr lang="it-IT" sz="2200" dirty="0" smtClean="0">
                <a:solidFill>
                  <a:srgbClr val="CCFFCC"/>
                </a:solidFill>
              </a:rPr>
              <a:t>GW150914</a:t>
            </a:r>
          </a:p>
          <a:p>
            <a:endParaRPr lang="it-IT" dirty="0"/>
          </a:p>
          <a:p>
            <a:r>
              <a:rPr lang="it-IT" sz="2200" dirty="0" smtClean="0">
                <a:solidFill>
                  <a:srgbClr val="FF0000"/>
                </a:solidFill>
              </a:rPr>
              <a:t>1600 deg</a:t>
            </a:r>
            <a:r>
              <a:rPr lang="it-IT" sz="2200" baseline="30000" dirty="0" smtClean="0">
                <a:solidFill>
                  <a:srgbClr val="FF0000"/>
                </a:solidFill>
              </a:rPr>
              <a:t>2   </a:t>
            </a:r>
            <a:r>
              <a:rPr lang="it-IT" sz="2200" dirty="0" smtClean="0">
                <a:solidFill>
                  <a:srgbClr val="FF0000"/>
                </a:solidFill>
              </a:rPr>
              <a:t>LVT15012</a:t>
            </a:r>
            <a:endParaRPr lang="it-IT" sz="2200" dirty="0">
              <a:solidFill>
                <a:srgbClr val="FF0000"/>
              </a:solidFill>
            </a:endParaRPr>
          </a:p>
          <a:p>
            <a:endParaRPr lang="it-IT" dirty="0"/>
          </a:p>
          <a:p>
            <a:r>
              <a:rPr lang="it-IT" sz="2200" dirty="0" smtClean="0">
                <a:solidFill>
                  <a:srgbClr val="3366FF"/>
                </a:solidFill>
              </a:rPr>
              <a:t>1000 deg</a:t>
            </a:r>
            <a:r>
              <a:rPr lang="it-IT" sz="2200" baseline="30000" dirty="0" smtClean="0">
                <a:solidFill>
                  <a:srgbClr val="3366FF"/>
                </a:solidFill>
              </a:rPr>
              <a:t>2  </a:t>
            </a:r>
            <a:r>
              <a:rPr lang="it-IT" sz="2200" dirty="0" smtClean="0">
                <a:solidFill>
                  <a:srgbClr val="3366FF"/>
                </a:solidFill>
              </a:rPr>
              <a:t>GW151226</a:t>
            </a:r>
            <a:endParaRPr lang="it-IT" sz="2200" baseline="300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79392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sellaDiTesto 34"/>
          <p:cNvSpPr txBox="1"/>
          <p:nvPr/>
        </p:nvSpPr>
        <p:spPr>
          <a:xfrm>
            <a:off x="14111" y="8"/>
            <a:ext cx="7812360" cy="11387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  <a:p>
            <a:endParaRPr lang="it-IT" sz="4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Rettangolo 27"/>
          <p:cNvSpPr/>
          <p:nvPr/>
        </p:nvSpPr>
        <p:spPr>
          <a:xfrm>
            <a:off x="971602" y="254844"/>
            <a:ext cx="676875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0099"/>
                </a:solidFill>
                <a:latin typeface="Calibri"/>
              </a:rPr>
              <a:t>LVC GW-EM follow-up program</a:t>
            </a:r>
          </a:p>
          <a:p>
            <a:pPr algn="ctr"/>
            <a:endParaRPr lang="it-IT" sz="2200" dirty="0">
              <a:solidFill>
                <a:srgbClr val="000099"/>
              </a:solidFill>
              <a:latin typeface="Calibri"/>
            </a:endParaRPr>
          </a:p>
        </p:txBody>
      </p:sp>
      <p:grpSp>
        <p:nvGrpSpPr>
          <p:cNvPr id="31" name="Group 26"/>
          <p:cNvGrpSpPr>
            <a:grpSpLocks/>
          </p:cNvGrpSpPr>
          <p:nvPr/>
        </p:nvGrpSpPr>
        <p:grpSpPr bwMode="auto">
          <a:xfrm>
            <a:off x="207735" y="548680"/>
            <a:ext cx="1224136" cy="504056"/>
            <a:chOff x="4800" y="3408"/>
            <a:chExt cx="672" cy="286"/>
          </a:xfrm>
        </p:grpSpPr>
        <p:sp>
          <p:nvSpPr>
            <p:cNvPr id="32" name="Rectangle 11"/>
            <p:cNvSpPr>
              <a:spLocks noChangeArrowheads="1"/>
            </p:cNvSpPr>
            <p:nvPr/>
          </p:nvSpPr>
          <p:spPr bwMode="auto">
            <a:xfrm>
              <a:off x="4848" y="3408"/>
              <a:ext cx="528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14554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n-US" sz="2200" dirty="0">
                <a:solidFill>
                  <a:srgbClr val="FFFFFF"/>
                </a:solidFill>
                <a:latin typeface="Times New Roman" pitchFamily="18" charset="0"/>
                <a:cs typeface="Lucida Sans Unicode" pitchFamily="34" charset="0"/>
              </a:endParaRPr>
            </a:p>
          </p:txBody>
        </p:sp>
        <p:pic>
          <p:nvPicPr>
            <p:cNvPr id="33" name="Picture 18" descr="LSC_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" y="3408"/>
              <a:ext cx="672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6" y="44624"/>
            <a:ext cx="1584176" cy="34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11635" y="1572059"/>
            <a:ext cx="871296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r>
              <a:rPr lang="en-US" sz="2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80 </a:t>
            </a:r>
            <a:r>
              <a:rPr lang="en-US" sz="26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MoUs</a:t>
            </a:r>
            <a:r>
              <a:rPr lang="en-US" sz="2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involving </a:t>
            </a:r>
            <a:endParaRPr lang="en-US" sz="2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endParaRPr lang="en-US" sz="1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endParaRPr lang="en-US" sz="1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  <a:p>
            <a:pPr marL="457200" indent="-457200">
              <a:buFont typeface="Wingdings" charset="2"/>
              <a:buChar char="Ø"/>
            </a:pPr>
            <a:r>
              <a:rPr lang="en-US" sz="2400" b="1" dirty="0" smtClean="0">
                <a:solidFill>
                  <a:srgbClr val="27FF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170 instruments </a:t>
            </a:r>
            <a:r>
              <a:rPr lang="en-US" sz="2400" dirty="0" smtClean="0">
                <a:solidFill>
                  <a:srgbClr val="27FF3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</a:t>
            </a:r>
            <a:endParaRPr lang="en-US" sz="2400" b="1" dirty="0" smtClean="0">
              <a:solidFill>
                <a:srgbClr val="27FF3B"/>
              </a:solidFill>
              <a:latin typeface="Calibri"/>
            </a:endParaRPr>
          </a:p>
          <a:p>
            <a:r>
              <a:rPr lang="en-US" dirty="0" smtClean="0">
                <a:solidFill>
                  <a:prstClr val="white"/>
                </a:solidFill>
                <a:latin typeface="Calibri"/>
              </a:rPr>
              <a:t>(satellites/ground-based telescopes)</a:t>
            </a:r>
          </a:p>
          <a:p>
            <a:r>
              <a:rPr lang="en-US" sz="2000" b="1" dirty="0" smtClean="0">
                <a:solidFill>
                  <a:prstClr val="white"/>
                </a:solidFill>
                <a:latin typeface="Calibri"/>
              </a:rPr>
              <a:t>      </a:t>
            </a:r>
          </a:p>
          <a:p>
            <a:endParaRPr lang="en-US" sz="2000" b="1" dirty="0">
              <a:solidFill>
                <a:prstClr val="white"/>
              </a:solidFill>
              <a:latin typeface="Calibri"/>
            </a:endParaRPr>
          </a:p>
          <a:p>
            <a:endParaRPr lang="en-US" sz="2000" b="1" dirty="0" smtClean="0">
              <a:solidFill>
                <a:prstClr val="white"/>
              </a:solidFill>
              <a:latin typeface="Calibri"/>
            </a:endParaRPr>
          </a:p>
          <a:p>
            <a:endParaRPr lang="en-US" sz="2000" b="1" dirty="0" smtClean="0">
              <a:solidFill>
                <a:prstClr val="white"/>
              </a:solidFill>
              <a:latin typeface="Calibri"/>
            </a:endParaRPr>
          </a:p>
          <a:p>
            <a:endParaRPr lang="en-US" sz="1000" dirty="0" smtClean="0">
              <a:solidFill>
                <a:prstClr val="white"/>
              </a:solidFill>
              <a:latin typeface="Calibri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200" b="1" i="1" dirty="0" smtClean="0">
                <a:solidFill>
                  <a:srgbClr val="3EB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Worldwide astronomical institutions, </a:t>
            </a:r>
          </a:p>
          <a:p>
            <a:r>
              <a:rPr lang="en-US" sz="2200" b="1" i="1" dirty="0">
                <a:solidFill>
                  <a:srgbClr val="3EB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</a:t>
            </a:r>
            <a:r>
              <a:rPr lang="en-US" sz="2200" b="1" i="1" dirty="0" smtClean="0">
                <a:solidFill>
                  <a:srgbClr val="3EB8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gencies and large/small teams of astronomers</a:t>
            </a:r>
            <a:endParaRPr lang="en-US" sz="2200" i="1" dirty="0" smtClean="0">
              <a:solidFill>
                <a:srgbClr val="3EB8FF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7190" y="-16576"/>
            <a:ext cx="1939545" cy="137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808219" y="5792026"/>
            <a:ext cx="7504884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65 teams of </a:t>
            </a:r>
            <a:r>
              <a:rPr lang="it-IT" sz="2000" b="1" i="1" dirty="0" err="1" smtClean="0">
                <a:solidFill>
                  <a:srgbClr val="000090"/>
                </a:solidFill>
                <a:latin typeface="Arial"/>
                <a:cs typeface="Arial"/>
              </a:rPr>
              <a:t>astronomers</a:t>
            </a:r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 smtClean="0">
                <a:solidFill>
                  <a:srgbClr val="000090"/>
                </a:solidFill>
                <a:latin typeface="Arial"/>
                <a:cs typeface="Arial"/>
              </a:rPr>
              <a:t>were</a:t>
            </a:r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 ready to </a:t>
            </a:r>
            <a:r>
              <a:rPr lang="it-IT" sz="2000" b="1" i="1" dirty="0" err="1" smtClean="0">
                <a:solidFill>
                  <a:srgbClr val="000090"/>
                </a:solidFill>
                <a:latin typeface="Arial"/>
                <a:cs typeface="Arial"/>
              </a:rPr>
              <a:t>observe</a:t>
            </a:r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 </a:t>
            </a:r>
            <a:r>
              <a:rPr lang="it-IT" sz="2000" b="1" i="1" dirty="0" err="1" smtClean="0">
                <a:solidFill>
                  <a:srgbClr val="000090"/>
                </a:solidFill>
                <a:latin typeface="Arial"/>
                <a:cs typeface="Arial"/>
              </a:rPr>
              <a:t>during</a:t>
            </a:r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 O1 (</a:t>
            </a:r>
            <a:r>
              <a:rPr lang="it-IT" sz="2000" b="1" i="1" dirty="0" err="1" smtClean="0">
                <a:solidFill>
                  <a:srgbClr val="000090"/>
                </a:solidFill>
                <a:latin typeface="Arial"/>
                <a:cs typeface="Arial"/>
              </a:rPr>
              <a:t>September</a:t>
            </a:r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 2015 – </a:t>
            </a:r>
            <a:r>
              <a:rPr lang="it-IT" sz="2000" b="1" i="1" dirty="0" err="1" smtClean="0">
                <a:solidFill>
                  <a:srgbClr val="000090"/>
                </a:solidFill>
                <a:latin typeface="Arial"/>
                <a:cs typeface="Arial"/>
              </a:rPr>
              <a:t>January</a:t>
            </a:r>
            <a:r>
              <a:rPr lang="it-IT" sz="2000" b="1" i="1" dirty="0" smtClean="0">
                <a:solidFill>
                  <a:srgbClr val="000090"/>
                </a:solidFill>
                <a:latin typeface="Arial"/>
                <a:cs typeface="Arial"/>
              </a:rPr>
              <a:t> 2016)!</a:t>
            </a:r>
            <a:endParaRPr lang="it-IT" sz="2000" b="1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graphicFrame>
        <p:nvGraphicFramePr>
          <p:cNvPr id="4" name="Grafico 3"/>
          <p:cNvGraphicFramePr/>
          <p:nvPr>
            <p:extLst>
              <p:ext uri="{D42A27DB-BD31-4B8C-83A1-F6EECF244321}">
                <p14:modId xmlns:p14="http://schemas.microsoft.com/office/powerpoint/2010/main" val="3904544770"/>
              </p:ext>
            </p:extLst>
          </p:nvPr>
        </p:nvGraphicFramePr>
        <p:xfrm>
          <a:off x="3182333" y="154810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CasellaDiTesto 21"/>
          <p:cNvSpPr txBox="1"/>
          <p:nvPr/>
        </p:nvSpPr>
        <p:spPr>
          <a:xfrm>
            <a:off x="5789656" y="3363957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libri"/>
              </a:rPr>
              <a:t>73%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4778437" y="243132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libri"/>
              </a:rPr>
              <a:t>8%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4124989" y="251439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libri"/>
              </a:rPr>
              <a:t>8%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590941" y="2832923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libri"/>
              </a:rPr>
              <a:t>11%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7505" y="3023915"/>
            <a:ext cx="348145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27FF3B"/>
                </a:solidFill>
                <a:latin typeface="Chalkduster"/>
                <a:cs typeface="Chalkduster"/>
              </a:rPr>
              <a:t>covering the full spectrum</a:t>
            </a:r>
            <a:r>
              <a:rPr lang="en-US" sz="1600" i="1" dirty="0">
                <a:solidFill>
                  <a:srgbClr val="27FF3B"/>
                </a:solidFill>
                <a:latin typeface="Chalkduster"/>
                <a:cs typeface="Chalkduster"/>
              </a:rPr>
              <a:t> </a:t>
            </a:r>
            <a:r>
              <a:rPr lang="en-US" sz="1600" i="1" dirty="0" smtClean="0">
                <a:solidFill>
                  <a:srgbClr val="27FF3B"/>
                </a:solidFill>
                <a:latin typeface="Chalkduster"/>
                <a:cs typeface="Chalkduster"/>
              </a:rPr>
              <a:t>from </a:t>
            </a:r>
            <a:r>
              <a:rPr lang="en-US" sz="1600" i="1" dirty="0">
                <a:solidFill>
                  <a:srgbClr val="27FF3B"/>
                </a:solidFill>
                <a:latin typeface="Chalkduster"/>
                <a:cs typeface="Chalkduster"/>
              </a:rPr>
              <a:t>radio </a:t>
            </a:r>
            <a:r>
              <a:rPr lang="en-US" sz="1600" i="1" dirty="0" smtClean="0">
                <a:solidFill>
                  <a:srgbClr val="27FF3B"/>
                </a:solidFill>
                <a:latin typeface="Chalkduster"/>
                <a:cs typeface="Chalkduster"/>
              </a:rPr>
              <a:t>to very </a:t>
            </a:r>
            <a:r>
              <a:rPr lang="en-US" sz="1600" i="1" dirty="0">
                <a:solidFill>
                  <a:srgbClr val="27FF3B"/>
                </a:solidFill>
                <a:latin typeface="Chalkduster"/>
                <a:cs typeface="Chalkduster"/>
              </a:rPr>
              <a:t>high-energy gamma-rays!</a:t>
            </a:r>
          </a:p>
          <a:p>
            <a:endParaRPr lang="en-US" sz="1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9131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tangolo 31"/>
          <p:cNvSpPr/>
          <p:nvPr/>
        </p:nvSpPr>
        <p:spPr>
          <a:xfrm>
            <a:off x="1680735" y="3236632"/>
            <a:ext cx="42511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800" b="1" kern="0" dirty="0">
                <a:solidFill>
                  <a:srgbClr val="EEECE1"/>
                </a:solidFill>
                <a:latin typeface="Calibri"/>
              </a:rPr>
              <a:t>NASA</a:t>
            </a:r>
          </a:p>
        </p:txBody>
      </p:sp>
      <p:sp>
        <p:nvSpPr>
          <p:cNvPr id="33" name="Rettangolo 32"/>
          <p:cNvSpPr/>
          <p:nvPr/>
        </p:nvSpPr>
        <p:spPr>
          <a:xfrm>
            <a:off x="1631540" y="1972441"/>
            <a:ext cx="34817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800" kern="0" dirty="0">
                <a:solidFill>
                  <a:srgbClr val="EEECE1"/>
                </a:solidFill>
                <a:latin typeface="Calibri"/>
              </a:rPr>
              <a:t>ESO</a:t>
            </a:r>
          </a:p>
        </p:txBody>
      </p:sp>
      <p:pic>
        <p:nvPicPr>
          <p:cNvPr id="49" name="Immagine 5" descr="tarot_calern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4408" y="2238407"/>
            <a:ext cx="531947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Immagine 34" descr="zadkotelescop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1662343"/>
            <a:ext cx="57606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19"/>
          <p:cNvPicPr>
            <a:picLocks noChangeAspect="1"/>
          </p:cNvPicPr>
          <p:nvPr/>
        </p:nvPicPr>
        <p:blipFill>
          <a:blip r:embed="rId5" cstate="print"/>
          <a:srcRect l="12743" r="12833"/>
          <a:stretch>
            <a:fillRect/>
          </a:stretch>
        </p:blipFill>
        <p:spPr bwMode="auto">
          <a:xfrm>
            <a:off x="7524328" y="2238407"/>
            <a:ext cx="720080" cy="64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CasellaDiTesto 43"/>
          <p:cNvSpPr txBox="1">
            <a:spLocks noChangeArrowheads="1"/>
          </p:cNvSpPr>
          <p:nvPr/>
        </p:nvSpPr>
        <p:spPr bwMode="auto">
          <a:xfrm>
            <a:off x="179512" y="1438769"/>
            <a:ext cx="9044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>
                <a:solidFill>
                  <a:srgbClr val="000099"/>
                </a:solidFill>
                <a:latin typeface="Arial" charset="0"/>
                <a:cs typeface="Arial" charset="0"/>
              </a:rPr>
              <a:t>LIGO-H</a:t>
            </a:r>
          </a:p>
        </p:txBody>
      </p:sp>
      <p:pic>
        <p:nvPicPr>
          <p:cNvPr id="64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33493" y="1755837"/>
            <a:ext cx="662947" cy="552523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65" name="CasellaDiTesto 45"/>
          <p:cNvSpPr txBox="1">
            <a:spLocks noChangeArrowheads="1"/>
          </p:cNvSpPr>
          <p:nvPr/>
        </p:nvSpPr>
        <p:spPr bwMode="auto">
          <a:xfrm>
            <a:off x="1061485" y="1467805"/>
            <a:ext cx="8819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>
                <a:solidFill>
                  <a:srgbClr val="000099"/>
                </a:solidFill>
                <a:latin typeface="Arial" charset="0"/>
                <a:cs typeface="Arial" charset="0"/>
              </a:rPr>
              <a:t>LIGO-L</a:t>
            </a:r>
          </a:p>
        </p:txBody>
      </p:sp>
      <p:sp>
        <p:nvSpPr>
          <p:cNvPr id="66" name="CasellaDiTesto 53"/>
          <p:cNvSpPr txBox="1">
            <a:spLocks noChangeArrowheads="1"/>
          </p:cNvSpPr>
          <p:nvPr/>
        </p:nvSpPr>
        <p:spPr bwMode="auto">
          <a:xfrm>
            <a:off x="1403648" y="1051567"/>
            <a:ext cx="23574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99"/>
                </a:solidFill>
                <a:latin typeface="Chalkboard"/>
                <a:cs typeface="Chalkboard"/>
              </a:rPr>
              <a:t>GW </a:t>
            </a:r>
            <a:r>
              <a:rPr lang="it-IT" sz="2000" b="1" dirty="0" err="1">
                <a:solidFill>
                  <a:srgbClr val="000099"/>
                </a:solidFill>
                <a:latin typeface="Chalkboard"/>
                <a:cs typeface="Chalkboard"/>
              </a:rPr>
              <a:t>candidates</a:t>
            </a:r>
            <a:endParaRPr lang="it-IT" sz="2000" b="1" dirty="0">
              <a:solidFill>
                <a:srgbClr val="000099"/>
              </a:solidFill>
              <a:latin typeface="Chalkboard"/>
              <a:cs typeface="Chalkboard"/>
            </a:endParaRPr>
          </a:p>
        </p:txBody>
      </p:sp>
      <p:pic>
        <p:nvPicPr>
          <p:cNvPr id="67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757266"/>
            <a:ext cx="809965" cy="551072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sp>
        <p:nvSpPr>
          <p:cNvPr id="69" name="CasellaDiTesto 53"/>
          <p:cNvSpPr txBox="1">
            <a:spLocks noChangeArrowheads="1"/>
          </p:cNvSpPr>
          <p:nvPr/>
        </p:nvSpPr>
        <p:spPr bwMode="auto">
          <a:xfrm>
            <a:off x="3707904" y="1049639"/>
            <a:ext cx="223224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>
                <a:solidFill>
                  <a:srgbClr val="000099"/>
                </a:solidFill>
                <a:latin typeface="Chalkboard"/>
                <a:cs typeface="Chalkboard"/>
              </a:rPr>
              <a:t>Sky</a:t>
            </a:r>
            <a:r>
              <a:rPr lang="it-IT" sz="2000" b="1" dirty="0">
                <a:solidFill>
                  <a:srgbClr val="000099"/>
                </a:solidFill>
                <a:latin typeface="Chalkboard"/>
                <a:cs typeface="Chalkboard"/>
              </a:rPr>
              <a:t> </a:t>
            </a:r>
            <a:r>
              <a:rPr lang="it-IT" sz="2000" b="1" dirty="0" err="1">
                <a:solidFill>
                  <a:srgbClr val="000099"/>
                </a:solidFill>
                <a:latin typeface="Chalkboard"/>
                <a:cs typeface="Chalkboard"/>
              </a:rPr>
              <a:t>Localization</a:t>
            </a:r>
            <a:endParaRPr lang="it-IT" sz="2000" b="1" dirty="0">
              <a:solidFill>
                <a:srgbClr val="000099"/>
              </a:solidFill>
              <a:latin typeface="Chalkboard"/>
              <a:cs typeface="Chalkboard"/>
            </a:endParaRPr>
          </a:p>
        </p:txBody>
      </p:sp>
      <p:sp>
        <p:nvSpPr>
          <p:cNvPr id="70" name="Freccia a destra 69"/>
          <p:cNvSpPr/>
          <p:nvPr/>
        </p:nvSpPr>
        <p:spPr>
          <a:xfrm>
            <a:off x="2051720" y="2022383"/>
            <a:ext cx="288032" cy="216024"/>
          </a:xfrm>
          <a:prstGeom prst="rightArrow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1" name="Rettangolo 70"/>
          <p:cNvSpPr/>
          <p:nvPr/>
        </p:nvSpPr>
        <p:spPr>
          <a:xfrm>
            <a:off x="7308304" y="1011497"/>
            <a:ext cx="16850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rgbClr val="000099"/>
                </a:solidFill>
                <a:latin typeface="Chalkboard"/>
                <a:cs typeface="Chalkboard"/>
              </a:rPr>
              <a:t>EM </a:t>
            </a:r>
            <a:r>
              <a:rPr lang="it-IT" sz="2000" b="1" dirty="0" err="1">
                <a:solidFill>
                  <a:srgbClr val="000099"/>
                </a:solidFill>
                <a:latin typeface="Chalkboard"/>
                <a:cs typeface="Chalkboard"/>
              </a:rPr>
              <a:t>facilities</a:t>
            </a:r>
            <a:endParaRPr lang="it-IT" sz="2000" b="1" dirty="0">
              <a:solidFill>
                <a:srgbClr val="000099"/>
              </a:solidFill>
              <a:latin typeface="Chalkboard"/>
              <a:cs typeface="Chalkboard"/>
            </a:endParaRPr>
          </a:p>
        </p:txBody>
      </p:sp>
      <p:pic>
        <p:nvPicPr>
          <p:cNvPr id="75" name="Immagine 46" descr="Computer cartoon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83768" y="1734351"/>
            <a:ext cx="926997" cy="989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Immagine 36" descr="20060324_26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28184" y="1738958"/>
            <a:ext cx="720080" cy="1003505"/>
          </a:xfrm>
          <a:prstGeom prst="rect">
            <a:avLst/>
          </a:prstGeom>
        </p:spPr>
      </p:pic>
      <p:pic>
        <p:nvPicPr>
          <p:cNvPr id="44" name="Immagine 43" descr="its-antennas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898083" y="1662343"/>
            <a:ext cx="1138413" cy="576064"/>
          </a:xfrm>
          <a:prstGeom prst="rect">
            <a:avLst/>
          </a:prstGeom>
        </p:spPr>
      </p:pic>
      <p:sp>
        <p:nvSpPr>
          <p:cNvPr id="77" name="Freccia a destra 76"/>
          <p:cNvSpPr/>
          <p:nvPr/>
        </p:nvSpPr>
        <p:spPr>
          <a:xfrm>
            <a:off x="3635896" y="2022383"/>
            <a:ext cx="288032" cy="216024"/>
          </a:xfrm>
          <a:prstGeom prst="rightArrow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8" name="Freccia a destra 77"/>
          <p:cNvSpPr/>
          <p:nvPr/>
        </p:nvSpPr>
        <p:spPr>
          <a:xfrm>
            <a:off x="5796136" y="2022383"/>
            <a:ext cx="288032" cy="216024"/>
          </a:xfrm>
          <a:prstGeom prst="rightArrow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9" name="Freccia a destra 78"/>
          <p:cNvSpPr/>
          <p:nvPr/>
        </p:nvSpPr>
        <p:spPr>
          <a:xfrm>
            <a:off x="7020272" y="2022383"/>
            <a:ext cx="288032" cy="216024"/>
          </a:xfrm>
          <a:prstGeom prst="rightArrow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CasellaDiTesto 81"/>
          <p:cNvSpPr txBox="1"/>
          <p:nvPr/>
        </p:nvSpPr>
        <p:spPr>
          <a:xfrm>
            <a:off x="72008" y="3289077"/>
            <a:ext cx="2962934" cy="7694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913832"/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Low-latency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Search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defTabSz="913832"/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identify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the GW-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candidates</a:t>
            </a:r>
            <a:endParaRPr lang="it-IT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3832"/>
            <a:endParaRPr lang="it-IT" sz="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CasellaDiTesto 82"/>
          <p:cNvSpPr txBox="1"/>
          <p:nvPr/>
        </p:nvSpPr>
        <p:spPr>
          <a:xfrm>
            <a:off x="3940861" y="3437510"/>
            <a:ext cx="3078607" cy="17389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defTabSz="913832"/>
            <a:r>
              <a:rPr lang="it-IT" sz="2200" b="1" dirty="0">
                <a:solidFill>
                  <a:srgbClr val="008000"/>
                </a:solidFill>
                <a:latin typeface="Calibri"/>
              </a:rPr>
              <a:t>  </a:t>
            </a:r>
            <a:r>
              <a:rPr lang="it-IT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Software to</a:t>
            </a:r>
          </a:p>
          <a:p>
            <a:pPr defTabSz="913832"/>
            <a:endParaRPr lang="it-IT" sz="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3832">
              <a:buFont typeface="Arial" pitchFamily="34" charset="0"/>
              <a:buChar char="•"/>
            </a:pP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select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statistically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significant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defTabSz="913832"/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triggers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wrt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background</a:t>
            </a:r>
          </a:p>
          <a:p>
            <a:pPr defTabSz="913832">
              <a:buFont typeface="Arial" pitchFamily="34" charset="0"/>
              <a:buChar char="•"/>
            </a:pP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it-IT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heck</a:t>
            </a:r>
            <a:r>
              <a:rPr lang="it-IT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detector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sanity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and  </a:t>
            </a:r>
          </a:p>
          <a:p>
            <a:pPr defTabSz="913832"/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data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quality</a:t>
            </a:r>
            <a:endParaRPr lang="it-IT" sz="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defTabSz="913832">
              <a:buFont typeface="Arial" pitchFamily="34" charset="0"/>
              <a:buChar char="•"/>
            </a:pP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determine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source </a:t>
            </a:r>
            <a:r>
              <a:rPr lang="it-IT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localization</a:t>
            </a:r>
            <a:r>
              <a:rPr lang="it-IT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4" name="Rettangolo 83"/>
          <p:cNvSpPr/>
          <p:nvPr/>
        </p:nvSpPr>
        <p:spPr>
          <a:xfrm>
            <a:off x="5580112" y="2805179"/>
            <a:ext cx="1946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0000CC"/>
                </a:solidFill>
                <a:latin typeface="Comic Sans MS" pitchFamily="66" charset="0"/>
              </a:rPr>
              <a:t>Event</a:t>
            </a:r>
            <a:r>
              <a:rPr lang="it-IT" b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it-IT" b="1" dirty="0" err="1">
                <a:solidFill>
                  <a:srgbClr val="0000CC"/>
                </a:solidFill>
                <a:latin typeface="Comic Sans MS" pitchFamily="66" charset="0"/>
              </a:rPr>
              <a:t>validation</a:t>
            </a:r>
            <a:endParaRPr lang="it-IT" b="1" dirty="0">
              <a:solidFill>
                <a:srgbClr val="0000CC"/>
              </a:solidFill>
              <a:latin typeface="Comic Sans MS" pitchFamily="66" charset="0"/>
            </a:endParaRPr>
          </a:p>
        </p:txBody>
      </p:sp>
      <p:cxnSp>
        <p:nvCxnSpPr>
          <p:cNvPr id="86" name="Connettore 2 85"/>
          <p:cNvCxnSpPr/>
          <p:nvPr/>
        </p:nvCxnSpPr>
        <p:spPr>
          <a:xfrm flipH="1">
            <a:off x="1331640" y="2293920"/>
            <a:ext cx="792088" cy="1006371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ttore 2 90"/>
          <p:cNvCxnSpPr/>
          <p:nvPr/>
        </p:nvCxnSpPr>
        <p:spPr>
          <a:xfrm>
            <a:off x="3557380" y="2301789"/>
            <a:ext cx="711696" cy="1069995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1"/>
          <p:cNvSpPr/>
          <p:nvPr/>
        </p:nvSpPr>
        <p:spPr>
          <a:xfrm>
            <a:off x="0" y="17292"/>
            <a:ext cx="798367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913832"/>
            <a:r>
              <a:rPr lang="en-US" sz="2000" b="1" i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Low-latency GW data analysis pipelines to promptly identify GW candidates and send GW alert to obtain EM observations </a:t>
            </a:r>
          </a:p>
        </p:txBody>
      </p:sp>
      <p:grpSp>
        <p:nvGrpSpPr>
          <p:cNvPr id="42" name="Group 26"/>
          <p:cNvGrpSpPr>
            <a:grpSpLocks/>
          </p:cNvGrpSpPr>
          <p:nvPr/>
        </p:nvGrpSpPr>
        <p:grpSpPr bwMode="auto">
          <a:xfrm>
            <a:off x="39937" y="782628"/>
            <a:ext cx="766944" cy="297621"/>
            <a:chOff x="4800" y="3408"/>
            <a:chExt cx="672" cy="286"/>
          </a:xfrm>
        </p:grpSpPr>
        <p:sp>
          <p:nvSpPr>
            <p:cNvPr id="43" name="Rectangle 11"/>
            <p:cNvSpPr>
              <a:spLocks noChangeArrowheads="1"/>
            </p:cNvSpPr>
            <p:nvPr/>
          </p:nvSpPr>
          <p:spPr bwMode="auto">
            <a:xfrm>
              <a:off x="4848" y="3408"/>
              <a:ext cx="528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14554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n-US" sz="2200" dirty="0">
                <a:solidFill>
                  <a:srgbClr val="FFFFFF"/>
                </a:solidFill>
                <a:latin typeface="Times New Roman" pitchFamily="18" charset="0"/>
                <a:cs typeface="Lucida Sans Unicode" pitchFamily="34" charset="0"/>
              </a:endParaRPr>
            </a:p>
          </p:txBody>
        </p:sp>
        <p:pic>
          <p:nvPicPr>
            <p:cNvPr id="47" name="Picture 18" descr="LSC_Logo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800" y="3408"/>
              <a:ext cx="672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5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91050" y="776275"/>
            <a:ext cx="1334858" cy="289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56376" y="-27383"/>
            <a:ext cx="1220359" cy="86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Immagine 61" descr="gw150914-localization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379" y="1546041"/>
            <a:ext cx="1528748" cy="1528748"/>
          </a:xfrm>
          <a:prstGeom prst="rect">
            <a:avLst/>
          </a:prstGeom>
        </p:spPr>
      </p:pic>
      <p:pic>
        <p:nvPicPr>
          <p:cNvPr id="68" name="Picture 9"/>
          <p:cNvPicPr>
            <a:picLocks noChangeAspect="1" noChangeArrowheads="1"/>
          </p:cNvPicPr>
          <p:nvPr/>
        </p:nvPicPr>
        <p:blipFill rotWithShape="1">
          <a:blip r:embed="rId15" cstate="print"/>
          <a:srcRect t="7800" r="7941"/>
          <a:stretch/>
        </p:blipFill>
        <p:spPr bwMode="auto">
          <a:xfrm>
            <a:off x="683934" y="2289815"/>
            <a:ext cx="715020" cy="452648"/>
          </a:xfrm>
          <a:prstGeom prst="rect">
            <a:avLst/>
          </a:prstGeom>
          <a:solidFill>
            <a:schemeClr val="tx1">
              <a:lumMod val="50000"/>
            </a:schemeClr>
          </a:solidFill>
          <a:ln w="28575">
            <a:noFill/>
            <a:miter lim="800000"/>
            <a:headEnd type="none" w="sm" len="sm"/>
            <a:tailEnd type="none" w="sm" len="sm"/>
          </a:ln>
          <a:effectLst/>
          <a:extLst/>
        </p:spPr>
      </p:pic>
      <p:sp>
        <p:nvSpPr>
          <p:cNvPr id="73" name="CasellaDiTesto 42"/>
          <p:cNvSpPr txBox="1">
            <a:spLocks noChangeArrowheads="1"/>
          </p:cNvSpPr>
          <p:nvPr/>
        </p:nvSpPr>
        <p:spPr bwMode="auto">
          <a:xfrm>
            <a:off x="621817" y="2721863"/>
            <a:ext cx="70512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 err="1">
                <a:solidFill>
                  <a:srgbClr val="000099"/>
                </a:solidFill>
                <a:latin typeface="Arial" charset="0"/>
                <a:cs typeface="Arial" charset="0"/>
              </a:rPr>
              <a:t>Virgo</a:t>
            </a:r>
            <a:endParaRPr lang="it-IT" sz="16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b="8598"/>
          <a:stretch>
            <a:fillRect/>
          </a:stretch>
        </p:blipFill>
        <p:spPr bwMode="auto">
          <a:xfrm>
            <a:off x="820634" y="4944512"/>
            <a:ext cx="827088" cy="72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0577" b="859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" y="4944512"/>
            <a:ext cx="719016" cy="705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5" name="Picture 5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5" t="45653"/>
          <a:stretch>
            <a:fillRect/>
          </a:stretch>
        </p:blipFill>
        <p:spPr bwMode="auto">
          <a:xfrm>
            <a:off x="791025" y="4127162"/>
            <a:ext cx="889710" cy="69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-705" t="4565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" name="Picture 6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4127162"/>
            <a:ext cx="719017" cy="68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9" name="Immagine 88" descr="1195424442512928781chronometre_lalanne_laur_01.svg.med.png"/>
          <p:cNvPicPr>
            <a:picLocks noChangeAspect="1"/>
          </p:cNvPicPr>
          <p:nvPr/>
        </p:nvPicPr>
        <p:blipFill>
          <a:blip r:embed="rId20" cstate="print">
            <a:lum bright="-18000" contrast="33000"/>
          </a:blip>
          <a:stretch>
            <a:fillRect/>
          </a:stretch>
        </p:blipFill>
        <p:spPr>
          <a:xfrm>
            <a:off x="12956927" y="5569739"/>
            <a:ext cx="284430" cy="36003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640125" y="4201540"/>
            <a:ext cx="1712127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Unmodeled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GW</a:t>
            </a:r>
          </a:p>
          <a:p>
            <a:pPr algn="ctr"/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burst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search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90" name="Rettangolo 89"/>
          <p:cNvSpPr/>
          <p:nvPr/>
        </p:nvSpPr>
        <p:spPr>
          <a:xfrm>
            <a:off x="1557524" y="4929583"/>
            <a:ext cx="25239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Matched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filter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with </a:t>
            </a:r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waveforms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of compact </a:t>
            </a:r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binary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600" b="1" dirty="0" err="1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coalescence</a:t>
            </a:r>
            <a:r>
              <a:rPr lang="it-IT" sz="1600" b="1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54" name="Immagine 53" descr="1195424442512928781chronometre_lalanne_laur_01.svg.med.png"/>
          <p:cNvPicPr>
            <a:picLocks noChangeAspect="1"/>
          </p:cNvPicPr>
          <p:nvPr/>
        </p:nvPicPr>
        <p:blipFill>
          <a:blip r:embed="rId20" cstate="print">
            <a:lum bright="-18000" contrast="33000"/>
          </a:blip>
          <a:stretch>
            <a:fillRect/>
          </a:stretch>
        </p:blipFill>
        <p:spPr>
          <a:xfrm>
            <a:off x="369509" y="5657505"/>
            <a:ext cx="504616" cy="638755"/>
          </a:xfrm>
          <a:prstGeom prst="rect">
            <a:avLst/>
          </a:prstGeom>
        </p:spPr>
      </p:pic>
      <p:cxnSp>
        <p:nvCxnSpPr>
          <p:cNvPr id="56" name="Connettore 2 55"/>
          <p:cNvCxnSpPr/>
          <p:nvPr/>
        </p:nvCxnSpPr>
        <p:spPr bwMode="auto">
          <a:xfrm>
            <a:off x="1083927" y="6043995"/>
            <a:ext cx="2984017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CasellaDiTesto 56"/>
          <p:cNvSpPr txBox="1"/>
          <p:nvPr/>
        </p:nvSpPr>
        <p:spPr>
          <a:xfrm>
            <a:off x="4067944" y="5771214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it-IT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few</a:t>
            </a:r>
            <a:r>
              <a:rPr lang="it-IT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min</a:t>
            </a:r>
            <a:r>
              <a:rPr lang="it-IT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74" name="Connettore 2 73"/>
          <p:cNvCxnSpPr/>
          <p:nvPr/>
        </p:nvCxnSpPr>
        <p:spPr bwMode="auto">
          <a:xfrm flipV="1">
            <a:off x="5580112" y="6027062"/>
            <a:ext cx="1997166" cy="16933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6" name="CasellaDiTesto 75"/>
          <p:cNvSpPr txBox="1"/>
          <p:nvPr/>
        </p:nvSpPr>
        <p:spPr>
          <a:xfrm>
            <a:off x="7577278" y="5771214"/>
            <a:ext cx="1459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15/30 </a:t>
            </a:r>
            <a:r>
              <a:rPr lang="it-IT" sz="20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min</a:t>
            </a:r>
            <a:r>
              <a:rPr lang="it-IT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3917" y="6434667"/>
            <a:ext cx="3295250" cy="369332"/>
          </a:xfrm>
          <a:prstGeom prst="rect">
            <a:avLst/>
          </a:prstGeom>
          <a:solidFill>
            <a:srgbClr val="EBF1DE"/>
          </a:solidFill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Parameter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estimation</a:t>
            </a:r>
            <a:r>
              <a:rPr lang="it-IT" b="1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lang="it-IT" b="1" dirty="0" err="1">
                <a:solidFill>
                  <a:srgbClr val="008000"/>
                </a:solidFill>
                <a:latin typeface="Arial"/>
                <a:cs typeface="Arial"/>
              </a:rPr>
              <a:t>codes</a:t>
            </a:r>
            <a:endParaRPr lang="it-IT" b="1" dirty="0">
              <a:solidFill>
                <a:srgbClr val="008000"/>
              </a:solidFill>
              <a:latin typeface="Arial"/>
              <a:cs typeface="Arial"/>
            </a:endParaRPr>
          </a:p>
        </p:txBody>
      </p:sp>
      <p:cxnSp>
        <p:nvCxnSpPr>
          <p:cNvPr id="92" name="Connettore 2 91"/>
          <p:cNvCxnSpPr/>
          <p:nvPr/>
        </p:nvCxnSpPr>
        <p:spPr bwMode="auto">
          <a:xfrm flipV="1">
            <a:off x="3309167" y="6651655"/>
            <a:ext cx="1347513" cy="1544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3" name="Rettangolo 92"/>
          <p:cNvSpPr/>
          <p:nvPr/>
        </p:nvSpPr>
        <p:spPr>
          <a:xfrm>
            <a:off x="6481530" y="6191572"/>
            <a:ext cx="25549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99"/>
                </a:solidFill>
                <a:latin typeface="Chalkboard"/>
                <a:cs typeface="Chalkboard"/>
              </a:rPr>
              <a:t>GW candidate </a:t>
            </a:r>
            <a:r>
              <a:rPr lang="it-IT" sz="2000" b="1" dirty="0" err="1">
                <a:solidFill>
                  <a:srgbClr val="000099"/>
                </a:solidFill>
                <a:latin typeface="Chalkboard"/>
                <a:cs typeface="Chalkboard"/>
              </a:rPr>
              <a:t>updates</a:t>
            </a:r>
            <a:endParaRPr lang="it-IT" sz="2000" b="1" dirty="0">
              <a:solidFill>
                <a:srgbClr val="000099"/>
              </a:solidFill>
              <a:latin typeface="Chalkboard"/>
              <a:cs typeface="Chalkboard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656680" y="6417734"/>
            <a:ext cx="1783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>
                <a:solidFill>
                  <a:srgbClr val="0000FF"/>
                </a:solidFill>
                <a:latin typeface="Arial"/>
                <a:cs typeface="Arial"/>
              </a:rPr>
              <a:t>Hours,days</a:t>
            </a:r>
            <a:endParaRPr lang="it-IT" sz="20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cxnSp>
        <p:nvCxnSpPr>
          <p:cNvPr id="94" name="Connettore 2 93"/>
          <p:cNvCxnSpPr/>
          <p:nvPr/>
        </p:nvCxnSpPr>
        <p:spPr bwMode="auto">
          <a:xfrm>
            <a:off x="6296818" y="6669325"/>
            <a:ext cx="520158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20" name="Immagine 19" descr="GCN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3454443"/>
            <a:ext cx="1601692" cy="122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42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4" grpId="0"/>
      <p:bldP spid="90" grpId="0"/>
      <p:bldP spid="57" grpId="0"/>
      <p:bldP spid="76" grpId="0"/>
      <p:bldP spid="7" grpId="0" animBg="1"/>
      <p:bldP spid="93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asellaDiTesto 76"/>
          <p:cNvSpPr txBox="1"/>
          <p:nvPr/>
        </p:nvSpPr>
        <p:spPr>
          <a:xfrm>
            <a:off x="0" y="1996256"/>
            <a:ext cx="9144000" cy="44012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endParaRPr lang="it-IT" sz="10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" y="13246"/>
            <a:ext cx="9143999" cy="4308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0000FF"/>
                </a:solidFill>
                <a:latin typeface="Arial"/>
                <a:cs typeface="Arial"/>
              </a:rPr>
              <a:t>EM follow-up </a:t>
            </a:r>
            <a:r>
              <a:rPr lang="it-IT" sz="2200" b="1" dirty="0" err="1" smtClean="0">
                <a:solidFill>
                  <a:srgbClr val="0000FF"/>
                </a:solidFill>
                <a:latin typeface="Arial"/>
                <a:cs typeface="Arial"/>
              </a:rPr>
              <a:t>program</a:t>
            </a:r>
            <a:r>
              <a:rPr lang="it-IT" sz="2200" b="1" dirty="0" smtClean="0">
                <a:solidFill>
                  <a:srgbClr val="0000FF"/>
                </a:solidFill>
                <a:latin typeface="Arial"/>
                <a:cs typeface="Arial"/>
              </a:rPr>
              <a:t> - O1 </a:t>
            </a:r>
            <a:r>
              <a:rPr lang="it-IT" sz="2200" b="1" dirty="0" err="1" smtClean="0">
                <a:solidFill>
                  <a:srgbClr val="0000FF"/>
                </a:solidFill>
                <a:latin typeface="Arial"/>
                <a:cs typeface="Arial"/>
              </a:rPr>
              <a:t>run</a:t>
            </a:r>
            <a:endParaRPr lang="it-IT" sz="22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grpSp>
        <p:nvGrpSpPr>
          <p:cNvPr id="14" name="Group 26"/>
          <p:cNvGrpSpPr>
            <a:grpSpLocks/>
          </p:cNvGrpSpPr>
          <p:nvPr/>
        </p:nvGrpSpPr>
        <p:grpSpPr bwMode="auto">
          <a:xfrm>
            <a:off x="166181" y="66914"/>
            <a:ext cx="788256" cy="551574"/>
            <a:chOff x="4800" y="3408"/>
            <a:chExt cx="672" cy="286"/>
          </a:xfrm>
        </p:grpSpPr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4848" y="3408"/>
              <a:ext cx="528" cy="192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defTabSz="414554" eaLnBrk="0" fontAlgn="base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n-US" sz="2200" dirty="0">
                <a:solidFill>
                  <a:srgbClr val="FFFFFF"/>
                </a:solidFill>
                <a:latin typeface="Times New Roman" pitchFamily="18" charset="0"/>
                <a:cs typeface="Lucida Sans Unicode" pitchFamily="34" charset="0"/>
              </a:endParaRPr>
            </a:p>
          </p:txBody>
        </p:sp>
        <p:pic>
          <p:nvPicPr>
            <p:cNvPr id="16" name="Picture 18" descr="LSC_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" y="3408"/>
              <a:ext cx="672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5369" y="51156"/>
            <a:ext cx="1342770" cy="291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0" y="584351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it-IT" sz="1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Three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alerts</a:t>
            </a:r>
            <a:r>
              <a:rPr lang="it-IT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sent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to 65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groups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of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astronomers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with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observational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capabilities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endParaRPr lang="it-IT" sz="10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About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 40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groups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followed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-up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at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least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one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 </a:t>
            </a:r>
            <a:r>
              <a:rPr lang="it-IT" b="1" dirty="0" err="1" smtClean="0">
                <a:solidFill>
                  <a:srgbClr val="3EB8FF"/>
                </a:solidFill>
                <a:latin typeface="Arial"/>
                <a:cs typeface="Arial"/>
              </a:rPr>
              <a:t>alert</a:t>
            </a:r>
            <a:r>
              <a:rPr lang="it-IT" b="1" dirty="0" smtClean="0">
                <a:solidFill>
                  <a:srgbClr val="3EB8FF"/>
                </a:solidFill>
                <a:latin typeface="Arial"/>
                <a:cs typeface="Arial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giving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a broadband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coverage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of the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sky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maps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and the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rapid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characterization</a:t>
            </a:r>
            <a:r>
              <a:rPr lang="it-IT" dirty="0" smtClean="0">
                <a:solidFill>
                  <a:schemeClr val="bg1"/>
                </a:solidFill>
                <a:latin typeface="Arial"/>
                <a:cs typeface="Arial"/>
              </a:rPr>
              <a:t> of the candidate </a:t>
            </a:r>
            <a:r>
              <a:rPr lang="it-IT" dirty="0" err="1" smtClean="0">
                <a:solidFill>
                  <a:schemeClr val="bg1"/>
                </a:solidFill>
                <a:latin typeface="Arial"/>
                <a:cs typeface="Arial"/>
              </a:rPr>
              <a:t>counterparts</a:t>
            </a:r>
            <a:endParaRPr lang="it-IT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it-IT"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4" name="Immagine 23" descr="1195424442512928781chronometre_lalanne_laur_01.svg.med.png"/>
          <p:cNvPicPr>
            <a:picLocks noChangeAspect="1"/>
          </p:cNvPicPr>
          <p:nvPr/>
        </p:nvPicPr>
        <p:blipFill>
          <a:blip r:embed="rId5" cstate="print">
            <a:lum bright="-18000" contrast="33000"/>
          </a:blip>
          <a:stretch>
            <a:fillRect/>
          </a:stretch>
        </p:blipFill>
        <p:spPr>
          <a:xfrm>
            <a:off x="1363824" y="3003975"/>
            <a:ext cx="363414" cy="460018"/>
          </a:xfrm>
          <a:prstGeom prst="rect">
            <a:avLst/>
          </a:prstGeom>
        </p:spPr>
      </p:pic>
      <p:cxnSp>
        <p:nvCxnSpPr>
          <p:cNvPr id="25" name="Connettore 2 24"/>
          <p:cNvCxnSpPr/>
          <p:nvPr/>
        </p:nvCxnSpPr>
        <p:spPr bwMode="auto">
          <a:xfrm>
            <a:off x="1443913" y="2581214"/>
            <a:ext cx="763934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CasellaDiTesto 25"/>
          <p:cNvSpPr txBox="1"/>
          <p:nvPr/>
        </p:nvSpPr>
        <p:spPr>
          <a:xfrm>
            <a:off x="1326684" y="262307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days</a:t>
            </a:r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27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1857" y="2582899"/>
            <a:ext cx="551946" cy="460011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pic>
        <p:nvPicPr>
          <p:cNvPr id="28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665" y="2571212"/>
            <a:ext cx="692998" cy="471492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29" name="Connettore 2 28"/>
          <p:cNvCxnSpPr/>
          <p:nvPr/>
        </p:nvCxnSpPr>
        <p:spPr bwMode="auto">
          <a:xfrm>
            <a:off x="4021067" y="2561368"/>
            <a:ext cx="902673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CasellaDiTesto 29"/>
          <p:cNvSpPr txBox="1"/>
          <p:nvPr/>
        </p:nvSpPr>
        <p:spPr>
          <a:xfrm>
            <a:off x="3908463" y="263464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19 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days</a:t>
            </a:r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cxnSp>
        <p:nvCxnSpPr>
          <p:cNvPr id="32" name="Connettore 2 31"/>
          <p:cNvCxnSpPr/>
          <p:nvPr/>
        </p:nvCxnSpPr>
        <p:spPr bwMode="auto">
          <a:xfrm>
            <a:off x="6196932" y="2589288"/>
            <a:ext cx="1060837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6072683" y="2600647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months</a:t>
            </a:r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35" name="CasellaDiTesto 34"/>
          <p:cNvSpPr txBox="1"/>
          <p:nvPr/>
        </p:nvSpPr>
        <p:spPr>
          <a:xfrm>
            <a:off x="2311409" y="2291833"/>
            <a:ext cx="167444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00FF"/>
                </a:solidFill>
              </a:rPr>
              <a:t>Alert</a:t>
            </a:r>
            <a:r>
              <a:rPr lang="it-IT" b="1" dirty="0" smtClean="0">
                <a:solidFill>
                  <a:srgbClr val="0000FF"/>
                </a:solidFill>
              </a:rPr>
              <a:t>!</a:t>
            </a:r>
          </a:p>
          <a:p>
            <a:pPr algn="ctr"/>
            <a:r>
              <a:rPr lang="it-IT" i="1" dirty="0" err="1" smtClean="0"/>
              <a:t>Initial</a:t>
            </a:r>
            <a:r>
              <a:rPr lang="it-IT" i="1" dirty="0" smtClean="0"/>
              <a:t> </a:t>
            </a:r>
            <a:r>
              <a:rPr lang="it-IT" i="1" dirty="0" err="1" smtClean="0"/>
              <a:t>sky</a:t>
            </a:r>
            <a:r>
              <a:rPr lang="it-IT" i="1" dirty="0" smtClean="0"/>
              <a:t> </a:t>
            </a:r>
            <a:r>
              <a:rPr lang="it-IT" i="1" dirty="0" err="1" smtClean="0"/>
              <a:t>maps</a:t>
            </a:r>
            <a:r>
              <a:rPr lang="it-IT" i="1" dirty="0" smtClean="0"/>
              <a:t> </a:t>
            </a:r>
            <a:endParaRPr lang="it-IT" i="1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4884665" y="2172981"/>
            <a:ext cx="1192617" cy="923330"/>
          </a:xfrm>
          <a:prstGeom prst="rect">
            <a:avLst/>
          </a:prstGeom>
          <a:solidFill>
            <a:srgbClr val="EBF1DE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8000"/>
                </a:solidFill>
              </a:rPr>
              <a:t>Update</a:t>
            </a:r>
          </a:p>
          <a:p>
            <a:pPr algn="ctr"/>
            <a:r>
              <a:rPr lang="it-IT" i="1" dirty="0" smtClean="0"/>
              <a:t>BBH nature</a:t>
            </a:r>
            <a:endParaRPr lang="it-IT" i="1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7395351" y="2147161"/>
            <a:ext cx="1494640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8000"/>
                </a:solidFill>
              </a:rPr>
              <a:t>Updates</a:t>
            </a:r>
            <a:r>
              <a:rPr lang="it-IT" b="1" dirty="0" smtClean="0">
                <a:solidFill>
                  <a:srgbClr val="008000"/>
                </a:solidFill>
              </a:rPr>
              <a:t>:</a:t>
            </a:r>
          </a:p>
          <a:p>
            <a:pPr algn="ctr"/>
            <a:r>
              <a:rPr lang="it-IT" i="1" dirty="0" err="1" smtClean="0"/>
              <a:t>Final</a:t>
            </a:r>
            <a:r>
              <a:rPr lang="it-IT" i="1" dirty="0" smtClean="0"/>
              <a:t> FAR and </a:t>
            </a:r>
            <a:r>
              <a:rPr lang="it-IT" i="1" dirty="0" err="1" smtClean="0"/>
              <a:t>sky</a:t>
            </a:r>
            <a:r>
              <a:rPr lang="it-IT" i="1" dirty="0" smtClean="0"/>
              <a:t> </a:t>
            </a:r>
            <a:r>
              <a:rPr lang="it-IT" i="1" dirty="0" err="1" smtClean="0"/>
              <a:t>map</a:t>
            </a:r>
            <a:endParaRPr lang="it-IT" i="1" dirty="0"/>
          </a:p>
        </p:txBody>
      </p:sp>
      <p:cxnSp>
        <p:nvCxnSpPr>
          <p:cNvPr id="44" name="Connettore 2 43"/>
          <p:cNvCxnSpPr/>
          <p:nvPr/>
        </p:nvCxnSpPr>
        <p:spPr bwMode="auto">
          <a:xfrm>
            <a:off x="1654927" y="4062198"/>
            <a:ext cx="763934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CasellaDiTesto 44"/>
          <p:cNvSpPr txBox="1"/>
          <p:nvPr/>
        </p:nvSpPr>
        <p:spPr>
          <a:xfrm>
            <a:off x="1537698" y="410406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6.5 </a:t>
            </a:r>
            <a:r>
              <a:rPr lang="it-IT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hrs</a:t>
            </a:r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2871" y="4015029"/>
            <a:ext cx="551946" cy="460011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pic>
        <p:nvPicPr>
          <p:cNvPr id="47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3679" y="4003342"/>
            <a:ext cx="692998" cy="471492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48" name="Connettore 2 47"/>
          <p:cNvCxnSpPr/>
          <p:nvPr/>
        </p:nvCxnSpPr>
        <p:spPr bwMode="auto">
          <a:xfrm>
            <a:off x="4232081" y="4042352"/>
            <a:ext cx="902673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CasellaDiTesto 48"/>
          <p:cNvSpPr txBox="1"/>
          <p:nvPr/>
        </p:nvSpPr>
        <p:spPr>
          <a:xfrm>
            <a:off x="4168327" y="409119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29 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days</a:t>
            </a:r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2522423" y="3772817"/>
            <a:ext cx="1674441" cy="646331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00FF"/>
                </a:solidFill>
              </a:rPr>
              <a:t>Alert</a:t>
            </a:r>
            <a:r>
              <a:rPr lang="it-IT" b="1" dirty="0" smtClean="0">
                <a:solidFill>
                  <a:srgbClr val="0000FF"/>
                </a:solidFill>
              </a:rPr>
              <a:t>!</a:t>
            </a:r>
          </a:p>
          <a:p>
            <a:pPr algn="ctr"/>
            <a:r>
              <a:rPr lang="it-IT" i="1" dirty="0" err="1" smtClean="0"/>
              <a:t>Initial</a:t>
            </a:r>
            <a:r>
              <a:rPr lang="it-IT" i="1" dirty="0" smtClean="0"/>
              <a:t> </a:t>
            </a:r>
            <a:r>
              <a:rPr lang="it-IT" i="1" dirty="0" err="1" smtClean="0"/>
              <a:t>sky</a:t>
            </a:r>
            <a:r>
              <a:rPr lang="it-IT" i="1" dirty="0" smtClean="0"/>
              <a:t> </a:t>
            </a:r>
            <a:r>
              <a:rPr lang="it-IT" i="1" dirty="0" err="1" smtClean="0"/>
              <a:t>maps</a:t>
            </a:r>
            <a:r>
              <a:rPr lang="it-IT" i="1" dirty="0" smtClean="0"/>
              <a:t> </a:t>
            </a:r>
            <a:endParaRPr lang="it-IT" i="1" dirty="0"/>
          </a:p>
        </p:txBody>
      </p:sp>
      <p:sp>
        <p:nvSpPr>
          <p:cNvPr id="54" name="CasellaDiTesto 53"/>
          <p:cNvSpPr txBox="1"/>
          <p:nvPr/>
        </p:nvSpPr>
        <p:spPr>
          <a:xfrm>
            <a:off x="5251981" y="3693045"/>
            <a:ext cx="2162088" cy="646331"/>
          </a:xfrm>
          <a:prstGeom prst="rect">
            <a:avLst/>
          </a:prstGeom>
          <a:solidFill>
            <a:srgbClr val="EBF1DE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8000"/>
                </a:solidFill>
              </a:rPr>
              <a:t>Update</a:t>
            </a:r>
          </a:p>
          <a:p>
            <a:pPr algn="ctr"/>
            <a:r>
              <a:rPr lang="it-IT" b="1" dirty="0" err="1" smtClean="0"/>
              <a:t>Noise</a:t>
            </a:r>
            <a:r>
              <a:rPr lang="it-IT" b="1" dirty="0" smtClean="0"/>
              <a:t> </a:t>
            </a:r>
            <a:r>
              <a:rPr lang="it-IT" b="1" dirty="0" err="1" smtClean="0"/>
              <a:t>event</a:t>
            </a:r>
            <a:endParaRPr lang="it-IT" b="1" dirty="0" smtClean="0"/>
          </a:p>
        </p:txBody>
      </p:sp>
      <p:sp>
        <p:nvSpPr>
          <p:cNvPr id="56" name="CasellaDiTesto 55"/>
          <p:cNvSpPr txBox="1"/>
          <p:nvPr/>
        </p:nvSpPr>
        <p:spPr>
          <a:xfrm rot="19442415">
            <a:off x="6463443" y="4025183"/>
            <a:ext cx="1341386" cy="369332"/>
          </a:xfrm>
          <a:prstGeom prst="rect">
            <a:avLst/>
          </a:prstGeom>
          <a:solidFill>
            <a:srgbClr val="F2DCDB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FF0000"/>
                </a:solidFill>
              </a:rPr>
              <a:t>Retraction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68858" y="2157477"/>
            <a:ext cx="213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halkduster"/>
                <a:cs typeface="Chalkduster"/>
              </a:rPr>
              <a:t>GW150914</a:t>
            </a:r>
            <a:endParaRPr lang="it-IT" b="1" dirty="0">
              <a:latin typeface="Chalkduster"/>
              <a:cs typeface="Chalkduster"/>
            </a:endParaRPr>
          </a:p>
        </p:txBody>
      </p:sp>
      <p:sp>
        <p:nvSpPr>
          <p:cNvPr id="58" name="CasellaDiTesto 57"/>
          <p:cNvSpPr txBox="1"/>
          <p:nvPr/>
        </p:nvSpPr>
        <p:spPr>
          <a:xfrm>
            <a:off x="209858" y="3609048"/>
            <a:ext cx="213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latin typeface="Chalkduster"/>
                <a:cs typeface="Chalkduster"/>
              </a:rPr>
              <a:t>G</a:t>
            </a:r>
            <a:r>
              <a:rPr lang="it-IT" b="1" dirty="0" smtClean="0">
                <a:latin typeface="Chalkduster"/>
                <a:cs typeface="Chalkduster"/>
              </a:rPr>
              <a:t>194575</a:t>
            </a:r>
            <a:endParaRPr lang="it-IT" b="1" dirty="0">
              <a:latin typeface="Chalkduster"/>
              <a:cs typeface="Chalkduster"/>
            </a:endParaRPr>
          </a:p>
        </p:txBody>
      </p:sp>
      <p:cxnSp>
        <p:nvCxnSpPr>
          <p:cNvPr id="62" name="Connettore 2 61"/>
          <p:cNvCxnSpPr/>
          <p:nvPr/>
        </p:nvCxnSpPr>
        <p:spPr bwMode="auto">
          <a:xfrm>
            <a:off x="1924555" y="5484568"/>
            <a:ext cx="763934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CasellaDiTesto 62"/>
          <p:cNvSpPr txBox="1"/>
          <p:nvPr/>
        </p:nvSpPr>
        <p:spPr>
          <a:xfrm>
            <a:off x="1807326" y="552643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1.6 </a:t>
            </a:r>
            <a:r>
              <a:rPr lang="it-IT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days</a:t>
            </a:r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it-IT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4" name="Picture 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42499" y="5461826"/>
            <a:ext cx="551946" cy="460011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pic>
        <p:nvPicPr>
          <p:cNvPr id="65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3307" y="5450139"/>
            <a:ext cx="692998" cy="471492"/>
          </a:xfrm>
          <a:prstGeom prst="rect">
            <a:avLst/>
          </a:prstGeom>
          <a:noFill/>
          <a:ln w="28575">
            <a:noFill/>
            <a:miter lim="800000"/>
            <a:headEnd type="none" w="sm" len="sm"/>
            <a:tailEnd type="none" w="sm" len="sm"/>
          </a:ln>
        </p:spPr>
      </p:pic>
      <p:cxnSp>
        <p:nvCxnSpPr>
          <p:cNvPr id="66" name="Connettore 2 65"/>
          <p:cNvCxnSpPr/>
          <p:nvPr/>
        </p:nvCxnSpPr>
        <p:spPr bwMode="auto">
          <a:xfrm>
            <a:off x="4501708" y="5464722"/>
            <a:ext cx="1221962" cy="19846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CasellaDiTesto 66"/>
          <p:cNvSpPr txBox="1"/>
          <p:nvPr/>
        </p:nvSpPr>
        <p:spPr>
          <a:xfrm>
            <a:off x="4389106" y="5513569"/>
            <a:ext cx="1683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15/17 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days</a:t>
            </a:r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9" name="CasellaDiTesto 68"/>
          <p:cNvSpPr txBox="1"/>
          <p:nvPr/>
        </p:nvSpPr>
        <p:spPr>
          <a:xfrm>
            <a:off x="2792051" y="5195187"/>
            <a:ext cx="1674441" cy="646331"/>
          </a:xfrm>
          <a:prstGeom prst="rect">
            <a:avLst/>
          </a:prstGeom>
          <a:solidFill>
            <a:srgbClr val="DCE6F2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00FF"/>
                </a:solidFill>
              </a:rPr>
              <a:t>Alert</a:t>
            </a:r>
            <a:r>
              <a:rPr lang="it-IT" b="1" dirty="0" smtClean="0">
                <a:solidFill>
                  <a:srgbClr val="0000FF"/>
                </a:solidFill>
              </a:rPr>
              <a:t>!</a:t>
            </a:r>
          </a:p>
          <a:p>
            <a:pPr algn="ctr"/>
            <a:r>
              <a:rPr lang="it-IT" i="1" dirty="0" err="1" smtClean="0"/>
              <a:t>Initial</a:t>
            </a:r>
            <a:r>
              <a:rPr lang="it-IT" i="1" dirty="0" smtClean="0"/>
              <a:t> </a:t>
            </a:r>
            <a:r>
              <a:rPr lang="it-IT" i="1" dirty="0" err="1" smtClean="0"/>
              <a:t>sky</a:t>
            </a:r>
            <a:r>
              <a:rPr lang="it-IT" i="1" dirty="0" smtClean="0"/>
              <a:t> </a:t>
            </a:r>
            <a:r>
              <a:rPr lang="it-IT" i="1" dirty="0" err="1" smtClean="0"/>
              <a:t>maps</a:t>
            </a:r>
            <a:r>
              <a:rPr lang="it-IT" i="1" dirty="0" smtClean="0"/>
              <a:t> </a:t>
            </a:r>
            <a:endParaRPr lang="it-IT" i="1" dirty="0"/>
          </a:p>
        </p:txBody>
      </p:sp>
      <p:sp>
        <p:nvSpPr>
          <p:cNvPr id="72" name="CasellaDiTesto 71"/>
          <p:cNvSpPr txBox="1"/>
          <p:nvPr/>
        </p:nvSpPr>
        <p:spPr>
          <a:xfrm>
            <a:off x="479486" y="5031418"/>
            <a:ext cx="213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latin typeface="Chalkduster"/>
                <a:cs typeface="Chalkduster"/>
              </a:rPr>
              <a:t>GW151226</a:t>
            </a:r>
            <a:endParaRPr lang="it-IT" b="1" dirty="0">
              <a:latin typeface="Chalkduster"/>
              <a:cs typeface="Chalkduster"/>
            </a:endParaRPr>
          </a:p>
        </p:txBody>
      </p:sp>
      <p:sp>
        <p:nvSpPr>
          <p:cNvPr id="73" name="CasellaDiTesto 72"/>
          <p:cNvSpPr txBox="1"/>
          <p:nvPr/>
        </p:nvSpPr>
        <p:spPr>
          <a:xfrm>
            <a:off x="5723671" y="5076331"/>
            <a:ext cx="1041974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8000"/>
                </a:solidFill>
              </a:rPr>
              <a:t>Updates</a:t>
            </a:r>
            <a:r>
              <a:rPr lang="it-IT" b="1" dirty="0" smtClean="0">
                <a:solidFill>
                  <a:srgbClr val="008000"/>
                </a:solidFill>
              </a:rPr>
              <a:t>:</a:t>
            </a:r>
          </a:p>
          <a:p>
            <a:pPr algn="ctr"/>
            <a:r>
              <a:rPr lang="it-IT" i="1" dirty="0" smtClean="0"/>
              <a:t>Redshift</a:t>
            </a:r>
          </a:p>
          <a:p>
            <a:pPr algn="ctr"/>
            <a:r>
              <a:rPr lang="it-IT" i="1" dirty="0" err="1" smtClean="0"/>
              <a:t>Final</a:t>
            </a:r>
            <a:r>
              <a:rPr lang="it-IT" i="1" dirty="0" smtClean="0"/>
              <a:t> FAR</a:t>
            </a:r>
            <a:endParaRPr lang="it-IT" i="1" dirty="0"/>
          </a:p>
        </p:txBody>
      </p:sp>
      <p:pic>
        <p:nvPicPr>
          <p:cNvPr id="75" name="Immagine 74" descr="1195424442512928781chronometre_lalanne_laur_01.svg.med.png"/>
          <p:cNvPicPr>
            <a:picLocks noChangeAspect="1"/>
          </p:cNvPicPr>
          <p:nvPr/>
        </p:nvPicPr>
        <p:blipFill>
          <a:blip r:embed="rId5" cstate="print">
            <a:lum bright="-18000" contrast="33000"/>
          </a:blip>
          <a:stretch>
            <a:fillRect/>
          </a:stretch>
        </p:blipFill>
        <p:spPr>
          <a:xfrm>
            <a:off x="1588438" y="4419140"/>
            <a:ext cx="363414" cy="460018"/>
          </a:xfrm>
          <a:prstGeom prst="rect">
            <a:avLst/>
          </a:prstGeom>
        </p:spPr>
      </p:pic>
      <p:pic>
        <p:nvPicPr>
          <p:cNvPr id="76" name="Immagine 75" descr="1195424442512928781chronometre_lalanne_laur_01.svg.med.png"/>
          <p:cNvPicPr>
            <a:picLocks noChangeAspect="1"/>
          </p:cNvPicPr>
          <p:nvPr/>
        </p:nvPicPr>
        <p:blipFill>
          <a:blip r:embed="rId5" cstate="print">
            <a:lum bright="-18000" contrast="33000"/>
          </a:blip>
          <a:stretch>
            <a:fillRect/>
          </a:stretch>
        </p:blipFill>
        <p:spPr>
          <a:xfrm>
            <a:off x="1887373" y="5881715"/>
            <a:ext cx="363414" cy="460018"/>
          </a:xfrm>
          <a:prstGeom prst="rect">
            <a:avLst/>
          </a:prstGeom>
        </p:spPr>
      </p:pic>
      <p:sp>
        <p:nvSpPr>
          <p:cNvPr id="52" name="CasellaDiTesto 51"/>
          <p:cNvSpPr txBox="1"/>
          <p:nvPr/>
        </p:nvSpPr>
        <p:spPr>
          <a:xfrm>
            <a:off x="7599906" y="5145046"/>
            <a:ext cx="149464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>
                <a:solidFill>
                  <a:srgbClr val="008000"/>
                </a:solidFill>
              </a:rPr>
              <a:t>Updates</a:t>
            </a:r>
            <a:r>
              <a:rPr lang="it-IT" b="1" dirty="0" smtClean="0">
                <a:solidFill>
                  <a:srgbClr val="008000"/>
                </a:solidFill>
              </a:rPr>
              <a:t>:</a:t>
            </a:r>
          </a:p>
          <a:p>
            <a:pPr algn="ctr"/>
            <a:r>
              <a:rPr lang="it-IT" i="1" dirty="0" err="1" smtClean="0"/>
              <a:t>Final</a:t>
            </a:r>
            <a:r>
              <a:rPr lang="it-IT" i="1" dirty="0" smtClean="0"/>
              <a:t> </a:t>
            </a:r>
            <a:r>
              <a:rPr lang="it-IT" i="1" dirty="0" err="1" smtClean="0"/>
              <a:t>sky</a:t>
            </a:r>
            <a:r>
              <a:rPr lang="it-IT" i="1" dirty="0" smtClean="0"/>
              <a:t> </a:t>
            </a:r>
            <a:r>
              <a:rPr lang="it-IT" i="1" dirty="0" err="1" smtClean="0"/>
              <a:t>map</a:t>
            </a:r>
            <a:endParaRPr lang="it-IT" i="1" dirty="0"/>
          </a:p>
        </p:txBody>
      </p:sp>
      <p:cxnSp>
        <p:nvCxnSpPr>
          <p:cNvPr id="51" name="Connettore 2 50"/>
          <p:cNvCxnSpPr/>
          <p:nvPr/>
        </p:nvCxnSpPr>
        <p:spPr bwMode="auto">
          <a:xfrm>
            <a:off x="6765645" y="5477578"/>
            <a:ext cx="790980" cy="0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CasellaDiTesto 54"/>
          <p:cNvSpPr txBox="1"/>
          <p:nvPr/>
        </p:nvSpPr>
        <p:spPr>
          <a:xfrm>
            <a:off x="6651262" y="5522108"/>
            <a:ext cx="1683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832"/>
            <a:r>
              <a:rPr lang="it-IT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23 </a:t>
            </a:r>
            <a:r>
              <a:rPr lang="it-IT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days</a:t>
            </a:r>
            <a:r>
              <a:rPr lang="it-IT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82555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0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9_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Personalizzato 14">
      <a:dk1>
        <a:srgbClr val="647AE6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8_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6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</TotalTime>
  <Words>4394</Words>
  <Application>Microsoft Macintosh PowerPoint</Application>
  <PresentationFormat>Presentazione su schermo (4:3)</PresentationFormat>
  <Paragraphs>1168</Paragraphs>
  <Slides>43</Slides>
  <Notes>25</Notes>
  <HiddenSlides>0</HiddenSlides>
  <MMClips>0</MMClips>
  <ScaleCrop>false</ScaleCrop>
  <HeadingPairs>
    <vt:vector size="4" baseType="variant">
      <vt:variant>
        <vt:lpstr>Tema</vt:lpstr>
      </vt:variant>
      <vt:variant>
        <vt:i4>12</vt:i4>
      </vt:variant>
      <vt:variant>
        <vt:lpstr>Titoli diapositive</vt:lpstr>
      </vt:variant>
      <vt:variant>
        <vt:i4>43</vt:i4>
      </vt:variant>
    </vt:vector>
  </HeadingPairs>
  <TitlesOfParts>
    <vt:vector size="55" baseType="lpstr">
      <vt:lpstr>Tema di Office</vt:lpstr>
      <vt:lpstr>1_Tema di Office</vt:lpstr>
      <vt:lpstr>Black</vt:lpstr>
      <vt:lpstr>2_Tema di Office</vt:lpstr>
      <vt:lpstr>8_Black</vt:lpstr>
      <vt:lpstr>5_Tema di Office</vt:lpstr>
      <vt:lpstr>6_Tema di Office</vt:lpstr>
      <vt:lpstr>7_Tema di Office</vt:lpstr>
      <vt:lpstr>8_Tema di Office</vt:lpstr>
      <vt:lpstr>10_Tema di Office</vt:lpstr>
      <vt:lpstr>9_Black</vt:lpstr>
      <vt:lpstr>Office Theme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Università di Urbino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marica branchesi</dc:creator>
  <cp:lastModifiedBy>marica branchesi</cp:lastModifiedBy>
  <cp:revision>86</cp:revision>
  <dcterms:created xsi:type="dcterms:W3CDTF">2016-05-25T16:00:45Z</dcterms:created>
  <dcterms:modified xsi:type="dcterms:W3CDTF">2016-06-20T08:37:53Z</dcterms:modified>
</cp:coreProperties>
</file>