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02" r:id="rId3"/>
    <p:sldId id="259" r:id="rId4"/>
    <p:sldId id="303" r:id="rId5"/>
    <p:sldId id="291" r:id="rId6"/>
    <p:sldId id="298" r:id="rId7"/>
    <p:sldId id="297" r:id="rId8"/>
    <p:sldId id="258" r:id="rId9"/>
    <p:sldId id="264" r:id="rId10"/>
    <p:sldId id="263" r:id="rId11"/>
    <p:sldId id="283" r:id="rId12"/>
    <p:sldId id="286" r:id="rId13"/>
    <p:sldId id="288" r:id="rId14"/>
    <p:sldId id="269" r:id="rId15"/>
    <p:sldId id="265" r:id="rId16"/>
    <p:sldId id="284" r:id="rId17"/>
    <p:sldId id="285" r:id="rId18"/>
    <p:sldId id="289" r:id="rId19"/>
    <p:sldId id="273" r:id="rId20"/>
    <p:sldId id="290" r:id="rId21"/>
    <p:sldId id="274" r:id="rId22"/>
    <p:sldId id="304" r:id="rId23"/>
    <p:sldId id="300" r:id="rId24"/>
    <p:sldId id="295" r:id="rId25"/>
    <p:sldId id="296" r:id="rId26"/>
    <p:sldId id="275" r:id="rId27"/>
    <p:sldId id="276" r:id="rId28"/>
    <p:sldId id="294" r:id="rId29"/>
    <p:sldId id="292" r:id="rId30"/>
    <p:sldId id="299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66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EC0F2-6242-472A-B05A-A36EB877C07D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7F212-A28E-4B29-BADD-972CA37D97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01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7F212-A28E-4B29-BADD-972CA37D971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03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7F212-A28E-4B29-BADD-972CA37D971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10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710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42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62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8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33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8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02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08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55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35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29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6FF46-8A6C-4EF4-9E93-9B07F95BC6A5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8BD1-CBF8-4984-A7D5-FE320785B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39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9229" y="737345"/>
            <a:ext cx="8277727" cy="1765216"/>
          </a:xfrm>
        </p:spPr>
        <p:txBody>
          <a:bodyPr>
            <a:normAutofit/>
          </a:bodyPr>
          <a:lstStyle/>
          <a:p>
            <a:r>
              <a:rPr lang="en-US" sz="4400" b="1" i="1" dirty="0" smtClean="0"/>
              <a:t>Results from 3D MHD simulations of Resistive Magnetic Reconnection</a:t>
            </a:r>
            <a:endParaRPr lang="it-IT" sz="4400" b="1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38465" y="3048585"/>
            <a:ext cx="7098632" cy="3207835"/>
          </a:xfrm>
        </p:spPr>
        <p:txBody>
          <a:bodyPr>
            <a:normAutofit fontScale="92500" lnSpcReduction="20000"/>
          </a:bodyPr>
          <a:lstStyle/>
          <a:p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Edoardo Striani</a:t>
            </a:r>
            <a:r>
              <a:rPr lang="it-IT" sz="32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, Andrea Mignone</a:t>
            </a:r>
            <a:r>
              <a:rPr lang="it-IT" sz="32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,    </a:t>
            </a:r>
            <a:r>
              <a:rPr lang="it-IT" sz="3200" dirty="0" err="1" smtClean="0">
                <a:solidFill>
                  <a:schemeClr val="bg1">
                    <a:lumMod val="50000"/>
                  </a:schemeClr>
                </a:solidFill>
              </a:rPr>
              <a:t>Bhargav</a:t>
            </a:r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 Vaidya</a:t>
            </a:r>
            <a:r>
              <a:rPr lang="it-IT" sz="32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, Gianluigi Bodo</a:t>
            </a:r>
            <a:r>
              <a:rPr lang="it-IT" sz="3200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,           Attilio Ferrari</a:t>
            </a:r>
            <a:r>
              <a:rPr lang="it-IT" sz="3200" baseline="30000" dirty="0" smtClean="0">
                <a:solidFill>
                  <a:schemeClr val="bg1">
                    <a:lumMod val="50000"/>
                  </a:schemeClr>
                </a:solidFill>
              </a:rPr>
              <a:t>1,2</a:t>
            </a:r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endParaRPr lang="it-IT" sz="32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it-IT" sz="32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it-IT" sz="2200" dirty="0" smtClean="0">
                <a:solidFill>
                  <a:schemeClr val="bg1">
                    <a:lumMod val="50000"/>
                  </a:schemeClr>
                </a:solidFill>
              </a:rPr>
              <a:t>1 – INFN Torino</a:t>
            </a:r>
          </a:p>
          <a:p>
            <a:pPr algn="l"/>
            <a:r>
              <a:rPr lang="it-IT" sz="2200" dirty="0" smtClean="0">
                <a:solidFill>
                  <a:schemeClr val="bg1">
                    <a:lumMod val="50000"/>
                  </a:schemeClr>
                </a:solidFill>
              </a:rPr>
              <a:t>2 – </a:t>
            </a:r>
            <a:r>
              <a:rPr lang="it-IT" sz="2200" dirty="0" err="1" smtClean="0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it-IT" sz="2200" dirty="0" smtClean="0">
                <a:solidFill>
                  <a:schemeClr val="bg1">
                    <a:lumMod val="50000"/>
                  </a:schemeClr>
                </a:solidFill>
              </a:rPr>
              <a:t> of Torino</a:t>
            </a:r>
          </a:p>
          <a:p>
            <a:pPr algn="l"/>
            <a:r>
              <a:rPr lang="it-IT" sz="2200" dirty="0" smtClean="0">
                <a:solidFill>
                  <a:schemeClr val="bg1">
                    <a:lumMod val="50000"/>
                  </a:schemeClr>
                </a:solidFill>
              </a:rPr>
              <a:t>3 – Osservatorio Astronomico Torino</a:t>
            </a:r>
          </a:p>
        </p:txBody>
      </p:sp>
    </p:spTree>
    <p:extLst>
      <p:ext uri="{BB962C8B-B14F-4D97-AF65-F5344CB8AC3E}">
        <p14:creationId xmlns:p14="http://schemas.microsoft.com/office/powerpoint/2010/main" val="42081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95536" y="3559026"/>
            <a:ext cx="8280920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395536" y="404664"/>
                <a:ext cx="8291264" cy="606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it-IT" sz="3200" dirty="0" smtClean="0"/>
                  <a:t>When </a:t>
                </a:r>
                <a14:m>
                  <m:oMath xmlns:m="http://schemas.openxmlformats.org/officeDocument/2006/math">
                    <m:r>
                      <a:rPr lang="it-IT" sz="3200" b="0" i="1" smtClean="0">
                        <a:latin typeface="Cambria Math"/>
                      </a:rPr>
                      <m:t>𝑆</m:t>
                    </m:r>
                    <m:r>
                      <a:rPr lang="it-IT" sz="3200" b="0" i="1" smtClean="0"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it-IT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sz="32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3200" dirty="0" smtClean="0"/>
                  <a:t>the </a:t>
                </a:r>
                <a:r>
                  <a:rPr lang="it-IT" sz="3200" dirty="0" err="1" smtClean="0"/>
                  <a:t>current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sheet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becomes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unstable</a:t>
                </a:r>
                <a:r>
                  <a:rPr lang="it-IT" sz="3200" dirty="0" smtClean="0"/>
                  <a:t> to </a:t>
                </a:r>
                <a:r>
                  <a:rPr lang="it-IT" sz="3200" dirty="0" err="1" smtClean="0"/>
                  <a:t>secondary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tearing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instability</a:t>
                </a:r>
                <a:r>
                  <a:rPr lang="en-US" sz="3200" dirty="0" smtClean="0"/>
                  <a:t>: </a:t>
                </a:r>
                <a:r>
                  <a:rPr lang="en-US" sz="3200" b="1" dirty="0" smtClean="0">
                    <a:solidFill>
                      <a:srgbClr val="FF0000"/>
                    </a:solidFill>
                  </a:rPr>
                  <a:t>production of </a:t>
                </a:r>
                <a:r>
                  <a:rPr lang="en-US" sz="3200" b="1" dirty="0" err="1" smtClean="0">
                    <a:solidFill>
                      <a:srgbClr val="FF0000"/>
                    </a:solidFill>
                  </a:rPr>
                  <a:t>plasmoids</a:t>
                </a:r>
                <a:r>
                  <a:rPr lang="en-US" sz="3200" b="1" dirty="0" smtClean="0"/>
                  <a:t> 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it-IT" sz="3200" b="1" i="1" dirty="0" smtClean="0">
                    <a:solidFill>
                      <a:srgbClr val="FF0000"/>
                    </a:solidFill>
                  </a:rPr>
                  <a:t>Fast </a:t>
                </a:r>
                <a:r>
                  <a:rPr lang="it-IT" sz="3200" b="1" i="1" dirty="0" err="1" smtClean="0">
                    <a:solidFill>
                      <a:srgbClr val="FF0000"/>
                    </a:solidFill>
                  </a:rPr>
                  <a:t>reconnection</a:t>
                </a:r>
                <a:r>
                  <a:rPr lang="it-IT" sz="3200" b="1" dirty="0" smtClean="0">
                    <a:solidFill>
                      <a:srgbClr val="FF0000"/>
                    </a:solidFill>
                  </a:rPr>
                  <a:t> regime</a:t>
                </a:r>
              </a:p>
              <a:p>
                <a:pPr marL="0" indent="0">
                  <a:buNone/>
                </a:pPr>
                <a:endParaRPr lang="it-IT" sz="3200" b="1" dirty="0" smtClean="0">
                  <a:solidFill>
                    <a:srgbClr val="FF0000"/>
                  </a:solidFill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it-IT" sz="2800" dirty="0" err="1" smtClean="0"/>
                  <a:t>Fragmentation</a:t>
                </a:r>
                <a:r>
                  <a:rPr lang="it-IT" sz="2800" dirty="0" smtClean="0"/>
                  <a:t> of the </a:t>
                </a:r>
                <a:r>
                  <a:rPr lang="it-IT" sz="2800" dirty="0" err="1" smtClean="0"/>
                  <a:t>main</a:t>
                </a:r>
                <a:r>
                  <a:rPr lang="it-IT" sz="2800" dirty="0" smtClean="0"/>
                  <a:t> </a:t>
                </a:r>
                <a:r>
                  <a:rPr lang="it-IT" sz="2800" dirty="0" err="1" smtClean="0"/>
                  <a:t>current</a:t>
                </a:r>
                <a:r>
                  <a:rPr lang="it-IT" sz="2800" dirty="0" smtClean="0"/>
                  <a:t> </a:t>
                </a:r>
                <a:r>
                  <a:rPr lang="it-IT" sz="2800" dirty="0" err="1" smtClean="0"/>
                  <a:t>sheets</a:t>
                </a:r>
                <a:endParaRPr lang="it-IT" sz="2800" dirty="0" smtClean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it-IT" sz="2800" dirty="0" err="1"/>
                  <a:t>F</a:t>
                </a:r>
                <a:r>
                  <a:rPr lang="it-IT" sz="2800" dirty="0" err="1" smtClean="0"/>
                  <a:t>ormation</a:t>
                </a:r>
                <a:r>
                  <a:rPr lang="it-IT" sz="2800" dirty="0" smtClean="0"/>
                  <a:t> of small </a:t>
                </a:r>
                <a:r>
                  <a:rPr lang="it-IT" sz="2800" dirty="0" err="1" smtClean="0"/>
                  <a:t>sized</a:t>
                </a:r>
                <a:r>
                  <a:rPr lang="it-IT" sz="2800" dirty="0" smtClean="0"/>
                  <a:t> </a:t>
                </a:r>
                <a:r>
                  <a:rPr lang="it-IT" sz="2800" dirty="0" err="1" smtClean="0"/>
                  <a:t>current-sheets</a:t>
                </a:r>
                <a:r>
                  <a:rPr lang="it-IT" sz="2800" dirty="0" smtClean="0"/>
                  <a:t> with    </a:t>
                </a:r>
                <a:r>
                  <a:rPr lang="it-IT" sz="2800" i="1" dirty="0" smtClean="0"/>
                  <a:t>S</a:t>
                </a:r>
                <a:r>
                  <a:rPr lang="it-IT" sz="2800" i="1" baseline="-25000" dirty="0" smtClean="0"/>
                  <a:t>eff</a:t>
                </a:r>
                <a:r>
                  <a:rPr lang="it-IT" sz="2800" i="1" dirty="0" smtClean="0"/>
                  <a:t> &lt;&lt; 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it-IT" sz="2800" dirty="0" err="1" smtClean="0"/>
                  <a:t>Effective</a:t>
                </a:r>
                <a:r>
                  <a:rPr lang="it-IT" sz="2800" dirty="0" smtClean="0"/>
                  <a:t> </a:t>
                </a:r>
                <a:r>
                  <a:rPr lang="it-IT" sz="2800" dirty="0" err="1"/>
                  <a:t>r</a:t>
                </a:r>
                <a:r>
                  <a:rPr lang="it-IT" sz="2800" dirty="0" err="1" smtClean="0"/>
                  <a:t>econnection</a:t>
                </a:r>
                <a:r>
                  <a:rPr lang="it-IT" sz="2800" dirty="0" smtClean="0"/>
                  <a:t> rate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∼0.1 −0.01 </m:t>
                    </m:r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it-IT" sz="2800" dirty="0" smtClean="0"/>
                  <a:t> </a:t>
                </a:r>
                <a:r>
                  <a:rPr lang="it-IT" sz="2800" dirty="0" err="1" smtClean="0"/>
                  <a:t>independent</a:t>
                </a:r>
                <a:r>
                  <a:rPr lang="it-IT" sz="2800" dirty="0" smtClean="0"/>
                  <a:t> of </a:t>
                </a:r>
                <a:r>
                  <a:rPr lang="it-IT" sz="2800" dirty="0" smtClean="0"/>
                  <a:t>S</a:t>
                </a:r>
              </a:p>
              <a:p>
                <a:pPr marL="457200" lvl="1" indent="0">
                  <a:buNone/>
                </a:pPr>
                <a:endParaRPr lang="it-IT" sz="2800" dirty="0" smtClean="0"/>
              </a:p>
              <a:p>
                <a:pPr marL="457200" lvl="1" indent="0">
                  <a:buNone/>
                </a:pPr>
                <a:r>
                  <a:rPr lang="it-IT" sz="2800" dirty="0" smtClean="0"/>
                  <a:t>NOTE: </a:t>
                </a:r>
                <a:r>
                  <a:rPr lang="it-IT" sz="2800" dirty="0" err="1" smtClean="0"/>
                  <a:t>most</a:t>
                </a:r>
                <a:r>
                  <a:rPr lang="it-IT" sz="2800" dirty="0" smtClean="0"/>
                  <a:t> of </a:t>
                </a:r>
                <a:r>
                  <a:rPr lang="it-IT" sz="2800" dirty="0" err="1" smtClean="0"/>
                  <a:t>results</a:t>
                </a:r>
                <a:r>
                  <a:rPr lang="it-IT" sz="2800" dirty="0" smtClean="0"/>
                  <a:t> come from 2D </a:t>
                </a:r>
                <a:r>
                  <a:rPr lang="it-IT" sz="2800" dirty="0" err="1" smtClean="0"/>
                  <a:t>simulations</a:t>
                </a:r>
                <a:endParaRPr lang="it-IT" sz="2800" dirty="0" smtClean="0"/>
              </a:p>
            </p:txBody>
          </p:sp>
        </mc:Choice>
        <mc:Fallback>
          <p:sp>
            <p:nvSpPr>
              <p:cNvPr id="4" name="Segnaposto contenuto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404664"/>
                <a:ext cx="8291264" cy="6060633"/>
              </a:xfrm>
              <a:prstGeom prst="rect">
                <a:avLst/>
              </a:prstGeom>
              <a:blipFill>
                <a:blip r:embed="rId2"/>
                <a:stretch>
                  <a:fillRect l="-1912" t="-2010" b="-18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2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happens</a:t>
            </a:r>
            <a:r>
              <a:rPr lang="it-IT" dirty="0" smtClean="0"/>
              <a:t> in 3D?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43617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smtClean="0"/>
              <a:t>3D </a:t>
            </a:r>
            <a:r>
              <a:rPr lang="it-IT" dirty="0" err="1" smtClean="0"/>
              <a:t>simulations</a:t>
            </a:r>
            <a:r>
              <a:rPr lang="it-IT" dirty="0" smtClean="0"/>
              <a:t> </a:t>
            </a:r>
            <a:r>
              <a:rPr lang="it-IT" dirty="0" err="1" smtClean="0"/>
              <a:t>require</a:t>
            </a:r>
            <a:r>
              <a:rPr lang="it-IT" dirty="0" smtClean="0"/>
              <a:t> a </a:t>
            </a:r>
            <a:r>
              <a:rPr lang="it-IT" dirty="0" err="1" smtClean="0"/>
              <a:t>lot</a:t>
            </a:r>
            <a:r>
              <a:rPr lang="it-IT" dirty="0" smtClean="0"/>
              <a:t> of </a:t>
            </a:r>
            <a:r>
              <a:rPr lang="it-IT" dirty="0" err="1" smtClean="0"/>
              <a:t>computational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endParaRPr lang="it-IT" dirty="0"/>
          </a:p>
          <a:p>
            <a:pPr algn="just"/>
            <a:endParaRPr lang="it-IT" dirty="0" smtClean="0"/>
          </a:p>
          <a:p>
            <a:pPr algn="just"/>
            <a:r>
              <a:rPr lang="it-IT" dirty="0" err="1" smtClean="0"/>
              <a:t>Recent</a:t>
            </a:r>
            <a:r>
              <a:rPr lang="it-IT" dirty="0" smtClean="0"/>
              <a:t> work by </a:t>
            </a:r>
            <a:r>
              <a:rPr lang="it-IT" dirty="0" err="1" smtClean="0"/>
              <a:t>Oishi</a:t>
            </a:r>
            <a:r>
              <a:rPr lang="it-IT" dirty="0" smtClean="0"/>
              <a:t> et al. 2015 </a:t>
            </a:r>
            <a:r>
              <a:rPr lang="en-US" dirty="0" smtClean="0"/>
              <a:t>suggests </a:t>
            </a:r>
            <a:r>
              <a:rPr lang="en-US" dirty="0"/>
              <a:t>that </a:t>
            </a:r>
            <a:r>
              <a:rPr lang="en-US" dirty="0" smtClean="0"/>
              <a:t>3D instability offers a fast reconnection mechanism without appeal to </a:t>
            </a:r>
            <a:r>
              <a:rPr lang="en-US" dirty="0" smtClean="0"/>
              <a:t>secondary tearing instability or turbulence</a:t>
            </a:r>
            <a:endParaRPr lang="en-US" dirty="0" smtClean="0"/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I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present</a:t>
            </a:r>
            <a:r>
              <a:rPr lang="it-IT" dirty="0" smtClean="0"/>
              <a:t> the </a:t>
            </a:r>
            <a:r>
              <a:rPr lang="it-IT" dirty="0" err="1" smtClean="0"/>
              <a:t>results</a:t>
            </a:r>
            <a:r>
              <a:rPr lang="it-IT" dirty="0" smtClean="0"/>
              <a:t> from </a:t>
            </a:r>
            <a:r>
              <a:rPr lang="it-IT" dirty="0" err="1" smtClean="0"/>
              <a:t>our</a:t>
            </a:r>
            <a:r>
              <a:rPr lang="it-IT" dirty="0" smtClean="0"/>
              <a:t> 3D resistive MHD </a:t>
            </a:r>
            <a:r>
              <a:rPr lang="it-IT" dirty="0" err="1" smtClean="0"/>
              <a:t>simulations</a:t>
            </a:r>
            <a:r>
              <a:rPr lang="it-IT" dirty="0" smtClean="0"/>
              <a:t> with </a:t>
            </a:r>
            <a:r>
              <a:rPr lang="it-IT" dirty="0" smtClean="0"/>
              <a:t>the PLUTO code </a:t>
            </a:r>
            <a:r>
              <a:rPr lang="it-IT" sz="2400" dirty="0" smtClean="0"/>
              <a:t>(</a:t>
            </a:r>
            <a:r>
              <a:rPr lang="it-IT" sz="2400" dirty="0" err="1" smtClean="0"/>
              <a:t>Mignone</a:t>
            </a:r>
            <a:r>
              <a:rPr lang="it-IT" sz="2400" dirty="0" smtClean="0"/>
              <a:t> et al. 2007)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43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8" y="633417"/>
            <a:ext cx="220124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>
            <a:off x="516024" y="1353497"/>
            <a:ext cx="2057228" cy="1224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02124" y="217734"/>
            <a:ext cx="3176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(J. McKinney and D. </a:t>
            </a:r>
            <a:r>
              <a:rPr lang="en-US" sz="1600" dirty="0" err="1" smtClean="0"/>
              <a:t>Uzdensky</a:t>
            </a:r>
            <a:r>
              <a:rPr lang="en-US" sz="1600" dirty="0" smtClean="0"/>
              <a:t> 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35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8" y="633417"/>
            <a:ext cx="220124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>
            <a:off x="516024" y="1353497"/>
            <a:ext cx="2057228" cy="1224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81" y="657752"/>
            <a:ext cx="5977719" cy="426007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573252" y="3862310"/>
            <a:ext cx="65707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Magnetic </a:t>
            </a:r>
            <a:r>
              <a:rPr lang="it-IT" sz="2000" b="1" dirty="0" err="1" smtClean="0"/>
              <a:t>reconnection</a:t>
            </a:r>
            <a:r>
              <a:rPr lang="it-IT" sz="2000" b="1" dirty="0" smtClean="0"/>
              <a:t> in a plasma </a:t>
            </a:r>
            <a:r>
              <a:rPr lang="it-IT" sz="2000" b="1" dirty="0" err="1" smtClean="0"/>
              <a:t>column</a:t>
            </a:r>
            <a:endParaRPr lang="it-IT" sz="2000" b="1" dirty="0" smtClean="0"/>
          </a:p>
          <a:p>
            <a:endParaRPr lang="it-IT" b="1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pressure-</a:t>
            </a:r>
            <a:r>
              <a:rPr lang="it-IT" dirty="0" err="1" smtClean="0"/>
              <a:t>balanced</a:t>
            </a:r>
            <a:r>
              <a:rPr lang="it-IT" dirty="0" smtClean="0"/>
              <a:t> </a:t>
            </a:r>
            <a:r>
              <a:rPr lang="it-IT" dirty="0" err="1" smtClean="0"/>
              <a:t>equilibrium</a:t>
            </a:r>
            <a:r>
              <a:rPr lang="it-IT" dirty="0" smtClean="0"/>
              <a:t> (pressure-</a:t>
            </a:r>
            <a:r>
              <a:rPr lang="it-IT" dirty="0" err="1" smtClean="0"/>
              <a:t>driven</a:t>
            </a:r>
            <a:r>
              <a:rPr lang="it-IT" dirty="0" smtClean="0"/>
              <a:t> instabilities)</a:t>
            </a:r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force-free </a:t>
            </a:r>
            <a:r>
              <a:rPr lang="it-IT" dirty="0" err="1" smtClean="0"/>
              <a:t>equilibrium</a:t>
            </a:r>
            <a:r>
              <a:rPr lang="it-IT" dirty="0" smtClean="0"/>
              <a:t> (</a:t>
            </a:r>
            <a:r>
              <a:rPr lang="it-IT" dirty="0" err="1" smtClean="0"/>
              <a:t>current-driven</a:t>
            </a:r>
            <a:r>
              <a:rPr lang="it-IT" dirty="0" smtClean="0"/>
              <a:t> instabilities)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8" name="Rettangolo 7"/>
          <p:cNvSpPr/>
          <p:nvPr/>
        </p:nvSpPr>
        <p:spPr>
          <a:xfrm>
            <a:off x="202124" y="217734"/>
            <a:ext cx="3176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(J. McKinney and D. </a:t>
            </a:r>
            <a:r>
              <a:rPr lang="en-US" sz="1600" dirty="0" err="1" smtClean="0"/>
              <a:t>Uzdensky</a:t>
            </a:r>
            <a:r>
              <a:rPr lang="en-US" sz="1600" dirty="0" smtClean="0"/>
              <a:t> 2012)</a:t>
            </a:r>
            <a:endParaRPr lang="en-US" sz="1600" dirty="0"/>
          </a:p>
        </p:txBody>
      </p:sp>
      <p:sp>
        <p:nvSpPr>
          <p:cNvPr id="3" name="Rettangolo 2"/>
          <p:cNvSpPr/>
          <p:nvPr/>
        </p:nvSpPr>
        <p:spPr>
          <a:xfrm>
            <a:off x="736980" y="5867497"/>
            <a:ext cx="8011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/>
              <a:t>How </a:t>
            </a:r>
            <a:r>
              <a:rPr lang="it-IT" sz="2400" b="1" dirty="0" err="1"/>
              <a:t>magnetic</a:t>
            </a:r>
            <a:r>
              <a:rPr lang="it-IT" sz="2400" b="1" dirty="0"/>
              <a:t> </a:t>
            </a:r>
            <a:r>
              <a:rPr lang="it-IT" sz="2400" b="1" dirty="0" err="1"/>
              <a:t>reconnection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affected</a:t>
            </a:r>
            <a:r>
              <a:rPr lang="it-IT" sz="2400" b="1" dirty="0"/>
              <a:t> by 3D instabilities?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53492" y="1146412"/>
            <a:ext cx="205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</a:t>
            </a:r>
            <a:r>
              <a:rPr lang="it-IT" baseline="-25000" dirty="0" smtClean="0"/>
              <a:t>phi</a:t>
            </a:r>
            <a:r>
              <a:rPr lang="it-IT" dirty="0" smtClean="0"/>
              <a:t> </a:t>
            </a:r>
            <a:r>
              <a:rPr lang="it-IT" dirty="0" err="1" smtClean="0"/>
              <a:t>reversal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90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DS3e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387" y="1022105"/>
            <a:ext cx="5835895" cy="583589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370220" y="252664"/>
            <a:ext cx="4716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2-dimensional case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03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24063"/>
            <a:ext cx="5181317" cy="33207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" y="3248539"/>
            <a:ext cx="5059938" cy="360946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01572" y="96253"/>
            <a:ext cx="3236495" cy="2719136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5682257" y="3296662"/>
                <a:ext cx="3293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 dirty="0" smtClean="0"/>
                  <a:t>Phase 1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Sweet</a:t>
                </a:r>
                <a:r>
                  <a:rPr lang="it-IT" dirty="0" smtClean="0"/>
                  <a:t>-Parker regime</a:t>
                </a:r>
              </a:p>
              <a:p>
                <a:r>
                  <a:rPr lang="it-IT" dirty="0" err="1" smtClean="0"/>
                  <a:t>Rec</a:t>
                </a:r>
                <a:r>
                  <a:rPr lang="it-IT" dirty="0" smtClean="0"/>
                  <a:t> rate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baseline="30000" dirty="0" smtClean="0"/>
                  <a:t>-1/2</a:t>
                </a:r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7" y="3296662"/>
                <a:ext cx="3293301" cy="646331"/>
              </a:xfrm>
              <a:prstGeom prst="rect">
                <a:avLst/>
              </a:prstGeom>
              <a:blipFill>
                <a:blip r:embed="rId4"/>
                <a:stretch>
                  <a:fillRect l="-1481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2490537" y="3910263"/>
            <a:ext cx="2310063" cy="52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15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24063"/>
            <a:ext cx="5181317" cy="33207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" y="3248539"/>
            <a:ext cx="5059938" cy="360946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01572" y="96253"/>
            <a:ext cx="3236495" cy="2719136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858123" y="104269"/>
            <a:ext cx="1375613" cy="2719136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490537" y="3910263"/>
            <a:ext cx="2310063" cy="52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5682257" y="3296662"/>
                <a:ext cx="3293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 dirty="0" smtClean="0"/>
                  <a:t>Phase 1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Sweet</a:t>
                </a:r>
                <a:r>
                  <a:rPr lang="it-IT" dirty="0" smtClean="0"/>
                  <a:t>-Parker regime</a:t>
                </a:r>
              </a:p>
              <a:p>
                <a:r>
                  <a:rPr lang="it-IT" dirty="0" err="1" smtClean="0"/>
                  <a:t>Rec</a:t>
                </a:r>
                <a:r>
                  <a:rPr lang="it-IT" dirty="0" smtClean="0"/>
                  <a:t> rate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baseline="30000" dirty="0" smtClean="0"/>
                  <a:t>-1/2</a:t>
                </a:r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7" y="3296662"/>
                <a:ext cx="3293301" cy="646331"/>
              </a:xfrm>
              <a:prstGeom prst="rect">
                <a:avLst/>
              </a:prstGeom>
              <a:blipFill>
                <a:blip r:embed="rId4"/>
                <a:stretch>
                  <a:fillRect l="-1481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0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24063"/>
            <a:ext cx="5181317" cy="33207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" y="3248539"/>
            <a:ext cx="5059938" cy="360946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01572" y="96253"/>
            <a:ext cx="3236495" cy="2719136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858123" y="104269"/>
            <a:ext cx="1375613" cy="2719136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/>
              <p:cNvSpPr txBox="1"/>
              <p:nvPr/>
            </p:nvSpPr>
            <p:spPr>
              <a:xfrm>
                <a:off x="5682257" y="4547948"/>
                <a:ext cx="32933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 dirty="0" err="1" smtClean="0"/>
                  <a:t>Phase</a:t>
                </a:r>
                <a:r>
                  <a:rPr lang="it-IT" i="1" dirty="0" smtClean="0"/>
                  <a:t> </a:t>
                </a:r>
                <a:r>
                  <a:rPr lang="it-IT" i="1" dirty="0" smtClean="0"/>
                  <a:t>2 (</a:t>
                </a:r>
                <a:r>
                  <a:rPr lang="it-IT" i="1" dirty="0" err="1" smtClean="0"/>
                  <a:t>only</a:t>
                </a:r>
                <a:r>
                  <a:rPr lang="it-IT" i="1" dirty="0" smtClean="0"/>
                  <a:t> for S &gt; 10</a:t>
                </a:r>
                <a:r>
                  <a:rPr lang="it-IT" i="1" baseline="30000" dirty="0" smtClean="0"/>
                  <a:t>4</a:t>
                </a:r>
                <a:r>
                  <a:rPr lang="it-IT" i="1" dirty="0" smtClean="0"/>
                  <a:t>)</a:t>
                </a:r>
                <a:r>
                  <a:rPr lang="it-IT" dirty="0" smtClean="0"/>
                  <a:t>: </a:t>
                </a:r>
                <a:endParaRPr lang="it-IT" dirty="0" smtClean="0"/>
              </a:p>
              <a:p>
                <a:r>
                  <a:rPr lang="it-IT" dirty="0" smtClean="0"/>
                  <a:t>- Fast </a:t>
                </a:r>
                <a:r>
                  <a:rPr lang="it-IT" dirty="0" err="1" smtClean="0"/>
                  <a:t>reconnection</a:t>
                </a:r>
                <a:r>
                  <a:rPr lang="it-IT" dirty="0" smtClean="0"/>
                  <a:t> regime</a:t>
                </a:r>
              </a:p>
              <a:p>
                <a:r>
                  <a:rPr lang="it-IT" dirty="0" smtClean="0"/>
                  <a:t>- </a:t>
                </a:r>
                <a:r>
                  <a:rPr lang="it-IT" dirty="0" err="1" smtClean="0"/>
                  <a:t>Rec</a:t>
                </a:r>
                <a:r>
                  <a:rPr lang="it-IT" dirty="0" smtClean="0"/>
                  <a:t> rate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∼0.1 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7" y="4547948"/>
                <a:ext cx="3293301" cy="923330"/>
              </a:xfrm>
              <a:prstGeom prst="rect">
                <a:avLst/>
              </a:prstGeom>
              <a:blipFill>
                <a:blip r:embed="rId4"/>
                <a:stretch>
                  <a:fillRect l="-1481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5682257" y="3296662"/>
                <a:ext cx="3293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 dirty="0" smtClean="0"/>
                  <a:t>Phase 1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Sweet</a:t>
                </a:r>
                <a:r>
                  <a:rPr lang="it-IT" dirty="0" smtClean="0"/>
                  <a:t>-Parker regime</a:t>
                </a:r>
              </a:p>
              <a:p>
                <a:r>
                  <a:rPr lang="it-IT" dirty="0" err="1" smtClean="0"/>
                  <a:t>Rec</a:t>
                </a:r>
                <a:r>
                  <a:rPr lang="it-IT" dirty="0" smtClean="0"/>
                  <a:t> rate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baseline="30000" dirty="0" smtClean="0"/>
                  <a:t>-1/2</a:t>
                </a:r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7" y="3296662"/>
                <a:ext cx="3293301" cy="646331"/>
              </a:xfrm>
              <a:prstGeom prst="rect">
                <a:avLst/>
              </a:prstGeom>
              <a:blipFill>
                <a:blip r:embed="rId5"/>
                <a:stretch>
                  <a:fillRect l="-1481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05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482685"/>
            <a:ext cx="7886700" cy="1325563"/>
          </a:xfrm>
        </p:spPr>
        <p:txBody>
          <a:bodyPr/>
          <a:lstStyle/>
          <a:p>
            <a:r>
              <a:rPr lang="it-IT" dirty="0" smtClean="0"/>
              <a:t>3D </a:t>
            </a:r>
            <a:r>
              <a:rPr lang="it-IT" dirty="0" err="1" smtClean="0"/>
              <a:t>simulations</a:t>
            </a:r>
            <a:r>
              <a:rPr lang="it-IT" dirty="0" smtClean="0"/>
              <a:t>:</a:t>
            </a:r>
            <a:br>
              <a:rPr lang="it-IT" dirty="0" smtClean="0"/>
            </a:br>
            <a:r>
              <a:rPr lang="it-IT" dirty="0" smtClean="0"/>
              <a:t>Pressure </a:t>
            </a:r>
            <a:r>
              <a:rPr lang="it-IT" dirty="0" err="1" smtClean="0"/>
              <a:t>balanced</a:t>
            </a:r>
            <a:r>
              <a:rPr lang="it-IT" dirty="0" smtClean="0"/>
              <a:t> </a:t>
            </a:r>
            <a:r>
              <a:rPr lang="it-IT" dirty="0" err="1" smtClean="0"/>
              <a:t>equilibrium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15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B_S7e3_Curr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958" y="365126"/>
            <a:ext cx="6196084" cy="6196085"/>
          </a:xfrm>
        </p:spPr>
      </p:pic>
    </p:spTree>
    <p:extLst>
      <p:ext uri="{BB962C8B-B14F-4D97-AF65-F5344CB8AC3E}">
        <p14:creationId xmlns:p14="http://schemas.microsoft.com/office/powerpoint/2010/main" val="395629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General </a:t>
            </a:r>
            <a:r>
              <a:rPr lang="it-IT" dirty="0" err="1" smtClean="0"/>
              <a:t>features</a:t>
            </a:r>
            <a:r>
              <a:rPr lang="it-IT" dirty="0" smtClean="0"/>
              <a:t> of </a:t>
            </a:r>
            <a:r>
              <a:rPr lang="it-IT" dirty="0" err="1" smtClean="0"/>
              <a:t>magnetic</a:t>
            </a:r>
            <a:r>
              <a:rPr lang="it-IT" dirty="0" smtClean="0"/>
              <a:t> </a:t>
            </a:r>
            <a:r>
              <a:rPr lang="it-IT" dirty="0" err="1" smtClean="0"/>
              <a:t>reconnection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Results</a:t>
            </a:r>
            <a:r>
              <a:rPr lang="it-IT" dirty="0" smtClean="0"/>
              <a:t> from MHD </a:t>
            </a:r>
            <a:r>
              <a:rPr lang="it-IT" dirty="0" err="1" smtClean="0"/>
              <a:t>simulations</a:t>
            </a:r>
            <a:r>
              <a:rPr lang="it-IT" dirty="0" smtClean="0"/>
              <a:t> of </a:t>
            </a:r>
            <a:r>
              <a:rPr lang="it-IT" dirty="0" err="1" smtClean="0"/>
              <a:t>magnetic</a:t>
            </a:r>
            <a:r>
              <a:rPr lang="it-IT" dirty="0" smtClean="0"/>
              <a:t> </a:t>
            </a:r>
            <a:r>
              <a:rPr lang="it-IT" dirty="0" err="1" smtClean="0"/>
              <a:t>reconnection</a:t>
            </a:r>
            <a:r>
              <a:rPr lang="it-IT" dirty="0" smtClean="0"/>
              <a:t> in a plasma </a:t>
            </a:r>
            <a:r>
              <a:rPr lang="it-IT" dirty="0" err="1" smtClean="0"/>
              <a:t>column</a:t>
            </a:r>
            <a:r>
              <a:rPr lang="it-IT" dirty="0"/>
              <a:t> </a:t>
            </a:r>
            <a:r>
              <a:rPr lang="it-IT" dirty="0" smtClean="0"/>
              <a:t>                         </a:t>
            </a:r>
            <a:r>
              <a:rPr lang="it-IT" sz="1800" dirty="0" smtClean="0"/>
              <a:t>(</a:t>
            </a:r>
            <a:r>
              <a:rPr lang="it-IT" sz="1800" dirty="0" err="1" smtClean="0"/>
              <a:t>Striani</a:t>
            </a:r>
            <a:r>
              <a:rPr lang="it-IT" sz="1800" dirty="0" smtClean="0"/>
              <a:t> et al., </a:t>
            </a:r>
            <a:r>
              <a:rPr lang="it-IT" sz="1800" dirty="0" err="1" smtClean="0"/>
              <a:t>submitted</a:t>
            </a:r>
            <a:r>
              <a:rPr lang="it-IT" sz="1800" dirty="0" smtClean="0"/>
              <a:t> to MNRAS)</a:t>
            </a:r>
            <a:endParaRPr lang="it-IT" sz="2400" dirty="0" smtClean="0"/>
          </a:p>
          <a:p>
            <a:endParaRPr lang="it-IT" dirty="0"/>
          </a:p>
          <a:p>
            <a:r>
              <a:rPr lang="it-IT" dirty="0" smtClean="0"/>
              <a:t>The future: MHD-PIC code</a:t>
            </a:r>
          </a:p>
          <a:p>
            <a:endParaRPr lang="it-IT" dirty="0" smtClean="0"/>
          </a:p>
          <a:p>
            <a:r>
              <a:rPr lang="it-IT" dirty="0" err="1" smtClean="0"/>
              <a:t>Summary</a:t>
            </a:r>
            <a:r>
              <a:rPr lang="it-IT" dirty="0" smtClean="0"/>
              <a:t> and </a:t>
            </a:r>
            <a:r>
              <a:rPr lang="it-IT" dirty="0" err="1" smtClean="0"/>
              <a:t>conclusions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69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19" y="343637"/>
            <a:ext cx="3197380" cy="23175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03" y="353427"/>
            <a:ext cx="3197380" cy="23175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80" y="353427"/>
            <a:ext cx="3206855" cy="23175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" y="3080086"/>
            <a:ext cx="2957324" cy="27327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83" y="3080086"/>
            <a:ext cx="2868763" cy="273275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95" y="3080086"/>
            <a:ext cx="2868763" cy="27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73" y="72191"/>
            <a:ext cx="4632100" cy="3380871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" y="181966"/>
            <a:ext cx="4437773" cy="326704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42299" y="181965"/>
            <a:ext cx="1322980" cy="2834189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936776" y="600501"/>
            <a:ext cx="2033517" cy="27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547212" y="752900"/>
            <a:ext cx="575481" cy="35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2100275" y="1027907"/>
            <a:ext cx="423080" cy="832512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100275" y="2088107"/>
            <a:ext cx="184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Beginning</a:t>
            </a:r>
            <a:r>
              <a:rPr lang="it-IT" dirty="0" smtClean="0"/>
              <a:t> of PDI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813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73" y="72191"/>
            <a:ext cx="4632100" cy="3380871"/>
          </a:xfrm>
        </p:spPr>
      </p:pic>
      <p:sp>
        <p:nvSpPr>
          <p:cNvPr id="3" name="CasellaDiTesto 2"/>
          <p:cNvSpPr txBox="1"/>
          <p:nvPr/>
        </p:nvSpPr>
        <p:spPr>
          <a:xfrm>
            <a:off x="628651" y="4126832"/>
            <a:ext cx="7983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The </a:t>
            </a:r>
            <a:r>
              <a:rPr lang="it-IT" sz="2400" dirty="0" smtClean="0"/>
              <a:t>pressure </a:t>
            </a:r>
            <a:r>
              <a:rPr lang="it-IT" sz="2400" dirty="0" err="1" smtClean="0"/>
              <a:t>driven</a:t>
            </a:r>
            <a:r>
              <a:rPr lang="it-IT" sz="2400" dirty="0" smtClean="0"/>
              <a:t> </a:t>
            </a:r>
            <a:r>
              <a:rPr lang="it-IT" sz="2400" dirty="0" err="1" smtClean="0"/>
              <a:t>instability</a:t>
            </a:r>
            <a:r>
              <a:rPr lang="it-IT" sz="2400" dirty="0" smtClean="0"/>
              <a:t> </a:t>
            </a:r>
            <a:r>
              <a:rPr lang="it-IT" sz="2400" dirty="0" err="1" smtClean="0"/>
              <a:t>triggers</a:t>
            </a:r>
            <a:r>
              <a:rPr lang="it-IT" sz="2400" dirty="0" smtClean="0"/>
              <a:t> </a:t>
            </a:r>
            <a:r>
              <a:rPr lang="it-IT" sz="2400" dirty="0" smtClean="0"/>
              <a:t>a </a:t>
            </a:r>
            <a:r>
              <a:rPr lang="it-IT" sz="2400" dirty="0"/>
              <a:t> </a:t>
            </a:r>
            <a:r>
              <a:rPr lang="it-IT" sz="2400" b="1" dirty="0" smtClean="0"/>
              <a:t>fast </a:t>
            </a:r>
            <a:r>
              <a:rPr lang="it-IT" sz="2400" b="1" dirty="0" err="1" smtClean="0"/>
              <a:t>reconnection</a:t>
            </a:r>
            <a:r>
              <a:rPr lang="it-IT" sz="2400" b="1" dirty="0" smtClean="0"/>
              <a:t> </a:t>
            </a:r>
            <a:r>
              <a:rPr lang="it-IT" sz="2400" b="1" dirty="0" smtClean="0"/>
              <a:t>regime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When</a:t>
            </a:r>
            <a:r>
              <a:rPr lang="it-IT" sz="2400" dirty="0"/>
              <a:t> the 3D </a:t>
            </a:r>
            <a:r>
              <a:rPr lang="it-IT" sz="2400" dirty="0" err="1"/>
              <a:t>instabilties</a:t>
            </a:r>
            <a:r>
              <a:rPr lang="it-IT" sz="2400" dirty="0"/>
              <a:t> are </a:t>
            </a:r>
            <a:r>
              <a:rPr lang="it-IT" sz="2400" dirty="0" err="1"/>
              <a:t>damped</a:t>
            </a:r>
            <a:r>
              <a:rPr lang="it-IT" sz="2400" dirty="0"/>
              <a:t>, the </a:t>
            </a:r>
            <a:r>
              <a:rPr lang="it-IT" sz="2400" dirty="0" err="1"/>
              <a:t>reconnection</a:t>
            </a:r>
            <a:r>
              <a:rPr lang="it-IT" sz="2400" dirty="0"/>
              <a:t> rate </a:t>
            </a:r>
            <a:r>
              <a:rPr lang="it-IT" sz="2400" dirty="0" err="1"/>
              <a:t>follows</a:t>
            </a:r>
            <a:r>
              <a:rPr lang="it-IT" sz="2400" dirty="0"/>
              <a:t> the </a:t>
            </a:r>
            <a:r>
              <a:rPr lang="it-IT" sz="2400" dirty="0" smtClean="0"/>
              <a:t>slow </a:t>
            </a:r>
            <a:r>
              <a:rPr lang="it-IT" sz="2400" dirty="0" err="1" smtClean="0"/>
              <a:t>reconnections</a:t>
            </a:r>
            <a:r>
              <a:rPr lang="it-IT" sz="2400" dirty="0" smtClean="0"/>
              <a:t> rate of 2D </a:t>
            </a:r>
            <a:r>
              <a:rPr lang="it-IT" sz="2400" dirty="0" err="1" smtClean="0"/>
              <a:t>simulations</a:t>
            </a:r>
            <a:r>
              <a:rPr lang="it-IT" sz="2400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" y="181966"/>
            <a:ext cx="4437773" cy="326704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007077" y="181965"/>
            <a:ext cx="2342296" cy="2834189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2100275" y="1027907"/>
            <a:ext cx="423080" cy="832512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2100275" y="1027907"/>
            <a:ext cx="423080" cy="832512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100275" y="2088107"/>
            <a:ext cx="184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Beginning</a:t>
            </a:r>
            <a:r>
              <a:rPr lang="it-IT" dirty="0" smtClean="0"/>
              <a:t> of PDI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18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28650" y="2482685"/>
            <a:ext cx="7886700" cy="1325563"/>
          </a:xfrm>
        </p:spPr>
        <p:txBody>
          <a:bodyPr/>
          <a:lstStyle/>
          <a:p>
            <a:r>
              <a:rPr lang="it-IT" dirty="0" smtClean="0"/>
              <a:t>3D </a:t>
            </a:r>
            <a:r>
              <a:rPr lang="it-IT" dirty="0" err="1" smtClean="0"/>
              <a:t>simulations</a:t>
            </a:r>
            <a:r>
              <a:rPr lang="it-IT" dirty="0" smtClean="0"/>
              <a:t>:</a:t>
            </a:r>
            <a:br>
              <a:rPr lang="it-IT" dirty="0" smtClean="0"/>
            </a:br>
            <a:r>
              <a:rPr lang="it-IT" dirty="0" smtClean="0"/>
              <a:t>Force-free </a:t>
            </a:r>
            <a:r>
              <a:rPr lang="it-IT" dirty="0" err="1" smtClean="0"/>
              <a:t>equilibrium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75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F_Slice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000" y="540000"/>
            <a:ext cx="6172200" cy="61722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237041" y="6168806"/>
            <a:ext cx="453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</a:t>
            </a:r>
            <a:r>
              <a:rPr lang="it-IT" sz="2400" dirty="0" smtClean="0"/>
              <a:t>lice on the x-z </a:t>
            </a:r>
            <a:r>
              <a:rPr lang="it-IT" sz="2400" dirty="0" err="1" smtClean="0"/>
              <a:t>plane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2186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F_Slice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000" y="540000"/>
            <a:ext cx="6174000" cy="6174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37041" y="6168806"/>
            <a:ext cx="453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</a:t>
            </a:r>
            <a:r>
              <a:rPr lang="it-IT" sz="2400" dirty="0" smtClean="0"/>
              <a:t>lice on the x-y </a:t>
            </a:r>
            <a:r>
              <a:rPr lang="it-IT" sz="2400" dirty="0" err="1" smtClean="0"/>
              <a:t>plane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0839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" y="-268012"/>
            <a:ext cx="2952286" cy="2686719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24" y="-268013"/>
            <a:ext cx="2597046" cy="26867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88" y="-268013"/>
            <a:ext cx="2597046" cy="268671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4" y="2382607"/>
            <a:ext cx="2412652" cy="222686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51" y="2384492"/>
            <a:ext cx="2328602" cy="222510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4" y="2382607"/>
            <a:ext cx="2330440" cy="222686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3" y="4623607"/>
            <a:ext cx="2456493" cy="226733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76" y="4623606"/>
            <a:ext cx="2394027" cy="226733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26" y="4609473"/>
            <a:ext cx="2396817" cy="22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" y="365125"/>
            <a:ext cx="4355837" cy="32785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45" y="268874"/>
            <a:ext cx="4741023" cy="33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82052" y="4017648"/>
            <a:ext cx="8225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Like </a:t>
            </a:r>
            <a:r>
              <a:rPr lang="it-IT" sz="2400" dirty="0" smtClean="0"/>
              <a:t>in the pressure-</a:t>
            </a:r>
            <a:r>
              <a:rPr lang="it-IT" sz="2400" dirty="0" err="1" smtClean="0"/>
              <a:t>balanced</a:t>
            </a:r>
            <a:r>
              <a:rPr lang="it-IT" sz="2400" dirty="0" smtClean="0"/>
              <a:t> case:</a:t>
            </a:r>
          </a:p>
          <a:p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the </a:t>
            </a:r>
            <a:r>
              <a:rPr lang="it-IT" sz="2400" dirty="0" smtClean="0"/>
              <a:t>3D </a:t>
            </a:r>
            <a:r>
              <a:rPr lang="it-IT" sz="2400" dirty="0" err="1" smtClean="0"/>
              <a:t>instability</a:t>
            </a:r>
            <a:r>
              <a:rPr lang="it-IT" sz="2400" dirty="0" smtClean="0"/>
              <a:t> </a:t>
            </a:r>
            <a:r>
              <a:rPr lang="it-IT" sz="2400" dirty="0" err="1" smtClean="0"/>
              <a:t>triggers</a:t>
            </a:r>
            <a:r>
              <a:rPr lang="it-IT" sz="2400" dirty="0" smtClean="0"/>
              <a:t> a </a:t>
            </a:r>
            <a:r>
              <a:rPr lang="it-IT" sz="2400" b="1" dirty="0" smtClean="0"/>
              <a:t>fast </a:t>
            </a:r>
            <a:r>
              <a:rPr lang="it-IT" sz="2400" b="1" dirty="0" err="1" smtClean="0"/>
              <a:t>reconnection</a:t>
            </a:r>
            <a:r>
              <a:rPr lang="it-IT" sz="2400" b="1" dirty="0" smtClean="0"/>
              <a:t> </a:t>
            </a:r>
            <a:r>
              <a:rPr lang="it-IT" sz="2400" b="1" dirty="0" smtClean="0"/>
              <a:t>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 smtClean="0"/>
              <a:t>When</a:t>
            </a:r>
            <a:r>
              <a:rPr lang="it-IT" sz="2400" dirty="0" smtClean="0"/>
              <a:t> </a:t>
            </a:r>
            <a:r>
              <a:rPr lang="it-IT" sz="2400" dirty="0"/>
              <a:t>the 3D </a:t>
            </a:r>
            <a:r>
              <a:rPr lang="it-IT" sz="2400" dirty="0" err="1" smtClean="0"/>
              <a:t>instabilty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damped</a:t>
            </a:r>
            <a:r>
              <a:rPr lang="it-IT" sz="2400" dirty="0"/>
              <a:t>, the </a:t>
            </a:r>
            <a:r>
              <a:rPr lang="it-IT" sz="2400" dirty="0" err="1" smtClean="0"/>
              <a:t>dissipation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magnetic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much</a:t>
            </a:r>
            <a:r>
              <a:rPr lang="it-IT" sz="2400" dirty="0" smtClean="0"/>
              <a:t> </a:t>
            </a:r>
            <a:r>
              <a:rPr lang="it-IT" sz="2400" dirty="0" err="1" smtClean="0"/>
              <a:t>slower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" y="365125"/>
            <a:ext cx="4355837" cy="32785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45" y="268874"/>
            <a:ext cx="4741023" cy="337479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335505" y="413253"/>
            <a:ext cx="1106906" cy="277511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8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191" y="365126"/>
            <a:ext cx="8516204" cy="1325563"/>
          </a:xfrm>
        </p:spPr>
        <p:txBody>
          <a:bodyPr/>
          <a:lstStyle/>
          <a:p>
            <a:r>
              <a:rPr lang="it-IT" dirty="0"/>
              <a:t>Future: </a:t>
            </a:r>
            <a:r>
              <a:rPr lang="it-IT" dirty="0" smtClean="0"/>
              <a:t>The </a:t>
            </a:r>
            <a:r>
              <a:rPr lang="it-IT" dirty="0" err="1" smtClean="0"/>
              <a:t>Hybrid</a:t>
            </a:r>
            <a:r>
              <a:rPr lang="it-IT" dirty="0" smtClean="0"/>
              <a:t> </a:t>
            </a:r>
            <a:r>
              <a:rPr lang="it-IT" dirty="0"/>
              <a:t>MHD-PIC </a:t>
            </a:r>
            <a:r>
              <a:rPr lang="it-IT" dirty="0" err="1" smtClean="0"/>
              <a:t>module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99238"/>
          </a:xfrm>
        </p:spPr>
        <p:txBody>
          <a:bodyPr>
            <a:normAutofit fontScale="85000" lnSpcReduction="20000"/>
          </a:bodyPr>
          <a:lstStyle/>
          <a:p>
            <a:r>
              <a:rPr lang="it-IT" dirty="0" err="1" smtClean="0"/>
              <a:t>P</a:t>
            </a:r>
            <a:r>
              <a:rPr lang="it-IT" dirty="0" err="1" smtClean="0"/>
              <a:t>articles</a:t>
            </a:r>
            <a:r>
              <a:rPr lang="it-IT" dirty="0" smtClean="0"/>
              <a:t> </a:t>
            </a:r>
            <a:r>
              <a:rPr lang="it-IT" dirty="0" err="1"/>
              <a:t>moving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to </a:t>
            </a:r>
            <a:r>
              <a:rPr lang="it-IT" dirty="0" err="1"/>
              <a:t>Lorentz</a:t>
            </a:r>
            <a:r>
              <a:rPr lang="it-IT" dirty="0"/>
              <a:t> </a:t>
            </a:r>
            <a:r>
              <a:rPr lang="it-IT" dirty="0" smtClean="0"/>
              <a:t>force</a:t>
            </a:r>
          </a:p>
          <a:p>
            <a:endParaRPr lang="it-IT" dirty="0" smtClean="0"/>
          </a:p>
          <a:p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acceleration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Follow</a:t>
            </a:r>
            <a:r>
              <a:rPr lang="it-IT" dirty="0" smtClean="0"/>
              <a:t> </a:t>
            </a:r>
            <a:r>
              <a:rPr lang="it-IT" dirty="0" err="1" smtClean="0"/>
              <a:t>trajectory</a:t>
            </a:r>
            <a:r>
              <a:rPr lang="it-IT" dirty="0" smtClean="0"/>
              <a:t>: </a:t>
            </a:r>
            <a:r>
              <a:rPr lang="it-IT" dirty="0" err="1"/>
              <a:t>l</a:t>
            </a:r>
            <a:r>
              <a:rPr lang="it-IT" dirty="0" err="1" smtClean="0"/>
              <a:t>ocalize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the </a:t>
            </a:r>
            <a:r>
              <a:rPr lang="it-IT" dirty="0" err="1" smtClean="0"/>
              <a:t>acceleration</a:t>
            </a:r>
            <a:r>
              <a:rPr lang="it-IT" dirty="0" smtClean="0"/>
              <a:t> </a:t>
            </a:r>
            <a:r>
              <a:rPr lang="it-IT" dirty="0" err="1" smtClean="0"/>
              <a:t>takes</a:t>
            </a:r>
            <a:r>
              <a:rPr lang="it-IT" dirty="0" smtClean="0"/>
              <a:t> </a:t>
            </a:r>
            <a:r>
              <a:rPr lang="it-IT" dirty="0" err="1" smtClean="0"/>
              <a:t>place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Spectra</a:t>
            </a:r>
            <a:r>
              <a:rPr lang="it-IT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reproduce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laws</a:t>
            </a:r>
            <a:r>
              <a:rPr lang="it-IT" dirty="0" smtClean="0"/>
              <a:t>)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>
                <a:sym typeface="Wingdings" panose="05000000000000000000" pitchFamily="2" charset="2"/>
              </a:rPr>
              <a:t> </a:t>
            </a:r>
            <a:r>
              <a:rPr lang="it-IT" dirty="0" err="1" smtClean="0"/>
              <a:t>Simulations</a:t>
            </a:r>
            <a:r>
              <a:rPr lang="it-IT" dirty="0" smtClean="0"/>
              <a:t> of </a:t>
            </a:r>
            <a:r>
              <a:rPr lang="it-IT" dirty="0" err="1" smtClean="0"/>
              <a:t>jets+MR+particles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difficult</a:t>
            </a:r>
            <a:r>
              <a:rPr lang="it-IT" dirty="0" smtClean="0"/>
              <a:t> </a:t>
            </a:r>
            <a:r>
              <a:rPr lang="it-IT" dirty="0" err="1" smtClean="0"/>
              <a:t>since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requires</a:t>
            </a:r>
            <a:r>
              <a:rPr lang="it-IT" dirty="0" smtClean="0"/>
              <a:t> a </a:t>
            </a:r>
            <a:r>
              <a:rPr lang="it-IT" dirty="0" err="1" smtClean="0"/>
              <a:t>lot</a:t>
            </a:r>
            <a:r>
              <a:rPr lang="it-IT" dirty="0" smtClean="0"/>
              <a:t> of </a:t>
            </a:r>
            <a:r>
              <a:rPr lang="it-IT" dirty="0" err="1" smtClean="0"/>
              <a:t>computational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,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zoon</a:t>
            </a:r>
            <a:r>
              <a:rPr lang="it-IT" dirty="0" smtClean="0"/>
              <a:t> on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areas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54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60587"/>
            <a:ext cx="7886700" cy="1325563"/>
          </a:xfrm>
        </p:spPr>
        <p:txBody>
          <a:bodyPr/>
          <a:lstStyle/>
          <a:p>
            <a:pPr algn="ctr"/>
            <a:r>
              <a:rPr lang="it-IT" dirty="0" smtClean="0"/>
              <a:t>Magnetic </a:t>
            </a:r>
            <a:r>
              <a:rPr lang="it-IT" dirty="0" err="1" smtClean="0"/>
              <a:t>Reconnection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360" y="1486150"/>
            <a:ext cx="8435280" cy="5184576"/>
          </a:xfrm>
        </p:spPr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apid </a:t>
            </a:r>
            <a:r>
              <a:rPr lang="en-US" dirty="0"/>
              <a:t>rearrangement of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magnetic field topology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iolent </a:t>
            </a:r>
            <a:r>
              <a:rPr lang="en-US" dirty="0"/>
              <a:t>release </a:t>
            </a:r>
            <a:r>
              <a:rPr lang="en-US" dirty="0" smtClean="0"/>
              <a:t>of magnetically-stored </a:t>
            </a:r>
            <a:r>
              <a:rPr lang="en-US" dirty="0"/>
              <a:t>energy </a:t>
            </a:r>
            <a:r>
              <a:rPr lang="en-US" dirty="0" smtClean="0"/>
              <a:t>and conversion/dissipation </a:t>
            </a:r>
            <a:r>
              <a:rPr lang="en-US" dirty="0"/>
              <a:t>into </a:t>
            </a:r>
            <a:r>
              <a:rPr lang="en-US" dirty="0" smtClean="0"/>
              <a:t>heat, plasma kinetic energy and </a:t>
            </a:r>
            <a:r>
              <a:rPr lang="en-US" dirty="0" smtClean="0">
                <a:solidFill>
                  <a:srgbClr val="FF0000"/>
                </a:solidFill>
              </a:rPr>
              <a:t>non-thermal </a:t>
            </a:r>
            <a:r>
              <a:rPr lang="en-US" dirty="0">
                <a:solidFill>
                  <a:srgbClr val="FF0000"/>
                </a:solidFill>
              </a:rPr>
              <a:t>particle </a:t>
            </a:r>
            <a:r>
              <a:rPr lang="en-US" dirty="0" smtClean="0">
                <a:solidFill>
                  <a:srgbClr val="FF0000"/>
                </a:solidFill>
              </a:rPr>
              <a:t>acceleration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Important in astrophysics because is regarded as mechanism to account for the </a:t>
            </a:r>
            <a:r>
              <a:rPr lang="en-US" b="1" i="1" dirty="0" smtClean="0"/>
              <a:t>fast variability </a:t>
            </a:r>
            <a:r>
              <a:rPr lang="en-US" dirty="0" smtClean="0"/>
              <a:t>observed in many scenarios, like the </a:t>
            </a:r>
            <a:r>
              <a:rPr lang="en-US" dirty="0" smtClean="0">
                <a:solidFill>
                  <a:srgbClr val="FF0000"/>
                </a:solidFill>
              </a:rPr>
              <a:t>gamma ray flares </a:t>
            </a:r>
            <a:r>
              <a:rPr lang="en-US" dirty="0" smtClean="0"/>
              <a:t>from the </a:t>
            </a:r>
            <a:r>
              <a:rPr lang="en-US" dirty="0" smtClean="0">
                <a:solidFill>
                  <a:schemeClr val="tx2"/>
                </a:solidFill>
              </a:rPr>
              <a:t>Crab Nebula</a:t>
            </a:r>
            <a:r>
              <a:rPr lang="en-US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Tavani</a:t>
            </a:r>
            <a:r>
              <a:rPr lang="en-US" sz="2400" dirty="0" smtClean="0"/>
              <a:t> </a:t>
            </a:r>
            <a:r>
              <a:rPr lang="en-US" sz="2400" dirty="0" smtClean="0"/>
              <a:t>et al. </a:t>
            </a:r>
            <a:r>
              <a:rPr lang="en-US" sz="2400" dirty="0" smtClean="0"/>
              <a:t>2011)</a:t>
            </a:r>
            <a:endParaRPr lang="en-US" sz="2400" i="1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276" y="1047922"/>
            <a:ext cx="3426145" cy="20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33" y="0"/>
            <a:ext cx="6137962" cy="6263647"/>
          </a:xfrm>
        </p:spPr>
      </p:pic>
      <p:sp>
        <p:nvSpPr>
          <p:cNvPr id="3" name="CasellaDiTesto 2"/>
          <p:cNvSpPr txBox="1"/>
          <p:nvPr/>
        </p:nvSpPr>
        <p:spPr>
          <a:xfrm>
            <a:off x="6537278" y="504967"/>
            <a:ext cx="2251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- 2M test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smtClean="0"/>
              <a:t>No feedback on the </a:t>
            </a:r>
            <a:r>
              <a:rPr lang="it-IT" dirty="0" err="1" smtClean="0"/>
              <a:t>fluid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err="1"/>
              <a:t>M</a:t>
            </a:r>
            <a:r>
              <a:rPr lang="it-IT" dirty="0" err="1" smtClean="0"/>
              <a:t>axwellian</a:t>
            </a:r>
            <a:r>
              <a:rPr lang="it-IT" dirty="0" smtClean="0"/>
              <a:t> (non-</a:t>
            </a:r>
            <a:r>
              <a:rPr lang="it-IT" dirty="0" err="1" smtClean="0"/>
              <a:t>relativistic</a:t>
            </a:r>
            <a:r>
              <a:rPr lang="it-IT" dirty="0" smtClean="0"/>
              <a:t>) </a:t>
            </a: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5487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455821"/>
            <a:ext cx="7886700" cy="5197642"/>
          </a:xfrm>
        </p:spPr>
        <p:txBody>
          <a:bodyPr>
            <a:normAutofit/>
          </a:bodyPr>
          <a:lstStyle/>
          <a:p>
            <a:r>
              <a:rPr lang="it-IT" sz="2400" dirty="0" smtClean="0"/>
              <a:t>Magnetic </a:t>
            </a:r>
            <a:r>
              <a:rPr lang="it-IT" sz="2400" dirty="0" err="1" smtClean="0"/>
              <a:t>reconnection</a:t>
            </a:r>
            <a:r>
              <a:rPr lang="it-IT" sz="2400" dirty="0" smtClean="0"/>
              <a:t> can account for fast </a:t>
            </a:r>
            <a:r>
              <a:rPr lang="it-IT" sz="2400" dirty="0" err="1" smtClean="0"/>
              <a:t>variability</a:t>
            </a:r>
            <a:r>
              <a:rPr lang="it-IT" sz="2400" dirty="0" smtClean="0"/>
              <a:t> </a:t>
            </a:r>
            <a:r>
              <a:rPr lang="it-IT" sz="2400" dirty="0" err="1" smtClean="0"/>
              <a:t>observed</a:t>
            </a:r>
            <a:r>
              <a:rPr lang="it-IT" sz="2400" dirty="0" smtClean="0"/>
              <a:t> in </a:t>
            </a:r>
            <a:r>
              <a:rPr lang="it-IT" sz="2400" dirty="0" err="1" smtClean="0"/>
              <a:t>many</a:t>
            </a:r>
            <a:r>
              <a:rPr lang="it-IT" sz="2400" dirty="0" smtClean="0"/>
              <a:t> </a:t>
            </a:r>
            <a:r>
              <a:rPr lang="it-IT" sz="2400" dirty="0" err="1" smtClean="0"/>
              <a:t>astrophysical</a:t>
            </a:r>
            <a:r>
              <a:rPr lang="it-IT" sz="2400" dirty="0" smtClean="0"/>
              <a:t> </a:t>
            </a:r>
            <a:r>
              <a:rPr lang="it-IT" sz="2400" dirty="0" err="1" smtClean="0"/>
              <a:t>environments</a:t>
            </a:r>
            <a:r>
              <a:rPr lang="it-IT" sz="2400" dirty="0" smtClean="0"/>
              <a:t> (</a:t>
            </a:r>
            <a:r>
              <a:rPr lang="it-IT" sz="2400" dirty="0" err="1" smtClean="0"/>
              <a:t>PWNe</a:t>
            </a:r>
            <a:r>
              <a:rPr lang="it-IT" sz="2400" dirty="0" smtClean="0"/>
              <a:t>, </a:t>
            </a:r>
            <a:r>
              <a:rPr lang="it-IT" sz="2400" dirty="0" err="1" smtClean="0"/>
              <a:t>AGNs</a:t>
            </a:r>
            <a:r>
              <a:rPr lang="it-IT" sz="2400" dirty="0" smtClean="0"/>
              <a:t>, </a:t>
            </a:r>
            <a:r>
              <a:rPr lang="it-IT" sz="2400" dirty="0" err="1" smtClean="0"/>
              <a:t>Sun</a:t>
            </a:r>
            <a:r>
              <a:rPr lang="it-IT" sz="2400" dirty="0" smtClean="0"/>
              <a:t>)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3D MHD </a:t>
            </a:r>
            <a:r>
              <a:rPr lang="it-IT" sz="2400" dirty="0" err="1" smtClean="0"/>
              <a:t>simulations</a:t>
            </a:r>
            <a:r>
              <a:rPr lang="it-IT" sz="2400" dirty="0" smtClean="0"/>
              <a:t> show </a:t>
            </a:r>
            <a:r>
              <a:rPr lang="it-IT" sz="2400" dirty="0" err="1" smtClean="0"/>
              <a:t>that</a:t>
            </a:r>
            <a:r>
              <a:rPr lang="it-IT" sz="2400" dirty="0" smtClean="0"/>
              <a:t> 3D </a:t>
            </a:r>
            <a:r>
              <a:rPr lang="it-IT" sz="2400" dirty="0" err="1" smtClean="0"/>
              <a:t>instabilities</a:t>
            </a:r>
            <a:r>
              <a:rPr lang="it-IT" sz="2400" dirty="0" smtClean="0"/>
              <a:t> </a:t>
            </a:r>
            <a:r>
              <a:rPr lang="it-IT" sz="2400" dirty="0" err="1" smtClean="0"/>
              <a:t>always</a:t>
            </a:r>
            <a:r>
              <a:rPr lang="it-IT" sz="2400" dirty="0" smtClean="0"/>
              <a:t> </a:t>
            </a:r>
            <a:r>
              <a:rPr lang="it-IT" sz="2400" dirty="0" err="1" smtClean="0"/>
              <a:t>lead</a:t>
            </a:r>
            <a:r>
              <a:rPr lang="it-IT" sz="2400" dirty="0" smtClean="0"/>
              <a:t> to a </a:t>
            </a:r>
            <a:r>
              <a:rPr lang="it-IT" sz="2400" b="1" dirty="0" smtClean="0"/>
              <a:t>fast </a:t>
            </a:r>
            <a:r>
              <a:rPr lang="it-IT" sz="2400" b="1" dirty="0" err="1" smtClean="0"/>
              <a:t>reconnection</a:t>
            </a:r>
            <a:r>
              <a:rPr lang="it-IT" sz="2400" b="1" dirty="0" smtClean="0"/>
              <a:t> </a:t>
            </a:r>
            <a:r>
              <a:rPr lang="it-IT" sz="2400" dirty="0" smtClean="0"/>
              <a:t>regime</a:t>
            </a:r>
          </a:p>
          <a:p>
            <a:endParaRPr lang="it-IT" sz="2400" dirty="0"/>
          </a:p>
          <a:p>
            <a:r>
              <a:rPr lang="it-IT" sz="2400" dirty="0" smtClean="0"/>
              <a:t>Future 1: </a:t>
            </a:r>
            <a:r>
              <a:rPr lang="it-IT" sz="2400" dirty="0" err="1" smtClean="0"/>
              <a:t>study</a:t>
            </a:r>
            <a:r>
              <a:rPr lang="it-IT" sz="2400" dirty="0" smtClean="0"/>
              <a:t> of </a:t>
            </a:r>
            <a:r>
              <a:rPr lang="it-IT" sz="2400" dirty="0" err="1" smtClean="0"/>
              <a:t>magnetic</a:t>
            </a:r>
            <a:r>
              <a:rPr lang="it-IT" sz="2400" dirty="0" smtClean="0"/>
              <a:t> </a:t>
            </a:r>
            <a:r>
              <a:rPr lang="it-IT" sz="2400" dirty="0" err="1" smtClean="0"/>
              <a:t>reconnection</a:t>
            </a:r>
            <a:r>
              <a:rPr lang="it-IT" sz="2400" dirty="0" smtClean="0"/>
              <a:t> in </a:t>
            </a:r>
            <a:r>
              <a:rPr lang="it-IT" sz="2400" dirty="0" err="1" smtClean="0"/>
              <a:t>astrophysical</a:t>
            </a:r>
            <a:r>
              <a:rPr lang="it-IT" sz="2400" dirty="0" smtClean="0"/>
              <a:t> </a:t>
            </a:r>
            <a:r>
              <a:rPr lang="it-IT" sz="2400" dirty="0" err="1" smtClean="0"/>
              <a:t>jets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Future 2: </a:t>
            </a:r>
            <a:r>
              <a:rPr lang="it-IT" sz="2400" dirty="0" err="1" smtClean="0"/>
              <a:t>study</a:t>
            </a:r>
            <a:r>
              <a:rPr lang="it-IT" sz="2400" dirty="0" smtClean="0"/>
              <a:t> of </a:t>
            </a:r>
            <a:r>
              <a:rPr lang="it-IT" sz="2400" dirty="0" err="1" smtClean="0"/>
              <a:t>particle</a:t>
            </a:r>
            <a:r>
              <a:rPr lang="it-IT" sz="2400" dirty="0" smtClean="0"/>
              <a:t> </a:t>
            </a:r>
            <a:r>
              <a:rPr lang="it-IT" sz="2400" dirty="0" err="1" smtClean="0"/>
              <a:t>acceleration</a:t>
            </a:r>
            <a:r>
              <a:rPr lang="it-IT" sz="2400" dirty="0" smtClean="0"/>
              <a:t> (</a:t>
            </a:r>
            <a:r>
              <a:rPr lang="it-IT" sz="2400" dirty="0" err="1" smtClean="0"/>
              <a:t>where</a:t>
            </a:r>
            <a:r>
              <a:rPr lang="it-IT" sz="2400" dirty="0" smtClean="0"/>
              <a:t>? </a:t>
            </a:r>
            <a:r>
              <a:rPr lang="it-IT" sz="2400" dirty="0" err="1" smtClean="0"/>
              <a:t>how</a:t>
            </a:r>
            <a:r>
              <a:rPr lang="it-IT" sz="2400" dirty="0" smtClean="0"/>
              <a:t>? </a:t>
            </a:r>
            <a:r>
              <a:rPr lang="it-IT" sz="2400" dirty="0" err="1" smtClean="0"/>
              <a:t>how</a:t>
            </a:r>
            <a:r>
              <a:rPr lang="it-IT" sz="2400" dirty="0" smtClean="0"/>
              <a:t> </a:t>
            </a:r>
            <a:r>
              <a:rPr lang="it-IT" sz="2400" dirty="0" err="1" smtClean="0"/>
              <a:t>much</a:t>
            </a:r>
            <a:r>
              <a:rPr lang="it-IT" sz="2400" dirty="0" smtClean="0"/>
              <a:t>?) in </a:t>
            </a:r>
            <a:r>
              <a:rPr lang="it-IT" sz="2400" dirty="0" err="1" smtClean="0"/>
              <a:t>magnetic</a:t>
            </a:r>
            <a:r>
              <a:rPr lang="it-IT" sz="2400" dirty="0" smtClean="0"/>
              <a:t> </a:t>
            </a:r>
            <a:r>
              <a:rPr lang="it-IT" sz="2400" dirty="0" err="1" smtClean="0"/>
              <a:t>reconnection</a:t>
            </a:r>
            <a:r>
              <a:rPr lang="it-IT" sz="2400" dirty="0" smtClean="0"/>
              <a:t> </a:t>
            </a:r>
            <a:r>
              <a:rPr lang="it-IT" sz="2400" dirty="0" err="1" smtClean="0"/>
              <a:t>events</a:t>
            </a:r>
            <a:endParaRPr lang="it-IT" sz="2400" dirty="0" smtClean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46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83" y="1371600"/>
            <a:ext cx="3956222" cy="207453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20742"/>
            <a:ext cx="7886700" cy="1325563"/>
          </a:xfrm>
        </p:spPr>
        <p:txBody>
          <a:bodyPr/>
          <a:lstStyle/>
          <a:p>
            <a:pPr algn="ctr"/>
            <a:r>
              <a:rPr lang="it-IT" dirty="0" smtClean="0"/>
              <a:t>Acceleration </a:t>
            </a:r>
            <a:r>
              <a:rPr lang="it-IT" dirty="0" err="1" smtClean="0"/>
              <a:t>mechanisms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861" y="1763840"/>
            <a:ext cx="5304224" cy="1374583"/>
          </a:xfrm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b="1" dirty="0" smtClean="0"/>
              <a:t>Linear </a:t>
            </a:r>
            <a:r>
              <a:rPr lang="it-IT" sz="2500" b="1" dirty="0" err="1" smtClean="0"/>
              <a:t>acceleration</a:t>
            </a:r>
            <a:r>
              <a:rPr lang="it-IT" sz="2500" b="1" dirty="0" smtClean="0"/>
              <a:t> </a:t>
            </a:r>
            <a:r>
              <a:rPr lang="it-IT" sz="2500" dirty="0" smtClean="0"/>
              <a:t>in X-</a:t>
            </a:r>
            <a:r>
              <a:rPr lang="it-IT" sz="2500" dirty="0" err="1" smtClean="0"/>
              <a:t>points</a:t>
            </a:r>
            <a:r>
              <a:rPr lang="it-IT" sz="2500" dirty="0" smtClean="0"/>
              <a:t> by </a:t>
            </a:r>
            <a:r>
              <a:rPr lang="it-IT" sz="2500" dirty="0" err="1" smtClean="0"/>
              <a:t>means</a:t>
            </a:r>
            <a:r>
              <a:rPr lang="it-IT" sz="2500" dirty="0" smtClean="0"/>
              <a:t> of the </a:t>
            </a:r>
            <a:r>
              <a:rPr lang="it-IT" sz="2500" dirty="0" err="1" smtClean="0"/>
              <a:t>induced</a:t>
            </a:r>
            <a:r>
              <a:rPr lang="it-IT" sz="2500" dirty="0" smtClean="0"/>
              <a:t> </a:t>
            </a:r>
            <a:r>
              <a:rPr lang="it-IT" sz="2500" dirty="0" err="1" smtClean="0"/>
              <a:t>electric</a:t>
            </a:r>
            <a:r>
              <a:rPr lang="it-IT" sz="2500" dirty="0" smtClean="0"/>
              <a:t> </a:t>
            </a:r>
            <a:r>
              <a:rPr lang="it-IT" sz="2500" dirty="0" err="1" smtClean="0"/>
              <a:t>field</a:t>
            </a:r>
            <a:r>
              <a:rPr lang="it-IT" sz="2500" dirty="0" smtClean="0"/>
              <a:t> (Sironi, </a:t>
            </a:r>
            <a:r>
              <a:rPr lang="it-IT" sz="2500" dirty="0" err="1" smtClean="0"/>
              <a:t>Cerutti</a:t>
            </a:r>
            <a:r>
              <a:rPr lang="it-IT" sz="2500" dirty="0" smtClean="0"/>
              <a:t>, </a:t>
            </a:r>
            <a:r>
              <a:rPr lang="it-IT" sz="2500" dirty="0" err="1" smtClean="0"/>
              <a:t>Zenitani</a:t>
            </a:r>
            <a:r>
              <a:rPr lang="it-IT" sz="2500" dirty="0" smtClean="0"/>
              <a:t>, </a:t>
            </a:r>
            <a:r>
              <a:rPr lang="it-IT" sz="2500" dirty="0" err="1" smtClean="0"/>
              <a:t>Uzdensky</a:t>
            </a:r>
            <a:r>
              <a:rPr lang="it-IT" sz="2500" dirty="0" smtClean="0"/>
              <a:t>, …)</a:t>
            </a:r>
            <a:endParaRPr lang="it-IT" dirty="0" smtClean="0"/>
          </a:p>
        </p:txBody>
      </p:sp>
      <p:sp>
        <p:nvSpPr>
          <p:cNvPr id="17" name="CasellaDiTesto 16"/>
          <p:cNvSpPr txBox="1"/>
          <p:nvPr/>
        </p:nvSpPr>
        <p:spPr>
          <a:xfrm>
            <a:off x="6833937" y="2935705"/>
            <a:ext cx="2069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dirty="0" err="1" smtClean="0"/>
              <a:t>Uzdensky</a:t>
            </a:r>
            <a:r>
              <a:rPr lang="it-IT" sz="1600" dirty="0" smtClean="0"/>
              <a:t> et al. 2011)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481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83" y="1371600"/>
            <a:ext cx="3956222" cy="207453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20742"/>
            <a:ext cx="7886700" cy="1325563"/>
          </a:xfrm>
        </p:spPr>
        <p:txBody>
          <a:bodyPr/>
          <a:lstStyle/>
          <a:p>
            <a:pPr algn="ctr"/>
            <a:r>
              <a:rPr lang="it-IT" dirty="0" smtClean="0"/>
              <a:t>Acceleration </a:t>
            </a:r>
            <a:r>
              <a:rPr lang="it-IT" dirty="0" err="1" smtClean="0"/>
              <a:t>mechanisms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861" y="1763840"/>
            <a:ext cx="5304224" cy="1374583"/>
          </a:xfrm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b="1" dirty="0" smtClean="0"/>
              <a:t>Linear </a:t>
            </a:r>
            <a:r>
              <a:rPr lang="it-IT" sz="2500" b="1" dirty="0" err="1" smtClean="0"/>
              <a:t>acceleration</a:t>
            </a:r>
            <a:r>
              <a:rPr lang="it-IT" sz="2500" b="1" dirty="0" smtClean="0"/>
              <a:t> </a:t>
            </a:r>
            <a:r>
              <a:rPr lang="it-IT" sz="2500" dirty="0" smtClean="0"/>
              <a:t>in X-</a:t>
            </a:r>
            <a:r>
              <a:rPr lang="it-IT" sz="2500" dirty="0" err="1" smtClean="0"/>
              <a:t>points</a:t>
            </a:r>
            <a:r>
              <a:rPr lang="it-IT" sz="2500" dirty="0" smtClean="0"/>
              <a:t> by </a:t>
            </a:r>
            <a:r>
              <a:rPr lang="it-IT" sz="2500" dirty="0" err="1" smtClean="0"/>
              <a:t>means</a:t>
            </a:r>
            <a:r>
              <a:rPr lang="it-IT" sz="2500" dirty="0" smtClean="0"/>
              <a:t> of the </a:t>
            </a:r>
            <a:r>
              <a:rPr lang="it-IT" sz="2500" dirty="0" err="1" smtClean="0"/>
              <a:t>induced</a:t>
            </a:r>
            <a:r>
              <a:rPr lang="it-IT" sz="2500" dirty="0" smtClean="0"/>
              <a:t> </a:t>
            </a:r>
            <a:r>
              <a:rPr lang="it-IT" sz="2500" dirty="0" err="1" smtClean="0"/>
              <a:t>electric</a:t>
            </a:r>
            <a:r>
              <a:rPr lang="it-IT" sz="2500" dirty="0" smtClean="0"/>
              <a:t> </a:t>
            </a:r>
            <a:r>
              <a:rPr lang="it-IT" sz="2500" dirty="0" err="1" smtClean="0"/>
              <a:t>field</a:t>
            </a:r>
            <a:r>
              <a:rPr lang="it-IT" sz="2500" dirty="0" smtClean="0"/>
              <a:t> (Sironi, </a:t>
            </a:r>
            <a:r>
              <a:rPr lang="it-IT" sz="2500" dirty="0" err="1" smtClean="0"/>
              <a:t>Cerutti</a:t>
            </a:r>
            <a:r>
              <a:rPr lang="it-IT" sz="2500" dirty="0" smtClean="0"/>
              <a:t>, </a:t>
            </a:r>
            <a:r>
              <a:rPr lang="it-IT" sz="2500" dirty="0" err="1" smtClean="0"/>
              <a:t>Zenitani</a:t>
            </a:r>
            <a:r>
              <a:rPr lang="it-IT" sz="2500" dirty="0" smtClean="0"/>
              <a:t>, </a:t>
            </a:r>
            <a:r>
              <a:rPr lang="it-IT" sz="2500" dirty="0" err="1" smtClean="0"/>
              <a:t>Uzdensky</a:t>
            </a:r>
            <a:r>
              <a:rPr lang="it-IT" sz="2500" dirty="0" smtClean="0"/>
              <a:t>, …)</a:t>
            </a:r>
            <a:endParaRPr lang="it-IT" dirty="0" smtClean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" y="5359167"/>
            <a:ext cx="5519337" cy="1447734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833937" y="2935705"/>
            <a:ext cx="2069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dirty="0" err="1" smtClean="0"/>
              <a:t>Uzdensky</a:t>
            </a:r>
            <a:r>
              <a:rPr lang="it-IT" sz="1600" dirty="0" smtClean="0"/>
              <a:t> et al. 2011)</a:t>
            </a:r>
            <a:endParaRPr lang="it-IT" sz="16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674892" y="6288513"/>
            <a:ext cx="2069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dirty="0" err="1" smtClean="0"/>
              <a:t>Guo</a:t>
            </a:r>
            <a:r>
              <a:rPr lang="it-IT" sz="1600" dirty="0" smtClean="0"/>
              <a:t> et al. 2015)</a:t>
            </a:r>
            <a:endParaRPr lang="it-IT" sz="1600" dirty="0"/>
          </a:p>
        </p:txBody>
      </p:sp>
      <p:sp>
        <p:nvSpPr>
          <p:cNvPr id="5" name="Rettangolo 4"/>
          <p:cNvSpPr/>
          <p:nvPr/>
        </p:nvSpPr>
        <p:spPr>
          <a:xfrm>
            <a:off x="105298" y="3745756"/>
            <a:ext cx="5569594" cy="156966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Fermi 1st </a:t>
            </a:r>
            <a:r>
              <a:rPr lang="it-IT" sz="2400" b="1" dirty="0" err="1"/>
              <a:t>order</a:t>
            </a:r>
            <a:r>
              <a:rPr lang="it-IT" sz="2400" b="1" dirty="0"/>
              <a:t> </a:t>
            </a:r>
            <a:r>
              <a:rPr lang="it-IT" sz="2400" b="1" dirty="0" err="1"/>
              <a:t>acceleration</a:t>
            </a:r>
            <a:r>
              <a:rPr lang="it-IT" sz="2400" dirty="0"/>
              <a:t> in the </a:t>
            </a:r>
            <a:r>
              <a:rPr lang="it-IT" sz="2400" dirty="0" err="1"/>
              <a:t>merging</a:t>
            </a:r>
            <a:r>
              <a:rPr lang="it-IT" sz="2400" dirty="0"/>
              <a:t>/</a:t>
            </a:r>
            <a:r>
              <a:rPr lang="it-IT" sz="2400" dirty="0" err="1"/>
              <a:t>deforming</a:t>
            </a:r>
            <a:r>
              <a:rPr lang="it-IT" sz="2400" dirty="0"/>
              <a:t> </a:t>
            </a:r>
            <a:r>
              <a:rPr lang="it-IT" sz="2400" dirty="0" err="1"/>
              <a:t>islands</a:t>
            </a:r>
            <a:r>
              <a:rPr lang="it-IT" sz="2400" dirty="0"/>
              <a:t> or </a:t>
            </a:r>
            <a:r>
              <a:rPr lang="it-IT" sz="2400" dirty="0" err="1"/>
              <a:t>reconnecting</a:t>
            </a:r>
            <a:r>
              <a:rPr lang="it-IT" sz="2400" dirty="0"/>
              <a:t> </a:t>
            </a:r>
            <a:r>
              <a:rPr lang="it-IT" sz="2400" dirty="0" err="1"/>
              <a:t>magnetic</a:t>
            </a:r>
            <a:r>
              <a:rPr lang="it-IT" sz="2400" dirty="0"/>
              <a:t> </a:t>
            </a:r>
            <a:r>
              <a:rPr lang="it-IT" sz="2400" dirty="0" err="1"/>
              <a:t>fields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/>
              <a:t>de </a:t>
            </a:r>
            <a:r>
              <a:rPr lang="it-IT" sz="2400" dirty="0" err="1"/>
              <a:t>Gouveia</a:t>
            </a:r>
            <a:r>
              <a:rPr lang="it-IT" sz="2400" dirty="0"/>
              <a:t>, </a:t>
            </a:r>
            <a:r>
              <a:rPr lang="it-IT" sz="2400" dirty="0" err="1"/>
              <a:t>Kowal</a:t>
            </a:r>
            <a:r>
              <a:rPr lang="it-IT" sz="2400" dirty="0"/>
              <a:t>, Drake, </a:t>
            </a:r>
            <a:r>
              <a:rPr lang="it-IT" sz="2400" dirty="0" err="1"/>
              <a:t>Guo</a:t>
            </a:r>
            <a:r>
              <a:rPr lang="it-IT" sz="2400" dirty="0"/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11246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41421" y="276726"/>
                <a:ext cx="8061157" cy="640080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ctr">
                  <a:buNone/>
                </a:pPr>
                <a:r>
                  <a:rPr lang="en-US" sz="3200" dirty="0" smtClean="0"/>
                  <a:t>The classical Sweet-Parker model for </a:t>
                </a:r>
              </a:p>
              <a:p>
                <a:pPr marL="0" indent="0" algn="ctr">
                  <a:buNone/>
                </a:pPr>
                <a:r>
                  <a:rPr lang="en-US" sz="3200" dirty="0" smtClean="0"/>
                  <a:t>magnetic reconnection</a:t>
                </a:r>
              </a:p>
              <a:p>
                <a:pPr marL="0" indent="0" algn="ctr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2400" dirty="0"/>
                  <a:t>R</a:t>
                </a:r>
                <a:r>
                  <a:rPr lang="en-US" sz="2400" dirty="0" smtClean="0"/>
                  <a:t>econnection </a:t>
                </a:r>
                <a:r>
                  <a:rPr lang="en-US" sz="2400" dirty="0"/>
                  <a:t>time </a:t>
                </a:r>
                <a:endParaRPr lang="en-US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𝑟𝑒𝑐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i="1" dirty="0" smtClean="0"/>
                  <a:t> S</a:t>
                </a:r>
                <a:r>
                  <a:rPr lang="en-US" sz="2400" i="1" baseline="30000" dirty="0" smtClean="0"/>
                  <a:t>1/2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where </a:t>
                </a:r>
                <a:r>
                  <a:rPr lang="en-US" sz="2400" i="1" dirty="0" smtClean="0"/>
                  <a:t>S </a:t>
                </a:r>
                <a:r>
                  <a:rPr lang="en-US" sz="2400" i="1" dirty="0"/>
                  <a:t>= L v</a:t>
                </a:r>
                <a:r>
                  <a:rPr lang="en-US" sz="2400" i="1" baseline="-25000" dirty="0"/>
                  <a:t>A</a:t>
                </a:r>
                <a:r>
                  <a:rPr lang="en-US" sz="2400" i="1" dirty="0"/>
                  <a:t>/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 smtClean="0"/>
                  <a:t>is </a:t>
                </a:r>
                <a:r>
                  <a:rPr lang="en-US" sz="2400" dirty="0"/>
                  <a:t>the </a:t>
                </a:r>
                <a:r>
                  <a:rPr lang="en-US" sz="2400" b="1" i="1" dirty="0"/>
                  <a:t>Lundquist number</a:t>
                </a:r>
                <a:r>
                  <a:rPr lang="en-US" sz="2400" i="1" dirty="0" smtClean="0"/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 dirty="0"/>
                  <a:t> the resistivity of </a:t>
                </a:r>
                <a:r>
                  <a:rPr lang="en-US" sz="2400" dirty="0" smtClean="0"/>
                  <a:t>the plasma and </a:t>
                </a:r>
                <a:r>
                  <a:rPr lang="en-US" sz="2400" i="1" dirty="0" err="1" smtClean="0"/>
                  <a:t>t</a:t>
                </a:r>
                <a:r>
                  <a:rPr lang="en-US" sz="2400" i="1" baseline="-25000" dirty="0" err="1" smtClean="0"/>
                  <a:t>A</a:t>
                </a:r>
                <a:r>
                  <a:rPr lang="en-US" sz="2400" i="1" dirty="0" smtClean="0"/>
                  <a:t> </a:t>
                </a:r>
                <a:r>
                  <a:rPr lang="en-US" sz="2400" i="1" dirty="0"/>
                  <a:t>= </a:t>
                </a:r>
                <a:r>
                  <a:rPr lang="en-US" sz="2400" i="1" dirty="0" smtClean="0"/>
                  <a:t>L/</a:t>
                </a:r>
                <a:r>
                  <a:rPr lang="en-US" sz="2400" i="1" dirty="0" err="1" smtClean="0"/>
                  <a:t>v</a:t>
                </a:r>
                <a:r>
                  <a:rPr lang="en-US" sz="2400" i="1" baseline="-25000" dirty="0" err="1" smtClean="0"/>
                  <a:t>A</a:t>
                </a:r>
                <a:r>
                  <a:rPr lang="en-US" sz="2400" dirty="0" smtClean="0"/>
                  <a:t> is the Alfven time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 algn="ctr">
                  <a:buNone/>
                </a:pPr>
                <a:r>
                  <a:rPr lang="en-US" sz="2600" b="1" dirty="0" smtClean="0"/>
                  <a:t>PROBLEM</a:t>
                </a:r>
              </a:p>
              <a:p>
                <a:pPr marL="0" indent="0" algn="ctr">
                  <a:buNone/>
                </a:pPr>
                <a:endParaRPr lang="en-US" sz="2400" dirty="0" smtClean="0"/>
              </a:p>
              <a:p>
                <a:r>
                  <a:rPr lang="en-US" dirty="0"/>
                  <a:t>S &gt;&gt; </a:t>
                </a:r>
                <a:r>
                  <a:rPr lang="en-US" dirty="0" smtClean="0"/>
                  <a:t>1 in many scenarios of interests</a:t>
                </a:r>
              </a:p>
              <a:p>
                <a:r>
                  <a:rPr lang="en-US" dirty="0" smtClean="0"/>
                  <a:t>Example: the Solar flares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2100" dirty="0" smtClean="0"/>
                  <a:t> in the Solar corona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≃0.5 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100" dirty="0"/>
              </a:p>
              <a:p>
                <a:pPr lvl="1"/>
                <a:r>
                  <a:rPr lang="en-US" sz="2100" dirty="0"/>
                  <a:t>The </a:t>
                </a:r>
                <a:r>
                  <a:rPr lang="en-US" sz="2100" dirty="0" smtClean="0"/>
                  <a:t>Sweet-Parker model therefore predicts for the solar flares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 ≃2</m:t>
                    </m:r>
                  </m:oMath>
                </a14:m>
                <a:r>
                  <a:rPr lang="en-US" sz="2100" dirty="0" smtClean="0"/>
                  <a:t> months, much longer than the observed 15 min</a:t>
                </a:r>
              </a:p>
              <a:p>
                <a:pPr lvl="1"/>
                <a:endParaRPr lang="en-US" sz="2000" dirty="0" smtClean="0"/>
              </a:p>
              <a:p>
                <a:pPr marL="457200" lvl="1" indent="0">
                  <a:buNone/>
                </a:pPr>
                <a:r>
                  <a:rPr lang="en-US" sz="3300" dirty="0" smtClean="0"/>
                  <a:t>The Sweet-Parker model is </a:t>
                </a:r>
                <a:r>
                  <a:rPr lang="en-US" sz="3300" b="1" dirty="0" smtClean="0"/>
                  <a:t>not very fast!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421" y="276726"/>
                <a:ext cx="8061157" cy="6400800"/>
              </a:xfrm>
              <a:blipFill>
                <a:blip r:embed="rId2"/>
                <a:stretch>
                  <a:fillRect l="-1059" t="-2476" r="-1437" b="-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397042" y="1034716"/>
            <a:ext cx="8458200" cy="5739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4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41421" y="276726"/>
                <a:ext cx="8061157" cy="640080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ctr">
                  <a:buNone/>
                </a:pPr>
                <a:r>
                  <a:rPr lang="en-US" sz="3200" dirty="0" smtClean="0"/>
                  <a:t>The classical Sweet-Parker model for </a:t>
                </a:r>
              </a:p>
              <a:p>
                <a:pPr marL="0" indent="0" algn="ctr">
                  <a:buNone/>
                </a:pPr>
                <a:r>
                  <a:rPr lang="en-US" sz="3200" dirty="0" smtClean="0"/>
                  <a:t>magnetic reconnection</a:t>
                </a:r>
              </a:p>
              <a:p>
                <a:pPr marL="0" indent="0" algn="ctr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2400" dirty="0"/>
                  <a:t>R</a:t>
                </a:r>
                <a:r>
                  <a:rPr lang="en-US" sz="2400" dirty="0" smtClean="0"/>
                  <a:t>econnection </a:t>
                </a:r>
                <a:r>
                  <a:rPr lang="en-US" sz="2400" dirty="0"/>
                  <a:t>time </a:t>
                </a:r>
                <a:endParaRPr lang="en-US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𝑟𝑒𝑐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i="1" dirty="0" smtClean="0"/>
                  <a:t> S</a:t>
                </a:r>
                <a:r>
                  <a:rPr lang="en-US" sz="2400" i="1" baseline="30000" dirty="0" smtClean="0"/>
                  <a:t>1/2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where </a:t>
                </a:r>
                <a:r>
                  <a:rPr lang="en-US" sz="2400" i="1" dirty="0" smtClean="0"/>
                  <a:t>S </a:t>
                </a:r>
                <a:r>
                  <a:rPr lang="en-US" sz="2400" i="1" dirty="0"/>
                  <a:t>= L v</a:t>
                </a:r>
                <a:r>
                  <a:rPr lang="en-US" sz="2400" i="1" baseline="-25000" dirty="0"/>
                  <a:t>A</a:t>
                </a:r>
                <a:r>
                  <a:rPr lang="en-US" sz="2400" i="1" dirty="0"/>
                  <a:t>/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 smtClean="0"/>
                  <a:t>is </a:t>
                </a:r>
                <a:r>
                  <a:rPr lang="en-US" sz="2400" dirty="0"/>
                  <a:t>the </a:t>
                </a:r>
                <a:r>
                  <a:rPr lang="en-US" sz="2400" b="1" i="1" dirty="0"/>
                  <a:t>Lundquist number</a:t>
                </a:r>
                <a:r>
                  <a:rPr lang="en-US" sz="2400" i="1" dirty="0" smtClean="0"/>
                  <a:t>, </a:t>
                </a:r>
                <a:r>
                  <a:rPr lang="en-US" sz="2400" i="1" dirty="0" smtClean="0"/>
                  <a:t>L </a:t>
                </a:r>
                <a:r>
                  <a:rPr lang="en-US" sz="2400" dirty="0" smtClean="0"/>
                  <a:t>a length scale,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 dirty="0"/>
                  <a:t> the resistivity of </a:t>
                </a:r>
                <a:r>
                  <a:rPr lang="en-US" sz="2400" dirty="0" smtClean="0"/>
                  <a:t>the plasma and </a:t>
                </a:r>
                <a:r>
                  <a:rPr lang="en-US" sz="2400" i="1" dirty="0" err="1" smtClean="0"/>
                  <a:t>t</a:t>
                </a:r>
                <a:r>
                  <a:rPr lang="en-US" sz="2400" i="1" baseline="-25000" dirty="0" err="1" smtClean="0"/>
                  <a:t>A</a:t>
                </a:r>
                <a:r>
                  <a:rPr lang="en-US" sz="2400" i="1" dirty="0" smtClean="0"/>
                  <a:t> </a:t>
                </a:r>
                <a:r>
                  <a:rPr lang="en-US" sz="2400" i="1" dirty="0"/>
                  <a:t>= </a:t>
                </a:r>
                <a:r>
                  <a:rPr lang="en-US" sz="2400" i="1" dirty="0" smtClean="0"/>
                  <a:t>L/</a:t>
                </a:r>
                <a:r>
                  <a:rPr lang="en-US" sz="2400" i="1" dirty="0" err="1" smtClean="0"/>
                  <a:t>v</a:t>
                </a:r>
                <a:r>
                  <a:rPr lang="en-US" sz="2400" i="1" baseline="-25000" dirty="0" err="1" smtClean="0"/>
                  <a:t>A</a:t>
                </a:r>
                <a:r>
                  <a:rPr lang="en-US" sz="2400" dirty="0" smtClean="0"/>
                  <a:t> is the Alfven </a:t>
                </a:r>
                <a:r>
                  <a:rPr lang="en-US" sz="2400" dirty="0" smtClean="0"/>
                  <a:t>time</a:t>
                </a:r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 algn="ctr">
                  <a:buNone/>
                </a:pPr>
                <a:r>
                  <a:rPr lang="en-US" sz="2600" b="1" dirty="0" smtClean="0"/>
                  <a:t>PROBLEM</a:t>
                </a:r>
              </a:p>
              <a:p>
                <a:pPr marL="0" indent="0" algn="ctr">
                  <a:buNone/>
                </a:pPr>
                <a:endParaRPr lang="en-US" sz="2400" dirty="0" smtClean="0"/>
              </a:p>
              <a:p>
                <a:r>
                  <a:rPr lang="en-US" dirty="0"/>
                  <a:t>S &gt;&gt; </a:t>
                </a:r>
                <a:r>
                  <a:rPr lang="en-US" dirty="0" smtClean="0"/>
                  <a:t>1 in many scenarios of interests</a:t>
                </a:r>
              </a:p>
              <a:p>
                <a:r>
                  <a:rPr lang="en-US" dirty="0" smtClean="0"/>
                  <a:t>Example: the Solar flares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2100" dirty="0" smtClean="0"/>
                  <a:t> in the Solar corona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≃0.5 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100" dirty="0"/>
              </a:p>
              <a:p>
                <a:pPr lvl="1"/>
                <a:r>
                  <a:rPr lang="en-US" sz="2100" dirty="0"/>
                  <a:t>The </a:t>
                </a:r>
                <a:r>
                  <a:rPr lang="en-US" sz="2100" dirty="0" smtClean="0"/>
                  <a:t>Sweet-Parker model therefore predicts for the solar flares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 ≃2</m:t>
                    </m:r>
                  </m:oMath>
                </a14:m>
                <a:r>
                  <a:rPr lang="en-US" sz="2100" dirty="0" smtClean="0"/>
                  <a:t> months, much longer than the observed 15 min</a:t>
                </a:r>
              </a:p>
              <a:p>
                <a:pPr lvl="1"/>
                <a:endParaRPr lang="en-US" sz="2000" dirty="0" smtClean="0"/>
              </a:p>
              <a:p>
                <a:pPr marL="457200" lvl="1" indent="0">
                  <a:buNone/>
                </a:pPr>
                <a:r>
                  <a:rPr lang="en-US" sz="3300" dirty="0" smtClean="0"/>
                  <a:t>The Sweet-Parker model is </a:t>
                </a:r>
                <a:r>
                  <a:rPr lang="en-US" sz="3300" b="1" dirty="0" smtClean="0"/>
                  <a:t>not very fast!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4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421" y="276726"/>
                <a:ext cx="8061157" cy="6400800"/>
              </a:xfrm>
              <a:blipFill>
                <a:blip r:embed="rId2"/>
                <a:stretch>
                  <a:fillRect l="-1059" t="-2476" b="-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/>
          <p:cNvSpPr/>
          <p:nvPr/>
        </p:nvSpPr>
        <p:spPr>
          <a:xfrm>
            <a:off x="397042" y="3068053"/>
            <a:ext cx="8458200" cy="370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0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41421" y="276726"/>
                <a:ext cx="8061157" cy="640080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ctr">
                  <a:buNone/>
                </a:pPr>
                <a:r>
                  <a:rPr lang="en-US" sz="3200" dirty="0" smtClean="0"/>
                  <a:t>The classical Sweet-Parker model for </a:t>
                </a:r>
              </a:p>
              <a:p>
                <a:pPr marL="0" indent="0" algn="ctr">
                  <a:buNone/>
                </a:pPr>
                <a:r>
                  <a:rPr lang="en-US" sz="3200" dirty="0" smtClean="0"/>
                  <a:t>magnetic reconnection</a:t>
                </a:r>
              </a:p>
              <a:p>
                <a:pPr marL="0" indent="0" algn="ctr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2400" dirty="0"/>
                  <a:t>R</a:t>
                </a:r>
                <a:r>
                  <a:rPr lang="en-US" sz="2400" dirty="0" smtClean="0"/>
                  <a:t>econnection </a:t>
                </a:r>
                <a:r>
                  <a:rPr lang="en-US" sz="2400" dirty="0"/>
                  <a:t>time </a:t>
                </a:r>
                <a:endParaRPr lang="en-US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𝑟𝑒𝑐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i="1" dirty="0" smtClean="0"/>
                  <a:t> S</a:t>
                </a:r>
                <a:r>
                  <a:rPr lang="en-US" sz="2400" i="1" baseline="30000" dirty="0" smtClean="0"/>
                  <a:t>1/2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where </a:t>
                </a:r>
                <a:r>
                  <a:rPr lang="en-US" sz="2400" i="1" dirty="0" smtClean="0"/>
                  <a:t>S </a:t>
                </a:r>
                <a:r>
                  <a:rPr lang="en-US" sz="2400" i="1" dirty="0"/>
                  <a:t>= L v</a:t>
                </a:r>
                <a:r>
                  <a:rPr lang="en-US" sz="2400" i="1" baseline="-25000" dirty="0"/>
                  <a:t>A</a:t>
                </a:r>
                <a:r>
                  <a:rPr lang="en-US" sz="2400" i="1" dirty="0"/>
                  <a:t>/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 smtClean="0"/>
                  <a:t>is </a:t>
                </a:r>
                <a:r>
                  <a:rPr lang="en-US" sz="2400" dirty="0"/>
                  <a:t>the </a:t>
                </a:r>
                <a:r>
                  <a:rPr lang="en-US" sz="2400" b="1" i="1" dirty="0"/>
                  <a:t>Lundquist number</a:t>
                </a:r>
                <a:r>
                  <a:rPr lang="en-US" sz="2400" i="1" dirty="0" smtClean="0"/>
                  <a:t>, </a:t>
                </a:r>
                <a:r>
                  <a:rPr lang="en-US" sz="2400" i="1" dirty="0"/>
                  <a:t>L </a:t>
                </a:r>
                <a:r>
                  <a:rPr lang="en-US" sz="2400" dirty="0"/>
                  <a:t>a length scale,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 dirty="0"/>
                  <a:t> the resistivity of </a:t>
                </a:r>
                <a:r>
                  <a:rPr lang="en-US" sz="2400" dirty="0" smtClean="0"/>
                  <a:t>the plasma and </a:t>
                </a:r>
                <a:r>
                  <a:rPr lang="en-US" sz="2400" i="1" dirty="0" err="1" smtClean="0"/>
                  <a:t>t</a:t>
                </a:r>
                <a:r>
                  <a:rPr lang="en-US" sz="2400" i="1" baseline="-25000" dirty="0" err="1" smtClean="0"/>
                  <a:t>A</a:t>
                </a:r>
                <a:r>
                  <a:rPr lang="en-US" sz="2400" i="1" dirty="0" smtClean="0"/>
                  <a:t> </a:t>
                </a:r>
                <a:r>
                  <a:rPr lang="en-US" sz="2400" i="1" dirty="0"/>
                  <a:t>= </a:t>
                </a:r>
                <a:r>
                  <a:rPr lang="en-US" sz="2400" i="1" dirty="0" smtClean="0"/>
                  <a:t>L/</a:t>
                </a:r>
                <a:r>
                  <a:rPr lang="en-US" sz="2400" i="1" dirty="0" err="1" smtClean="0"/>
                  <a:t>v</a:t>
                </a:r>
                <a:r>
                  <a:rPr lang="en-US" sz="2400" i="1" baseline="-25000" dirty="0" err="1" smtClean="0"/>
                  <a:t>A</a:t>
                </a:r>
                <a:r>
                  <a:rPr lang="en-US" sz="2400" dirty="0" smtClean="0"/>
                  <a:t> is the Alfven time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 algn="ctr">
                  <a:buNone/>
                </a:pPr>
                <a:r>
                  <a:rPr lang="en-US" sz="2600" b="1" dirty="0" smtClean="0"/>
                  <a:t>PROBLEM</a:t>
                </a:r>
              </a:p>
              <a:p>
                <a:pPr marL="0" indent="0" algn="ctr">
                  <a:buNone/>
                </a:pPr>
                <a:endParaRPr lang="en-US" sz="2400" dirty="0" smtClean="0"/>
              </a:p>
              <a:p>
                <a:r>
                  <a:rPr lang="en-US" dirty="0"/>
                  <a:t>S &gt;&gt; </a:t>
                </a:r>
                <a:r>
                  <a:rPr lang="en-US" dirty="0" smtClean="0"/>
                  <a:t>1 in many scenarios of interests</a:t>
                </a:r>
              </a:p>
              <a:p>
                <a:r>
                  <a:rPr lang="en-US" dirty="0" smtClean="0"/>
                  <a:t>Example: the Solar flares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2100" dirty="0" smtClean="0"/>
                  <a:t> in the Solar corona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≃0.5 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100" dirty="0"/>
              </a:p>
              <a:p>
                <a:pPr lvl="1"/>
                <a:r>
                  <a:rPr lang="en-US" sz="2100" dirty="0"/>
                  <a:t>The </a:t>
                </a:r>
                <a:r>
                  <a:rPr lang="en-US" sz="2100" dirty="0" smtClean="0"/>
                  <a:t>Sweet-Parker model therefore predicts for the solar flares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it-IT" sz="21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100" b="0" i="1" smtClean="0">
                        <a:latin typeface="Cambria Math" panose="02040503050406030204" pitchFamily="18" charset="0"/>
                      </a:rPr>
                      <m:t> ≃2</m:t>
                    </m:r>
                  </m:oMath>
                </a14:m>
                <a:r>
                  <a:rPr lang="en-US" sz="2100" dirty="0" smtClean="0"/>
                  <a:t> months, much longer than the observed 15 min</a:t>
                </a:r>
              </a:p>
              <a:p>
                <a:pPr lvl="1"/>
                <a:endParaRPr lang="en-US" sz="2000" dirty="0" smtClean="0"/>
              </a:p>
              <a:p>
                <a:pPr marL="457200" lvl="1" indent="0">
                  <a:buNone/>
                </a:pPr>
                <a:r>
                  <a:rPr lang="en-US" sz="3300" dirty="0" smtClean="0"/>
                  <a:t>    The Sweet-Parker model is </a:t>
                </a:r>
                <a:r>
                  <a:rPr lang="en-US" sz="3300" b="1" dirty="0" smtClean="0"/>
                  <a:t>not very fast!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4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421" y="276726"/>
                <a:ext cx="8061157" cy="6400800"/>
              </a:xfrm>
              <a:blipFill>
                <a:blip r:embed="rId2"/>
                <a:stretch>
                  <a:fillRect l="-1059" t="-2476" b="-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63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95536" y="3559026"/>
            <a:ext cx="8280920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395536" y="404664"/>
                <a:ext cx="8291264" cy="5045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it-IT" sz="3200" dirty="0" smtClean="0"/>
                  <a:t>When </a:t>
                </a:r>
                <a14:m>
                  <m:oMath xmlns:m="http://schemas.openxmlformats.org/officeDocument/2006/math">
                    <m:r>
                      <a:rPr lang="it-IT" sz="3200" b="0" i="1" smtClean="0">
                        <a:latin typeface="Cambria Math"/>
                      </a:rPr>
                      <m:t>𝑆</m:t>
                    </m:r>
                    <m:r>
                      <a:rPr lang="it-IT" sz="3200" b="0" i="1" smtClean="0"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it-IT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sz="32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3200" dirty="0" smtClean="0"/>
                  <a:t>the </a:t>
                </a:r>
                <a:r>
                  <a:rPr lang="it-IT" sz="3200" dirty="0" err="1" smtClean="0"/>
                  <a:t>current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sheet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becomes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unstable</a:t>
                </a:r>
                <a:r>
                  <a:rPr lang="it-IT" sz="3200" dirty="0" smtClean="0"/>
                  <a:t> to </a:t>
                </a:r>
                <a:r>
                  <a:rPr lang="it-IT" sz="3200" dirty="0" err="1" smtClean="0"/>
                  <a:t>secondary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tearing</a:t>
                </a:r>
                <a:r>
                  <a:rPr lang="it-IT" sz="3200" dirty="0" smtClean="0"/>
                  <a:t> </a:t>
                </a:r>
                <a:r>
                  <a:rPr lang="it-IT" sz="3200" dirty="0" err="1" smtClean="0"/>
                  <a:t>instability</a:t>
                </a:r>
                <a:r>
                  <a:rPr lang="en-US" sz="3200" dirty="0" smtClean="0"/>
                  <a:t>: </a:t>
                </a:r>
                <a:r>
                  <a:rPr lang="en-US" sz="3200" b="1" dirty="0" smtClean="0">
                    <a:solidFill>
                      <a:srgbClr val="FF0000"/>
                    </a:solidFill>
                  </a:rPr>
                  <a:t>production of </a:t>
                </a:r>
                <a:r>
                  <a:rPr lang="en-US" sz="3200" b="1" dirty="0" err="1" smtClean="0">
                    <a:solidFill>
                      <a:srgbClr val="FF0000"/>
                    </a:solidFill>
                  </a:rPr>
                  <a:t>plasmoids</a:t>
                </a:r>
                <a:r>
                  <a:rPr lang="en-US" sz="3200" b="1" dirty="0" smtClean="0"/>
                  <a:t> 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it-IT" sz="3200" b="1" i="1" dirty="0" smtClean="0">
                    <a:solidFill>
                      <a:srgbClr val="FF0000"/>
                    </a:solidFill>
                  </a:rPr>
                  <a:t>Fast </a:t>
                </a:r>
                <a:r>
                  <a:rPr lang="it-IT" sz="3200" b="1" i="1" dirty="0" err="1" smtClean="0">
                    <a:solidFill>
                      <a:srgbClr val="FF0000"/>
                    </a:solidFill>
                  </a:rPr>
                  <a:t>reconnection</a:t>
                </a:r>
                <a:r>
                  <a:rPr lang="it-IT" sz="3200" b="1" dirty="0" smtClean="0">
                    <a:solidFill>
                      <a:srgbClr val="FF0000"/>
                    </a:solidFill>
                  </a:rPr>
                  <a:t> regime</a:t>
                </a:r>
              </a:p>
              <a:p>
                <a:pPr marL="0" indent="0">
                  <a:buNone/>
                </a:pPr>
                <a:endParaRPr lang="it-IT" sz="3200" b="1" dirty="0" smtClean="0">
                  <a:solidFill>
                    <a:srgbClr val="FF0000"/>
                  </a:solidFill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it-IT" sz="2800" dirty="0" err="1" smtClean="0"/>
                  <a:t>Formation</a:t>
                </a:r>
                <a:r>
                  <a:rPr lang="it-IT" sz="2800" dirty="0" smtClean="0"/>
                  <a:t> of small </a:t>
                </a:r>
                <a:r>
                  <a:rPr lang="it-IT" sz="2800" dirty="0" err="1" smtClean="0"/>
                  <a:t>sized</a:t>
                </a:r>
                <a:r>
                  <a:rPr lang="it-IT" sz="2800" dirty="0" smtClean="0"/>
                  <a:t> </a:t>
                </a:r>
                <a:r>
                  <a:rPr lang="it-IT" sz="2800" dirty="0" err="1" smtClean="0"/>
                  <a:t>current-sheets</a:t>
                </a:r>
                <a:r>
                  <a:rPr lang="it-IT" sz="2800" dirty="0" smtClean="0"/>
                  <a:t> with </a:t>
                </a:r>
                <a:r>
                  <a:rPr lang="it-IT" sz="2800" i="1" dirty="0" smtClean="0"/>
                  <a:t>S</a:t>
                </a:r>
                <a:r>
                  <a:rPr lang="it-IT" sz="2800" i="1" baseline="-25000" dirty="0" smtClean="0"/>
                  <a:t>eff</a:t>
                </a:r>
                <a:r>
                  <a:rPr lang="it-IT" sz="2800" i="1" dirty="0" smtClean="0"/>
                  <a:t> &lt;&lt; 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it-IT" sz="2800" dirty="0" err="1" smtClean="0"/>
                  <a:t>Effective</a:t>
                </a:r>
                <a:r>
                  <a:rPr lang="it-IT" sz="2800" dirty="0" smtClean="0"/>
                  <a:t> </a:t>
                </a:r>
                <a:r>
                  <a:rPr lang="it-IT" sz="2800" dirty="0" err="1"/>
                  <a:t>r</a:t>
                </a:r>
                <a:r>
                  <a:rPr lang="it-IT" sz="2800" dirty="0" err="1" smtClean="0"/>
                  <a:t>econnection</a:t>
                </a:r>
                <a:r>
                  <a:rPr lang="it-IT" sz="2800" dirty="0" smtClean="0"/>
                  <a:t> rate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∼0.1 −0.01 </m:t>
                    </m:r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it-IT" sz="2800" dirty="0" smtClean="0"/>
                  <a:t> </a:t>
                </a:r>
                <a:r>
                  <a:rPr lang="it-IT" sz="2800" dirty="0" err="1" smtClean="0"/>
                  <a:t>independent</a:t>
                </a:r>
                <a:r>
                  <a:rPr lang="it-IT" sz="2800" dirty="0" smtClean="0"/>
                  <a:t> of S</a:t>
                </a:r>
              </a:p>
              <a:p>
                <a:pPr marL="1428750" lvl="2" indent="-514350">
                  <a:buFont typeface="+mj-lt"/>
                  <a:buAutoNum type="arabicPeriod"/>
                </a:pPr>
                <a:endParaRPr lang="it-IT" dirty="0" smtClean="0"/>
              </a:p>
            </p:txBody>
          </p:sp>
        </mc:Choice>
        <mc:Fallback xmlns="">
          <p:sp>
            <p:nvSpPr>
              <p:cNvPr id="4" name="Segnaposto contenuto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404664"/>
                <a:ext cx="8291264" cy="5045997"/>
              </a:xfrm>
              <a:prstGeom prst="rect">
                <a:avLst/>
              </a:prstGeom>
              <a:blipFill>
                <a:blip r:embed="rId4"/>
                <a:stretch>
                  <a:fillRect l="-1912" t="-24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movie_ps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0936" y="2396456"/>
            <a:ext cx="9939480" cy="39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</TotalTime>
  <Words>621</Words>
  <Application>Microsoft Office PowerPoint</Application>
  <PresentationFormat>Presentazione su schermo (4:3)</PresentationFormat>
  <Paragraphs>164</Paragraphs>
  <Slides>31</Slides>
  <Notes>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Wingdings</vt:lpstr>
      <vt:lpstr>Tema di Office</vt:lpstr>
      <vt:lpstr>Results from 3D MHD simulations of Resistive Magnetic Reconnection</vt:lpstr>
      <vt:lpstr>Outline</vt:lpstr>
      <vt:lpstr>Magnetic Reconnection</vt:lpstr>
      <vt:lpstr>Acceleration mechanisms</vt:lpstr>
      <vt:lpstr>Acceleration mechanisms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happens in 3D?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3D simulations: Pressure balanced equilibrium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3D simulations: Force-free equilibrium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Future: The Hybrid MHD-PIC module</vt:lpstr>
      <vt:lpstr>Presentazione standard di PowerPoint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from 3D MHD simulations of Resistive Magnetic Reconnection</dc:title>
  <dc:creator>User</dc:creator>
  <cp:lastModifiedBy>User</cp:lastModifiedBy>
  <cp:revision>122</cp:revision>
  <dcterms:created xsi:type="dcterms:W3CDTF">2016-06-16T21:49:53Z</dcterms:created>
  <dcterms:modified xsi:type="dcterms:W3CDTF">2016-06-21T11:42:31Z</dcterms:modified>
</cp:coreProperties>
</file>