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avi" ContentType="video/x-msvide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6" r:id="rId2"/>
    <p:sldId id="302" r:id="rId3"/>
    <p:sldId id="259" r:id="rId4"/>
    <p:sldId id="303" r:id="rId5"/>
    <p:sldId id="291" r:id="rId6"/>
    <p:sldId id="298" r:id="rId7"/>
    <p:sldId id="297" r:id="rId8"/>
    <p:sldId id="258" r:id="rId9"/>
    <p:sldId id="264" r:id="rId10"/>
    <p:sldId id="263" r:id="rId11"/>
    <p:sldId id="283" r:id="rId12"/>
    <p:sldId id="286" r:id="rId13"/>
    <p:sldId id="288" r:id="rId14"/>
    <p:sldId id="269" r:id="rId15"/>
    <p:sldId id="265" r:id="rId16"/>
    <p:sldId id="284" r:id="rId17"/>
    <p:sldId id="285" r:id="rId18"/>
    <p:sldId id="289" r:id="rId19"/>
    <p:sldId id="273" r:id="rId20"/>
    <p:sldId id="290" r:id="rId21"/>
    <p:sldId id="274" r:id="rId22"/>
    <p:sldId id="304" r:id="rId23"/>
    <p:sldId id="300" r:id="rId24"/>
    <p:sldId id="295" r:id="rId25"/>
    <p:sldId id="296" r:id="rId26"/>
    <p:sldId id="275" r:id="rId27"/>
    <p:sldId id="276" r:id="rId28"/>
    <p:sldId id="294" r:id="rId29"/>
    <p:sldId id="292" r:id="rId30"/>
    <p:sldId id="299" r:id="rId31"/>
    <p:sldId id="293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660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6EC0F2-6242-472A-B05A-A36EB877C07D}" type="datetimeFigureOut">
              <a:rPr lang="it-IT" smtClean="0"/>
              <a:t>21/06/2016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E7F212-A28E-4B29-BADD-972CA37D97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6017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7F212-A28E-4B29-BADD-972CA37D9710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3032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7F212-A28E-4B29-BADD-972CA37D9710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0104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6FF46-8A6C-4EF4-9E93-9B07F95BC6A5}" type="datetimeFigureOut">
              <a:rPr lang="it-IT" smtClean="0"/>
              <a:t>21/06/2016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28BD1-CBF8-4984-A7D5-FE320785BE0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0710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6FF46-8A6C-4EF4-9E93-9B07F95BC6A5}" type="datetimeFigureOut">
              <a:rPr lang="it-IT" smtClean="0"/>
              <a:t>21/06/2016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28BD1-CBF8-4984-A7D5-FE320785BE0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1424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6FF46-8A6C-4EF4-9E93-9B07F95BC6A5}" type="datetimeFigureOut">
              <a:rPr lang="it-IT" smtClean="0"/>
              <a:t>21/06/2016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28BD1-CBF8-4984-A7D5-FE320785BE0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7624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6FF46-8A6C-4EF4-9E93-9B07F95BC6A5}" type="datetimeFigureOut">
              <a:rPr lang="it-IT" smtClean="0"/>
              <a:t>21/06/2016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28BD1-CBF8-4984-A7D5-FE320785BE0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9382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6FF46-8A6C-4EF4-9E93-9B07F95BC6A5}" type="datetimeFigureOut">
              <a:rPr lang="it-IT" smtClean="0"/>
              <a:t>21/06/2016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28BD1-CBF8-4984-A7D5-FE320785BE0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4336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6FF46-8A6C-4EF4-9E93-9B07F95BC6A5}" type="datetimeFigureOut">
              <a:rPr lang="it-IT" smtClean="0"/>
              <a:t>21/06/2016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28BD1-CBF8-4984-A7D5-FE320785BE0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980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6FF46-8A6C-4EF4-9E93-9B07F95BC6A5}" type="datetimeFigureOut">
              <a:rPr lang="it-IT" smtClean="0"/>
              <a:t>21/06/2016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28BD1-CBF8-4984-A7D5-FE320785BE0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4021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6FF46-8A6C-4EF4-9E93-9B07F95BC6A5}" type="datetimeFigureOut">
              <a:rPr lang="it-IT" smtClean="0"/>
              <a:t>21/06/2016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28BD1-CBF8-4984-A7D5-FE320785BE0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4080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6FF46-8A6C-4EF4-9E93-9B07F95BC6A5}" type="datetimeFigureOut">
              <a:rPr lang="it-IT" smtClean="0"/>
              <a:t>21/06/2016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28BD1-CBF8-4984-A7D5-FE320785BE0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2558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6FF46-8A6C-4EF4-9E93-9B07F95BC6A5}" type="datetimeFigureOut">
              <a:rPr lang="it-IT" smtClean="0"/>
              <a:t>21/06/2016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28BD1-CBF8-4984-A7D5-FE320785BE0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2359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6FF46-8A6C-4EF4-9E93-9B07F95BC6A5}" type="datetimeFigureOut">
              <a:rPr lang="it-IT" smtClean="0"/>
              <a:t>21/06/2016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28BD1-CBF8-4984-A7D5-FE320785BE0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7299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6FF46-8A6C-4EF4-9E93-9B07F95BC6A5}" type="datetimeFigureOut">
              <a:rPr lang="it-IT" smtClean="0"/>
              <a:t>21/06/2016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28BD1-CBF8-4984-A7D5-FE320785BE0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7393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38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5" Type="http://schemas.openxmlformats.org/officeDocument/2006/relationships/image" Target="../media/image7.png"/><Relationship Id="rId4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469229" y="737345"/>
            <a:ext cx="8277727" cy="1765216"/>
          </a:xfrm>
        </p:spPr>
        <p:txBody>
          <a:bodyPr>
            <a:normAutofit/>
          </a:bodyPr>
          <a:lstStyle/>
          <a:p>
            <a:r>
              <a:rPr lang="en-US" sz="4400" b="1" i="1" dirty="0" smtClean="0"/>
              <a:t>Results from 3D MHD simulations of Resistive Magnetic Reconnection</a:t>
            </a:r>
            <a:endParaRPr lang="it-IT" sz="4400" b="1" i="1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938465" y="3048585"/>
            <a:ext cx="7098632" cy="3207835"/>
          </a:xfrm>
        </p:spPr>
        <p:txBody>
          <a:bodyPr>
            <a:normAutofit fontScale="92500" lnSpcReduction="20000"/>
          </a:bodyPr>
          <a:lstStyle/>
          <a:p>
            <a:r>
              <a:rPr lang="it-IT" sz="3200" dirty="0" smtClean="0">
                <a:solidFill>
                  <a:schemeClr val="bg1">
                    <a:lumMod val="50000"/>
                  </a:schemeClr>
                </a:solidFill>
              </a:rPr>
              <a:t>Edoardo Striani</a:t>
            </a:r>
            <a:r>
              <a:rPr lang="it-IT" sz="3200" baseline="30000" dirty="0" smtClean="0">
                <a:solidFill>
                  <a:schemeClr val="bg1">
                    <a:lumMod val="50000"/>
                  </a:schemeClr>
                </a:solidFill>
              </a:rPr>
              <a:t>1</a:t>
            </a:r>
            <a:r>
              <a:rPr lang="it-IT" sz="3200" dirty="0" smtClean="0">
                <a:solidFill>
                  <a:schemeClr val="bg1">
                    <a:lumMod val="50000"/>
                  </a:schemeClr>
                </a:solidFill>
              </a:rPr>
              <a:t>, Andrea Mignone</a:t>
            </a:r>
            <a:r>
              <a:rPr lang="it-IT" sz="3200" baseline="30000" dirty="0" smtClean="0">
                <a:solidFill>
                  <a:schemeClr val="bg1">
                    <a:lumMod val="50000"/>
                  </a:schemeClr>
                </a:solidFill>
              </a:rPr>
              <a:t>2</a:t>
            </a:r>
            <a:r>
              <a:rPr lang="it-IT" sz="3200" dirty="0" smtClean="0">
                <a:solidFill>
                  <a:schemeClr val="bg1">
                    <a:lumMod val="50000"/>
                  </a:schemeClr>
                </a:solidFill>
              </a:rPr>
              <a:t>,    </a:t>
            </a:r>
            <a:r>
              <a:rPr lang="it-IT" sz="3200" dirty="0" err="1" smtClean="0">
                <a:solidFill>
                  <a:schemeClr val="bg1">
                    <a:lumMod val="50000"/>
                  </a:schemeClr>
                </a:solidFill>
              </a:rPr>
              <a:t>Bhargav</a:t>
            </a:r>
            <a:r>
              <a:rPr lang="it-IT" sz="3200" dirty="0" smtClean="0">
                <a:solidFill>
                  <a:schemeClr val="bg1">
                    <a:lumMod val="50000"/>
                  </a:schemeClr>
                </a:solidFill>
              </a:rPr>
              <a:t> Vaidya</a:t>
            </a:r>
            <a:r>
              <a:rPr lang="it-IT" sz="3200" baseline="30000" dirty="0" smtClean="0">
                <a:solidFill>
                  <a:schemeClr val="bg1">
                    <a:lumMod val="50000"/>
                  </a:schemeClr>
                </a:solidFill>
              </a:rPr>
              <a:t>2</a:t>
            </a:r>
            <a:r>
              <a:rPr lang="it-IT" sz="3200" dirty="0" smtClean="0">
                <a:solidFill>
                  <a:schemeClr val="bg1">
                    <a:lumMod val="50000"/>
                  </a:schemeClr>
                </a:solidFill>
              </a:rPr>
              <a:t>, Gianluigi Bodo</a:t>
            </a:r>
            <a:r>
              <a:rPr lang="it-IT" sz="3200" baseline="30000" dirty="0" smtClean="0">
                <a:solidFill>
                  <a:schemeClr val="bg1">
                    <a:lumMod val="50000"/>
                  </a:schemeClr>
                </a:solidFill>
              </a:rPr>
              <a:t>3</a:t>
            </a:r>
            <a:r>
              <a:rPr lang="it-IT" sz="3200" dirty="0" smtClean="0">
                <a:solidFill>
                  <a:schemeClr val="bg1">
                    <a:lumMod val="50000"/>
                  </a:schemeClr>
                </a:solidFill>
              </a:rPr>
              <a:t>,           Attilio Ferrari</a:t>
            </a:r>
            <a:r>
              <a:rPr lang="it-IT" sz="3200" baseline="30000" dirty="0" smtClean="0">
                <a:solidFill>
                  <a:schemeClr val="bg1">
                    <a:lumMod val="50000"/>
                  </a:schemeClr>
                </a:solidFill>
              </a:rPr>
              <a:t>1,2</a:t>
            </a:r>
            <a:r>
              <a:rPr lang="it-IT" sz="3200" dirty="0" smtClean="0">
                <a:solidFill>
                  <a:schemeClr val="bg1">
                    <a:lumMod val="50000"/>
                  </a:schemeClr>
                </a:solidFill>
              </a:rPr>
              <a:t>	</a:t>
            </a:r>
          </a:p>
          <a:p>
            <a:endParaRPr lang="it-IT" sz="3200" dirty="0" smtClean="0">
              <a:solidFill>
                <a:schemeClr val="bg1">
                  <a:lumMod val="50000"/>
                </a:schemeClr>
              </a:solidFill>
            </a:endParaRPr>
          </a:p>
          <a:p>
            <a:endParaRPr lang="it-IT" sz="3200" dirty="0">
              <a:solidFill>
                <a:schemeClr val="bg1">
                  <a:lumMod val="50000"/>
                </a:schemeClr>
              </a:solidFill>
            </a:endParaRPr>
          </a:p>
          <a:p>
            <a:pPr algn="l"/>
            <a:r>
              <a:rPr lang="it-IT" sz="2200" dirty="0" smtClean="0">
                <a:solidFill>
                  <a:schemeClr val="bg1">
                    <a:lumMod val="50000"/>
                  </a:schemeClr>
                </a:solidFill>
              </a:rPr>
              <a:t>1 – INFN Torino</a:t>
            </a:r>
          </a:p>
          <a:p>
            <a:pPr algn="l"/>
            <a:r>
              <a:rPr lang="it-IT" sz="2200" dirty="0" smtClean="0">
                <a:solidFill>
                  <a:schemeClr val="bg1">
                    <a:lumMod val="50000"/>
                  </a:schemeClr>
                </a:solidFill>
              </a:rPr>
              <a:t>2 – </a:t>
            </a:r>
            <a:r>
              <a:rPr lang="it-IT" sz="2200" dirty="0" err="1" smtClean="0">
                <a:solidFill>
                  <a:schemeClr val="bg1">
                    <a:lumMod val="50000"/>
                  </a:schemeClr>
                </a:solidFill>
              </a:rPr>
              <a:t>University</a:t>
            </a:r>
            <a:r>
              <a:rPr lang="it-IT" sz="2200" dirty="0" smtClean="0">
                <a:solidFill>
                  <a:schemeClr val="bg1">
                    <a:lumMod val="50000"/>
                  </a:schemeClr>
                </a:solidFill>
              </a:rPr>
              <a:t> of Torino</a:t>
            </a:r>
          </a:p>
          <a:p>
            <a:pPr algn="l"/>
            <a:r>
              <a:rPr lang="it-IT" sz="2200" dirty="0" smtClean="0">
                <a:solidFill>
                  <a:schemeClr val="bg1">
                    <a:lumMod val="50000"/>
                  </a:schemeClr>
                </a:solidFill>
              </a:rPr>
              <a:t>3 – Osservatorio Astronomico Torino</a:t>
            </a:r>
          </a:p>
        </p:txBody>
      </p:sp>
    </p:spTree>
    <p:extLst>
      <p:ext uri="{BB962C8B-B14F-4D97-AF65-F5344CB8AC3E}">
        <p14:creationId xmlns:p14="http://schemas.microsoft.com/office/powerpoint/2010/main" val="4208156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395536" y="3559026"/>
            <a:ext cx="8280920" cy="2016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Segnaposto contenuto 3"/>
              <p:cNvSpPr txBox="1">
                <a:spLocks noGrp="1"/>
              </p:cNvSpPr>
              <p:nvPr>
                <p:ph idx="1"/>
              </p:nvPr>
            </p:nvSpPr>
            <p:spPr>
              <a:xfrm>
                <a:off x="395536" y="404664"/>
                <a:ext cx="8291264" cy="60606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indent="0">
                  <a:buNone/>
                </a:pPr>
                <a:r>
                  <a:rPr lang="it-IT" sz="3200" dirty="0" smtClean="0"/>
                  <a:t>When </a:t>
                </a:r>
                <a14:m>
                  <m:oMath xmlns:m="http://schemas.openxmlformats.org/officeDocument/2006/math">
                    <m:r>
                      <a:rPr lang="it-IT" sz="3200" b="0" i="1" smtClean="0">
                        <a:latin typeface="Cambria Math"/>
                      </a:rPr>
                      <m:t>𝑆</m:t>
                    </m:r>
                    <m:r>
                      <a:rPr lang="it-IT" sz="3200" b="0" i="1" smtClean="0">
                        <a:latin typeface="Cambria Math"/>
                      </a:rPr>
                      <m:t>&gt;</m:t>
                    </m:r>
                    <m:sSup>
                      <m:sSupPr>
                        <m:ctrlPr>
                          <a:rPr lang="it-IT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3200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it-IT" sz="32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it-IT" sz="3200" b="0" i="0" smtClean="0">
                        <a:latin typeface="Cambria Math"/>
                      </a:rPr>
                      <m:t> </m:t>
                    </m:r>
                  </m:oMath>
                </a14:m>
                <a:r>
                  <a:rPr lang="it-IT" sz="3200" dirty="0" smtClean="0"/>
                  <a:t>the </a:t>
                </a:r>
                <a:r>
                  <a:rPr lang="it-IT" sz="3200" dirty="0" err="1" smtClean="0"/>
                  <a:t>current</a:t>
                </a:r>
                <a:r>
                  <a:rPr lang="it-IT" sz="3200" dirty="0" smtClean="0"/>
                  <a:t> </a:t>
                </a:r>
                <a:r>
                  <a:rPr lang="it-IT" sz="3200" dirty="0" err="1" smtClean="0"/>
                  <a:t>sheet</a:t>
                </a:r>
                <a:r>
                  <a:rPr lang="it-IT" sz="3200" dirty="0" smtClean="0"/>
                  <a:t> </a:t>
                </a:r>
                <a:r>
                  <a:rPr lang="it-IT" sz="3200" dirty="0" err="1" smtClean="0"/>
                  <a:t>becomes</a:t>
                </a:r>
                <a:r>
                  <a:rPr lang="it-IT" sz="3200" dirty="0" smtClean="0"/>
                  <a:t> </a:t>
                </a:r>
                <a:r>
                  <a:rPr lang="it-IT" sz="3200" dirty="0" err="1" smtClean="0"/>
                  <a:t>unstable</a:t>
                </a:r>
                <a:r>
                  <a:rPr lang="it-IT" sz="3200" dirty="0" smtClean="0"/>
                  <a:t> to </a:t>
                </a:r>
                <a:r>
                  <a:rPr lang="it-IT" sz="3200" dirty="0" err="1" smtClean="0"/>
                  <a:t>secondary</a:t>
                </a:r>
                <a:r>
                  <a:rPr lang="it-IT" sz="3200" dirty="0" smtClean="0"/>
                  <a:t> </a:t>
                </a:r>
                <a:r>
                  <a:rPr lang="it-IT" sz="3200" dirty="0" err="1" smtClean="0"/>
                  <a:t>tearing</a:t>
                </a:r>
                <a:r>
                  <a:rPr lang="it-IT" sz="3200" dirty="0" smtClean="0"/>
                  <a:t> </a:t>
                </a:r>
                <a:r>
                  <a:rPr lang="it-IT" sz="3200" dirty="0" err="1" smtClean="0"/>
                  <a:t>instability</a:t>
                </a:r>
                <a:r>
                  <a:rPr lang="en-US" sz="3200" dirty="0" smtClean="0"/>
                  <a:t>: </a:t>
                </a:r>
                <a:r>
                  <a:rPr lang="en-US" sz="3200" b="1" dirty="0" smtClean="0">
                    <a:solidFill>
                      <a:srgbClr val="FF0000"/>
                    </a:solidFill>
                  </a:rPr>
                  <a:t>production of </a:t>
                </a:r>
                <a:r>
                  <a:rPr lang="en-US" sz="3200" b="1" dirty="0" err="1" smtClean="0">
                    <a:solidFill>
                      <a:srgbClr val="FF0000"/>
                    </a:solidFill>
                  </a:rPr>
                  <a:t>plasmoids</a:t>
                </a:r>
                <a:r>
                  <a:rPr lang="en-US" sz="3200" b="1" dirty="0" smtClean="0"/>
                  <a:t> </a:t>
                </a:r>
              </a:p>
              <a:p>
                <a:pPr marL="0" indent="0">
                  <a:buNone/>
                </a:pPr>
                <a:endParaRPr lang="en-US" sz="2400" dirty="0" smtClean="0"/>
              </a:p>
              <a:p>
                <a:pPr marL="0" indent="0">
                  <a:buNone/>
                </a:pPr>
                <a:r>
                  <a:rPr lang="it-IT" sz="3200" b="1" i="1" dirty="0" smtClean="0">
                    <a:solidFill>
                      <a:srgbClr val="FF0000"/>
                    </a:solidFill>
                  </a:rPr>
                  <a:t>Fast </a:t>
                </a:r>
                <a:r>
                  <a:rPr lang="it-IT" sz="3200" b="1" i="1" dirty="0" err="1" smtClean="0">
                    <a:solidFill>
                      <a:srgbClr val="FF0000"/>
                    </a:solidFill>
                  </a:rPr>
                  <a:t>reconnection</a:t>
                </a:r>
                <a:r>
                  <a:rPr lang="it-IT" sz="3200" b="1" dirty="0" smtClean="0">
                    <a:solidFill>
                      <a:srgbClr val="FF0000"/>
                    </a:solidFill>
                  </a:rPr>
                  <a:t> regime</a:t>
                </a:r>
              </a:p>
              <a:p>
                <a:pPr marL="0" indent="0">
                  <a:buNone/>
                </a:pPr>
                <a:endParaRPr lang="it-IT" sz="3200" b="1" dirty="0" smtClean="0">
                  <a:solidFill>
                    <a:srgbClr val="FF0000"/>
                  </a:solidFill>
                </a:endParaRPr>
              </a:p>
              <a:p>
                <a:pPr marL="971550" lvl="1" indent="-514350">
                  <a:buFont typeface="+mj-lt"/>
                  <a:buAutoNum type="arabicPeriod"/>
                </a:pPr>
                <a:r>
                  <a:rPr lang="it-IT" sz="2800" dirty="0" err="1" smtClean="0"/>
                  <a:t>Fragmentation</a:t>
                </a:r>
                <a:r>
                  <a:rPr lang="it-IT" sz="2800" dirty="0" smtClean="0"/>
                  <a:t> of the </a:t>
                </a:r>
                <a:r>
                  <a:rPr lang="it-IT" sz="2800" dirty="0" err="1" smtClean="0"/>
                  <a:t>main</a:t>
                </a:r>
                <a:r>
                  <a:rPr lang="it-IT" sz="2800" dirty="0" smtClean="0"/>
                  <a:t> </a:t>
                </a:r>
                <a:r>
                  <a:rPr lang="it-IT" sz="2800" dirty="0" err="1" smtClean="0"/>
                  <a:t>current</a:t>
                </a:r>
                <a:r>
                  <a:rPr lang="it-IT" sz="2800" dirty="0" smtClean="0"/>
                  <a:t> </a:t>
                </a:r>
                <a:r>
                  <a:rPr lang="it-IT" sz="2800" dirty="0" err="1" smtClean="0"/>
                  <a:t>sheets</a:t>
                </a:r>
                <a:endParaRPr lang="it-IT" sz="2800" dirty="0" smtClean="0"/>
              </a:p>
              <a:p>
                <a:pPr marL="971550" lvl="1" indent="-514350">
                  <a:buFont typeface="+mj-lt"/>
                  <a:buAutoNum type="arabicPeriod"/>
                </a:pPr>
                <a:r>
                  <a:rPr lang="it-IT" sz="2800" dirty="0" err="1"/>
                  <a:t>F</a:t>
                </a:r>
                <a:r>
                  <a:rPr lang="it-IT" sz="2800" dirty="0" err="1" smtClean="0"/>
                  <a:t>ormation</a:t>
                </a:r>
                <a:r>
                  <a:rPr lang="it-IT" sz="2800" dirty="0" smtClean="0"/>
                  <a:t> of small </a:t>
                </a:r>
                <a:r>
                  <a:rPr lang="it-IT" sz="2800" dirty="0" err="1" smtClean="0"/>
                  <a:t>sized</a:t>
                </a:r>
                <a:r>
                  <a:rPr lang="it-IT" sz="2800" dirty="0" smtClean="0"/>
                  <a:t> </a:t>
                </a:r>
                <a:r>
                  <a:rPr lang="it-IT" sz="2800" dirty="0" err="1" smtClean="0"/>
                  <a:t>current-sheets</a:t>
                </a:r>
                <a:r>
                  <a:rPr lang="it-IT" sz="2800" dirty="0" smtClean="0"/>
                  <a:t> with    </a:t>
                </a:r>
                <a:r>
                  <a:rPr lang="it-IT" sz="2800" i="1" dirty="0" smtClean="0"/>
                  <a:t>S</a:t>
                </a:r>
                <a:r>
                  <a:rPr lang="it-IT" sz="2800" i="1" baseline="-25000" dirty="0" smtClean="0"/>
                  <a:t>eff</a:t>
                </a:r>
                <a:r>
                  <a:rPr lang="it-IT" sz="2800" i="1" dirty="0" smtClean="0"/>
                  <a:t> &lt;&lt; S</a:t>
                </a:r>
              </a:p>
              <a:p>
                <a:pPr marL="971550" lvl="1" indent="-514350">
                  <a:buFont typeface="+mj-lt"/>
                  <a:buAutoNum type="arabicPeriod"/>
                </a:pPr>
                <a:r>
                  <a:rPr lang="it-IT" sz="2800" dirty="0" err="1" smtClean="0"/>
                  <a:t>Effective</a:t>
                </a:r>
                <a:r>
                  <a:rPr lang="it-IT" sz="2800" dirty="0" smtClean="0"/>
                  <a:t> </a:t>
                </a:r>
                <a:r>
                  <a:rPr lang="it-IT" sz="2800" dirty="0" err="1"/>
                  <a:t>r</a:t>
                </a:r>
                <a:r>
                  <a:rPr lang="it-IT" sz="2800" dirty="0" err="1" smtClean="0"/>
                  <a:t>econnection</a:t>
                </a:r>
                <a:r>
                  <a:rPr lang="it-IT" sz="2800" dirty="0" smtClean="0"/>
                  <a:t> rate </a:t>
                </a:r>
                <a14:m>
                  <m:oMath xmlns:m="http://schemas.openxmlformats.org/officeDocument/2006/math">
                    <m:r>
                      <a:rPr lang="it-IT" sz="2800" b="0" i="1" smtClean="0">
                        <a:latin typeface="Cambria Math" panose="02040503050406030204" pitchFamily="18" charset="0"/>
                      </a:rPr>
                      <m:t>∼0.1 −0.01 </m:t>
                    </m:r>
                    <m:sSub>
                      <m:sSubPr>
                        <m:ctrlPr>
                          <a:rPr lang="it-IT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it-IT" sz="28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it-IT" sz="2800" dirty="0" smtClean="0"/>
                  <a:t> </a:t>
                </a:r>
                <a:r>
                  <a:rPr lang="it-IT" sz="2800" dirty="0" err="1" smtClean="0"/>
                  <a:t>independent</a:t>
                </a:r>
                <a:r>
                  <a:rPr lang="it-IT" sz="2800" dirty="0" smtClean="0"/>
                  <a:t> of </a:t>
                </a:r>
                <a:r>
                  <a:rPr lang="it-IT" sz="2800" dirty="0" smtClean="0"/>
                  <a:t>S</a:t>
                </a:r>
              </a:p>
              <a:p>
                <a:pPr marL="457200" lvl="1" indent="0">
                  <a:buNone/>
                </a:pPr>
                <a:endParaRPr lang="it-IT" sz="2800" dirty="0" smtClean="0"/>
              </a:p>
              <a:p>
                <a:pPr marL="457200" lvl="1" indent="0">
                  <a:buNone/>
                </a:pPr>
                <a:r>
                  <a:rPr lang="it-IT" sz="2800" dirty="0" smtClean="0"/>
                  <a:t>NOTE: </a:t>
                </a:r>
                <a:r>
                  <a:rPr lang="it-IT" sz="2800" dirty="0" err="1" smtClean="0"/>
                  <a:t>most</a:t>
                </a:r>
                <a:r>
                  <a:rPr lang="it-IT" sz="2800" dirty="0" smtClean="0"/>
                  <a:t> of </a:t>
                </a:r>
                <a:r>
                  <a:rPr lang="it-IT" sz="2800" dirty="0" err="1" smtClean="0"/>
                  <a:t>results</a:t>
                </a:r>
                <a:r>
                  <a:rPr lang="it-IT" sz="2800" dirty="0" smtClean="0"/>
                  <a:t> come from 2D </a:t>
                </a:r>
                <a:r>
                  <a:rPr lang="it-IT" sz="2800" dirty="0" err="1" smtClean="0"/>
                  <a:t>simulations</a:t>
                </a:r>
                <a:endParaRPr lang="it-IT" sz="2800" dirty="0" smtClean="0"/>
              </a:p>
            </p:txBody>
          </p:sp>
        </mc:Choice>
        <mc:Fallback>
          <p:sp>
            <p:nvSpPr>
              <p:cNvPr id="4" name="Segnaposto contenuto 3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404664"/>
                <a:ext cx="8291264" cy="6060633"/>
              </a:xfrm>
              <a:prstGeom prst="rect">
                <a:avLst/>
              </a:prstGeom>
              <a:blipFill>
                <a:blip r:embed="rId2"/>
                <a:stretch>
                  <a:fillRect l="-1912" t="-2010" b="-1809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7253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 smtClean="0"/>
              <a:t>What</a:t>
            </a:r>
            <a:r>
              <a:rPr lang="it-IT" dirty="0" smtClean="0"/>
              <a:t> </a:t>
            </a:r>
            <a:r>
              <a:rPr lang="it-IT" dirty="0" err="1" smtClean="0"/>
              <a:t>happens</a:t>
            </a:r>
            <a:r>
              <a:rPr lang="it-IT" dirty="0" smtClean="0"/>
              <a:t> in 3D?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743617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dirty="0" smtClean="0"/>
              <a:t>3D </a:t>
            </a:r>
            <a:r>
              <a:rPr lang="it-IT" dirty="0" err="1" smtClean="0"/>
              <a:t>simulations</a:t>
            </a:r>
            <a:r>
              <a:rPr lang="it-IT" dirty="0" smtClean="0"/>
              <a:t> </a:t>
            </a:r>
            <a:r>
              <a:rPr lang="it-IT" dirty="0" err="1" smtClean="0"/>
              <a:t>require</a:t>
            </a:r>
            <a:r>
              <a:rPr lang="it-IT" dirty="0" smtClean="0"/>
              <a:t> a </a:t>
            </a:r>
            <a:r>
              <a:rPr lang="it-IT" dirty="0" err="1" smtClean="0"/>
              <a:t>lot</a:t>
            </a:r>
            <a:r>
              <a:rPr lang="it-IT" dirty="0" smtClean="0"/>
              <a:t> of </a:t>
            </a:r>
            <a:r>
              <a:rPr lang="it-IT" dirty="0" err="1" smtClean="0"/>
              <a:t>computational</a:t>
            </a:r>
            <a:r>
              <a:rPr lang="it-IT" dirty="0" smtClean="0"/>
              <a:t> </a:t>
            </a:r>
            <a:r>
              <a:rPr lang="it-IT" dirty="0" err="1" smtClean="0"/>
              <a:t>power</a:t>
            </a:r>
            <a:endParaRPr lang="it-IT" dirty="0"/>
          </a:p>
          <a:p>
            <a:pPr algn="just"/>
            <a:endParaRPr lang="it-IT" dirty="0" smtClean="0"/>
          </a:p>
          <a:p>
            <a:pPr algn="just"/>
            <a:r>
              <a:rPr lang="it-IT" dirty="0" err="1" smtClean="0"/>
              <a:t>Recent</a:t>
            </a:r>
            <a:r>
              <a:rPr lang="it-IT" dirty="0" smtClean="0"/>
              <a:t> work by </a:t>
            </a:r>
            <a:r>
              <a:rPr lang="it-IT" dirty="0" err="1" smtClean="0"/>
              <a:t>Oishi</a:t>
            </a:r>
            <a:r>
              <a:rPr lang="it-IT" dirty="0" smtClean="0"/>
              <a:t> et al. 2015 </a:t>
            </a:r>
            <a:r>
              <a:rPr lang="en-US" dirty="0" smtClean="0"/>
              <a:t>suggests </a:t>
            </a:r>
            <a:r>
              <a:rPr lang="en-US" dirty="0"/>
              <a:t>that </a:t>
            </a:r>
            <a:r>
              <a:rPr lang="en-US" dirty="0" smtClean="0"/>
              <a:t>3D instability offers a fast reconnection mechanism without appeal to </a:t>
            </a:r>
            <a:r>
              <a:rPr lang="en-US" dirty="0" smtClean="0"/>
              <a:t>secondary tearing instability or turbulence</a:t>
            </a:r>
            <a:endParaRPr lang="en-US" dirty="0" smtClean="0"/>
          </a:p>
          <a:p>
            <a:pPr algn="just"/>
            <a:endParaRPr lang="it-IT" dirty="0" smtClean="0"/>
          </a:p>
          <a:p>
            <a:pPr algn="just"/>
            <a:r>
              <a:rPr lang="it-IT" dirty="0" smtClean="0"/>
              <a:t>I </a:t>
            </a:r>
            <a:r>
              <a:rPr lang="it-IT" dirty="0" err="1" smtClean="0"/>
              <a:t>will</a:t>
            </a:r>
            <a:r>
              <a:rPr lang="it-IT" dirty="0" smtClean="0"/>
              <a:t> </a:t>
            </a:r>
            <a:r>
              <a:rPr lang="it-IT" dirty="0" err="1" smtClean="0"/>
              <a:t>present</a:t>
            </a:r>
            <a:r>
              <a:rPr lang="it-IT" dirty="0" smtClean="0"/>
              <a:t> the </a:t>
            </a:r>
            <a:r>
              <a:rPr lang="it-IT" dirty="0" err="1" smtClean="0"/>
              <a:t>results</a:t>
            </a:r>
            <a:r>
              <a:rPr lang="it-IT" dirty="0" smtClean="0"/>
              <a:t> from </a:t>
            </a:r>
            <a:r>
              <a:rPr lang="it-IT" dirty="0" err="1" smtClean="0"/>
              <a:t>our</a:t>
            </a:r>
            <a:r>
              <a:rPr lang="it-IT" dirty="0" smtClean="0"/>
              <a:t> 3D resistive MHD </a:t>
            </a:r>
            <a:r>
              <a:rPr lang="it-IT" dirty="0" err="1" smtClean="0"/>
              <a:t>simulations</a:t>
            </a:r>
            <a:r>
              <a:rPr lang="it-IT" dirty="0" smtClean="0"/>
              <a:t> with </a:t>
            </a:r>
            <a:r>
              <a:rPr lang="it-IT" dirty="0" smtClean="0"/>
              <a:t>the PLUTO code </a:t>
            </a:r>
            <a:r>
              <a:rPr lang="it-IT" sz="2400" dirty="0" smtClean="0"/>
              <a:t>(</a:t>
            </a:r>
            <a:r>
              <a:rPr lang="it-IT" sz="2400" dirty="0" err="1" smtClean="0"/>
              <a:t>Mignone</a:t>
            </a:r>
            <a:r>
              <a:rPr lang="it-IT" sz="2400" dirty="0" smtClean="0"/>
              <a:t> et al. 2007)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04302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008" y="633417"/>
            <a:ext cx="2201244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e 5"/>
          <p:cNvSpPr/>
          <p:nvPr/>
        </p:nvSpPr>
        <p:spPr>
          <a:xfrm>
            <a:off x="516024" y="1353497"/>
            <a:ext cx="2057228" cy="1224136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ttangolo 7"/>
          <p:cNvSpPr/>
          <p:nvPr/>
        </p:nvSpPr>
        <p:spPr>
          <a:xfrm>
            <a:off x="202124" y="217734"/>
            <a:ext cx="317619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/>
              <a:t>(J. McKinney and D. </a:t>
            </a:r>
            <a:r>
              <a:rPr lang="en-US" sz="1600" dirty="0" err="1" smtClean="0"/>
              <a:t>Uzdensky</a:t>
            </a:r>
            <a:r>
              <a:rPr lang="en-US" sz="1600" dirty="0" smtClean="0"/>
              <a:t> 2012)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43553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008" y="633417"/>
            <a:ext cx="2201244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e 5"/>
          <p:cNvSpPr/>
          <p:nvPr/>
        </p:nvSpPr>
        <p:spPr>
          <a:xfrm>
            <a:off x="516024" y="1353497"/>
            <a:ext cx="2057228" cy="1224136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6281" y="657752"/>
            <a:ext cx="5977719" cy="4260070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2573252" y="3862310"/>
            <a:ext cx="657074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Magnetic </a:t>
            </a:r>
            <a:r>
              <a:rPr lang="it-IT" sz="2000" b="1" dirty="0" err="1" smtClean="0"/>
              <a:t>reconnection</a:t>
            </a:r>
            <a:r>
              <a:rPr lang="it-IT" sz="2000" b="1" dirty="0" smtClean="0"/>
              <a:t> in a plasma </a:t>
            </a:r>
            <a:r>
              <a:rPr lang="it-IT" sz="2000" b="1" dirty="0" err="1" smtClean="0"/>
              <a:t>column</a:t>
            </a:r>
            <a:endParaRPr lang="it-IT" sz="2000" b="1" dirty="0" smtClean="0"/>
          </a:p>
          <a:p>
            <a:endParaRPr lang="it-IT" b="1" dirty="0" smtClean="0"/>
          </a:p>
          <a:p>
            <a:pPr marL="285750" indent="-285750">
              <a:buFontTx/>
              <a:buChar char="-"/>
            </a:pPr>
            <a:r>
              <a:rPr lang="it-IT" dirty="0" smtClean="0"/>
              <a:t>pressure-</a:t>
            </a:r>
            <a:r>
              <a:rPr lang="it-IT" dirty="0" err="1" smtClean="0"/>
              <a:t>balanced</a:t>
            </a:r>
            <a:r>
              <a:rPr lang="it-IT" dirty="0" smtClean="0"/>
              <a:t> </a:t>
            </a:r>
            <a:r>
              <a:rPr lang="it-IT" dirty="0" err="1" smtClean="0"/>
              <a:t>equilibrium</a:t>
            </a:r>
            <a:r>
              <a:rPr lang="it-IT" dirty="0" smtClean="0"/>
              <a:t> (pressure-</a:t>
            </a:r>
            <a:r>
              <a:rPr lang="it-IT" dirty="0" err="1" smtClean="0"/>
              <a:t>driven</a:t>
            </a:r>
            <a:r>
              <a:rPr lang="it-IT" dirty="0" smtClean="0"/>
              <a:t> instabilities)</a:t>
            </a:r>
          </a:p>
          <a:p>
            <a:pPr marL="285750" indent="-285750">
              <a:buFontTx/>
              <a:buChar char="-"/>
            </a:pPr>
            <a:endParaRPr lang="it-IT" dirty="0" smtClean="0"/>
          </a:p>
          <a:p>
            <a:pPr marL="285750" indent="-285750">
              <a:buFontTx/>
              <a:buChar char="-"/>
            </a:pPr>
            <a:r>
              <a:rPr lang="it-IT" dirty="0" smtClean="0"/>
              <a:t>force-free </a:t>
            </a:r>
            <a:r>
              <a:rPr lang="it-IT" dirty="0" err="1" smtClean="0"/>
              <a:t>equilibrium</a:t>
            </a:r>
            <a:r>
              <a:rPr lang="it-IT" dirty="0" smtClean="0"/>
              <a:t> (</a:t>
            </a:r>
            <a:r>
              <a:rPr lang="it-IT" dirty="0" err="1" smtClean="0"/>
              <a:t>current-driven</a:t>
            </a:r>
            <a:r>
              <a:rPr lang="it-IT" dirty="0" smtClean="0"/>
              <a:t> instabilities)</a:t>
            </a:r>
          </a:p>
          <a:p>
            <a:endParaRPr lang="it-IT" dirty="0" smtClean="0"/>
          </a:p>
          <a:p>
            <a:endParaRPr lang="it-IT" dirty="0" smtClean="0"/>
          </a:p>
        </p:txBody>
      </p:sp>
      <p:sp>
        <p:nvSpPr>
          <p:cNvPr id="8" name="Rettangolo 7"/>
          <p:cNvSpPr/>
          <p:nvPr/>
        </p:nvSpPr>
        <p:spPr>
          <a:xfrm>
            <a:off x="202124" y="217734"/>
            <a:ext cx="317619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/>
              <a:t>(J. McKinney and D. </a:t>
            </a:r>
            <a:r>
              <a:rPr lang="en-US" sz="1600" dirty="0" err="1" smtClean="0"/>
              <a:t>Uzdensky</a:t>
            </a:r>
            <a:r>
              <a:rPr lang="en-US" sz="1600" dirty="0" smtClean="0"/>
              <a:t> 2012)</a:t>
            </a:r>
            <a:endParaRPr lang="en-US" sz="1600" dirty="0"/>
          </a:p>
        </p:txBody>
      </p:sp>
      <p:sp>
        <p:nvSpPr>
          <p:cNvPr id="3" name="Rettangolo 2"/>
          <p:cNvSpPr/>
          <p:nvPr/>
        </p:nvSpPr>
        <p:spPr>
          <a:xfrm>
            <a:off x="736980" y="5867497"/>
            <a:ext cx="80112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 smtClean="0"/>
              <a:t>How </a:t>
            </a:r>
            <a:r>
              <a:rPr lang="it-IT" sz="2400" b="1" dirty="0" err="1"/>
              <a:t>magnetic</a:t>
            </a:r>
            <a:r>
              <a:rPr lang="it-IT" sz="2400" b="1" dirty="0"/>
              <a:t> </a:t>
            </a:r>
            <a:r>
              <a:rPr lang="it-IT" sz="2400" b="1" dirty="0" err="1"/>
              <a:t>reconnection</a:t>
            </a:r>
            <a:r>
              <a:rPr lang="it-IT" sz="2400" b="1" dirty="0"/>
              <a:t> </a:t>
            </a:r>
            <a:r>
              <a:rPr lang="it-IT" sz="2400" b="1" dirty="0" err="1"/>
              <a:t>is</a:t>
            </a:r>
            <a:r>
              <a:rPr lang="it-IT" sz="2400" b="1" dirty="0"/>
              <a:t> </a:t>
            </a:r>
            <a:r>
              <a:rPr lang="it-IT" sz="2400" b="1" dirty="0" err="1"/>
              <a:t>affected</a:t>
            </a:r>
            <a:r>
              <a:rPr lang="it-IT" sz="2400" b="1" dirty="0"/>
              <a:t> by 3D instabilities?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2553492" y="1146412"/>
            <a:ext cx="2059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B</a:t>
            </a:r>
            <a:r>
              <a:rPr lang="it-IT" baseline="-25000" dirty="0" smtClean="0"/>
              <a:t>phi</a:t>
            </a:r>
            <a:r>
              <a:rPr lang="it-IT" dirty="0" smtClean="0"/>
              <a:t> </a:t>
            </a:r>
            <a:r>
              <a:rPr lang="it-IT" dirty="0" err="1" smtClean="0"/>
              <a:t>reversal</a:t>
            </a:r>
            <a:r>
              <a:rPr lang="it-IT" dirty="0" smtClean="0"/>
              <a:t> </a:t>
            </a:r>
            <a:r>
              <a:rPr lang="it-IT" dirty="0" err="1" smtClean="0"/>
              <a:t>along</a:t>
            </a:r>
            <a:r>
              <a:rPr lang="it-IT" dirty="0" smtClean="0"/>
              <a:t> r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7906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DS3e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01387" y="1022105"/>
            <a:ext cx="5835895" cy="5835895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2370220" y="252664"/>
            <a:ext cx="47163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dirty="0" smtClean="0"/>
              <a:t>2-dimensional case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00348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84" y="24063"/>
            <a:ext cx="5181317" cy="3320715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20" y="3248539"/>
            <a:ext cx="5059938" cy="3609461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>
            <a:off x="601572" y="96253"/>
            <a:ext cx="3236495" cy="2719136"/>
          </a:xfrm>
          <a:prstGeom prst="rect">
            <a:avLst/>
          </a:prstGeom>
          <a:solidFill>
            <a:schemeClr val="accent1">
              <a:alpha val="2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asellaDiTesto 12"/>
              <p:cNvSpPr txBox="1"/>
              <p:nvPr/>
            </p:nvSpPr>
            <p:spPr>
              <a:xfrm>
                <a:off x="5682257" y="3296662"/>
                <a:ext cx="329330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i="1" dirty="0" smtClean="0"/>
                  <a:t>Phase 1</a:t>
                </a:r>
                <a:r>
                  <a:rPr lang="it-IT" dirty="0" smtClean="0"/>
                  <a:t>: </a:t>
                </a:r>
                <a:r>
                  <a:rPr lang="it-IT" dirty="0" err="1" smtClean="0"/>
                  <a:t>Sweet</a:t>
                </a:r>
                <a:r>
                  <a:rPr lang="it-IT" dirty="0" smtClean="0"/>
                  <a:t>-Parker regime</a:t>
                </a:r>
              </a:p>
              <a:p>
                <a:r>
                  <a:rPr lang="it-IT" dirty="0" err="1" smtClean="0"/>
                  <a:t>Rec</a:t>
                </a:r>
                <a:r>
                  <a:rPr lang="it-IT" dirty="0" smtClean="0"/>
                  <a:t> rate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</a:rPr>
                      <m:t>∝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it-IT" baseline="30000" dirty="0" smtClean="0"/>
                  <a:t>-1/2</a:t>
                </a:r>
              </a:p>
            </p:txBody>
          </p:sp>
        </mc:Choice>
        <mc:Fallback xmlns="">
          <p:sp>
            <p:nvSpPr>
              <p:cNvPr id="13" name="CasellaDiTesto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2257" y="3296662"/>
                <a:ext cx="3293301" cy="646331"/>
              </a:xfrm>
              <a:prstGeom prst="rect">
                <a:avLst/>
              </a:prstGeom>
              <a:blipFill>
                <a:blip r:embed="rId4"/>
                <a:stretch>
                  <a:fillRect l="-1481" t="-5660" b="-1415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ttangolo 4"/>
          <p:cNvSpPr/>
          <p:nvPr/>
        </p:nvSpPr>
        <p:spPr>
          <a:xfrm>
            <a:off x="2490537" y="3910263"/>
            <a:ext cx="2310063" cy="5293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7150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84" y="24063"/>
            <a:ext cx="5181317" cy="3320715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20" y="3248539"/>
            <a:ext cx="5059938" cy="3609461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>
            <a:off x="601572" y="96253"/>
            <a:ext cx="3236495" cy="2719136"/>
          </a:xfrm>
          <a:prstGeom prst="rect">
            <a:avLst/>
          </a:prstGeom>
          <a:solidFill>
            <a:schemeClr val="accent1">
              <a:alpha val="2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9"/>
          <p:cNvSpPr/>
          <p:nvPr/>
        </p:nvSpPr>
        <p:spPr>
          <a:xfrm>
            <a:off x="3858123" y="104269"/>
            <a:ext cx="1375613" cy="2719136"/>
          </a:xfrm>
          <a:prstGeom prst="rect">
            <a:avLst/>
          </a:prstGeom>
          <a:solidFill>
            <a:schemeClr val="bg1">
              <a:lumMod val="75000"/>
              <a:alpha val="2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2490537" y="3910263"/>
            <a:ext cx="2310063" cy="5293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asellaDiTesto 11"/>
              <p:cNvSpPr txBox="1"/>
              <p:nvPr/>
            </p:nvSpPr>
            <p:spPr>
              <a:xfrm>
                <a:off x="5682257" y="3296662"/>
                <a:ext cx="329330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i="1" dirty="0" smtClean="0"/>
                  <a:t>Phase 1</a:t>
                </a:r>
                <a:r>
                  <a:rPr lang="it-IT" dirty="0" smtClean="0"/>
                  <a:t>: </a:t>
                </a:r>
                <a:r>
                  <a:rPr lang="it-IT" dirty="0" err="1" smtClean="0"/>
                  <a:t>Sweet</a:t>
                </a:r>
                <a:r>
                  <a:rPr lang="it-IT" dirty="0" smtClean="0"/>
                  <a:t>-Parker regime</a:t>
                </a:r>
              </a:p>
              <a:p>
                <a:r>
                  <a:rPr lang="it-IT" dirty="0" err="1" smtClean="0"/>
                  <a:t>Rec</a:t>
                </a:r>
                <a:r>
                  <a:rPr lang="it-IT" dirty="0" smtClean="0"/>
                  <a:t> rate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</a:rPr>
                      <m:t>∝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it-IT" baseline="30000" dirty="0" smtClean="0"/>
                  <a:t>-1/2</a:t>
                </a:r>
              </a:p>
            </p:txBody>
          </p:sp>
        </mc:Choice>
        <mc:Fallback xmlns="">
          <p:sp>
            <p:nvSpPr>
              <p:cNvPr id="12" name="CasellaDiTesto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2257" y="3296662"/>
                <a:ext cx="3293301" cy="646331"/>
              </a:xfrm>
              <a:prstGeom prst="rect">
                <a:avLst/>
              </a:prstGeom>
              <a:blipFill>
                <a:blip r:embed="rId4"/>
                <a:stretch>
                  <a:fillRect l="-1481" t="-5660" b="-1415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805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84" y="24063"/>
            <a:ext cx="5181317" cy="3320715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20" y="3248539"/>
            <a:ext cx="5059938" cy="3609461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>
            <a:off x="601572" y="96253"/>
            <a:ext cx="3236495" cy="2719136"/>
          </a:xfrm>
          <a:prstGeom prst="rect">
            <a:avLst/>
          </a:prstGeom>
          <a:solidFill>
            <a:schemeClr val="accent1">
              <a:alpha val="2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9"/>
          <p:cNvSpPr/>
          <p:nvPr/>
        </p:nvSpPr>
        <p:spPr>
          <a:xfrm>
            <a:off x="3858123" y="104269"/>
            <a:ext cx="1375613" cy="2719136"/>
          </a:xfrm>
          <a:prstGeom prst="rect">
            <a:avLst/>
          </a:prstGeom>
          <a:solidFill>
            <a:schemeClr val="bg1">
              <a:lumMod val="75000"/>
              <a:alpha val="2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CasellaDiTesto 7"/>
              <p:cNvSpPr txBox="1"/>
              <p:nvPr/>
            </p:nvSpPr>
            <p:spPr>
              <a:xfrm>
                <a:off x="5682257" y="4547948"/>
                <a:ext cx="3293301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i="1" dirty="0" err="1" smtClean="0"/>
                  <a:t>Phase</a:t>
                </a:r>
                <a:r>
                  <a:rPr lang="it-IT" i="1" dirty="0" smtClean="0"/>
                  <a:t> </a:t>
                </a:r>
                <a:r>
                  <a:rPr lang="it-IT" i="1" dirty="0" smtClean="0"/>
                  <a:t>2 (</a:t>
                </a:r>
                <a:r>
                  <a:rPr lang="it-IT" i="1" dirty="0" err="1" smtClean="0"/>
                  <a:t>only</a:t>
                </a:r>
                <a:r>
                  <a:rPr lang="it-IT" i="1" dirty="0" smtClean="0"/>
                  <a:t> for S &gt; 10</a:t>
                </a:r>
                <a:r>
                  <a:rPr lang="it-IT" i="1" baseline="30000" dirty="0" smtClean="0"/>
                  <a:t>4</a:t>
                </a:r>
                <a:r>
                  <a:rPr lang="it-IT" i="1" dirty="0" smtClean="0"/>
                  <a:t>)</a:t>
                </a:r>
                <a:r>
                  <a:rPr lang="it-IT" dirty="0" smtClean="0"/>
                  <a:t>: </a:t>
                </a:r>
                <a:endParaRPr lang="it-IT" dirty="0" smtClean="0"/>
              </a:p>
              <a:p>
                <a:r>
                  <a:rPr lang="it-IT" dirty="0" smtClean="0"/>
                  <a:t>- Fast </a:t>
                </a:r>
                <a:r>
                  <a:rPr lang="it-IT" dirty="0" err="1" smtClean="0"/>
                  <a:t>reconnection</a:t>
                </a:r>
                <a:r>
                  <a:rPr lang="it-IT" dirty="0" smtClean="0"/>
                  <a:t> regime</a:t>
                </a:r>
              </a:p>
              <a:p>
                <a:r>
                  <a:rPr lang="it-IT" dirty="0" smtClean="0"/>
                  <a:t>- </a:t>
                </a:r>
                <a:r>
                  <a:rPr lang="it-IT" dirty="0" err="1" smtClean="0"/>
                  <a:t>Rec</a:t>
                </a:r>
                <a:r>
                  <a:rPr lang="it-IT" dirty="0" smtClean="0"/>
                  <a:t> rate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</a:rPr>
                      <m:t>∼0.1 </m:t>
                    </m:r>
                  </m:oMath>
                </a14:m>
                <a:endParaRPr lang="it-IT" dirty="0"/>
              </a:p>
            </p:txBody>
          </p:sp>
        </mc:Choice>
        <mc:Fallback>
          <p:sp>
            <p:nvSpPr>
              <p:cNvPr id="8" name="CasellaDiTesto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2257" y="4547948"/>
                <a:ext cx="3293301" cy="923330"/>
              </a:xfrm>
              <a:prstGeom prst="rect">
                <a:avLst/>
              </a:prstGeom>
              <a:blipFill>
                <a:blip r:embed="rId4"/>
                <a:stretch>
                  <a:fillRect l="-1481" t="-3289" b="-921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asellaDiTesto 11"/>
              <p:cNvSpPr txBox="1"/>
              <p:nvPr/>
            </p:nvSpPr>
            <p:spPr>
              <a:xfrm>
                <a:off x="5682257" y="3296662"/>
                <a:ext cx="329330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i="1" dirty="0" smtClean="0"/>
                  <a:t>Phase 1</a:t>
                </a:r>
                <a:r>
                  <a:rPr lang="it-IT" dirty="0" smtClean="0"/>
                  <a:t>: </a:t>
                </a:r>
                <a:r>
                  <a:rPr lang="it-IT" dirty="0" err="1" smtClean="0"/>
                  <a:t>Sweet</a:t>
                </a:r>
                <a:r>
                  <a:rPr lang="it-IT" dirty="0" smtClean="0"/>
                  <a:t>-Parker regime</a:t>
                </a:r>
              </a:p>
              <a:p>
                <a:r>
                  <a:rPr lang="it-IT" dirty="0" err="1" smtClean="0"/>
                  <a:t>Rec</a:t>
                </a:r>
                <a:r>
                  <a:rPr lang="it-IT" dirty="0" smtClean="0"/>
                  <a:t> rate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</a:rPr>
                      <m:t>∝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it-IT" baseline="30000" dirty="0" smtClean="0"/>
                  <a:t>-1/2</a:t>
                </a:r>
              </a:p>
            </p:txBody>
          </p:sp>
        </mc:Choice>
        <mc:Fallback xmlns="">
          <p:sp>
            <p:nvSpPr>
              <p:cNvPr id="12" name="CasellaDiTesto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2257" y="3296662"/>
                <a:ext cx="3293301" cy="646331"/>
              </a:xfrm>
              <a:prstGeom prst="rect">
                <a:avLst/>
              </a:prstGeom>
              <a:blipFill>
                <a:blip r:embed="rId5"/>
                <a:stretch>
                  <a:fillRect l="-1481" t="-5660" b="-1415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0523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2482685"/>
            <a:ext cx="7886700" cy="1325563"/>
          </a:xfrm>
        </p:spPr>
        <p:txBody>
          <a:bodyPr/>
          <a:lstStyle/>
          <a:p>
            <a:r>
              <a:rPr lang="it-IT" dirty="0" smtClean="0"/>
              <a:t>3D </a:t>
            </a:r>
            <a:r>
              <a:rPr lang="it-IT" dirty="0" err="1" smtClean="0"/>
              <a:t>simulations</a:t>
            </a:r>
            <a:r>
              <a:rPr lang="it-IT" dirty="0" smtClean="0"/>
              <a:t>:</a:t>
            </a:r>
            <a:br>
              <a:rPr lang="it-IT" dirty="0" smtClean="0"/>
            </a:br>
            <a:r>
              <a:rPr lang="it-IT" dirty="0" smtClean="0"/>
              <a:t>Pressure </a:t>
            </a:r>
            <a:r>
              <a:rPr lang="it-IT" dirty="0" err="1" smtClean="0"/>
              <a:t>balanced</a:t>
            </a:r>
            <a:r>
              <a:rPr lang="it-IT" dirty="0" smtClean="0"/>
              <a:t> </a:t>
            </a:r>
            <a:r>
              <a:rPr lang="it-IT" dirty="0" err="1" smtClean="0"/>
              <a:t>equilibrium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61565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PB_S7e3_Current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73958" y="365126"/>
            <a:ext cx="6196084" cy="6196085"/>
          </a:xfrm>
        </p:spPr>
      </p:pic>
    </p:spTree>
    <p:extLst>
      <p:ext uri="{BB962C8B-B14F-4D97-AF65-F5344CB8AC3E}">
        <p14:creationId xmlns:p14="http://schemas.microsoft.com/office/powerpoint/2010/main" val="3956294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Outline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General </a:t>
            </a:r>
            <a:r>
              <a:rPr lang="it-IT" dirty="0" err="1" smtClean="0"/>
              <a:t>features</a:t>
            </a:r>
            <a:r>
              <a:rPr lang="it-IT" dirty="0" smtClean="0"/>
              <a:t> of </a:t>
            </a:r>
            <a:r>
              <a:rPr lang="it-IT" dirty="0" err="1" smtClean="0"/>
              <a:t>magnetic</a:t>
            </a:r>
            <a:r>
              <a:rPr lang="it-IT" dirty="0" smtClean="0"/>
              <a:t> </a:t>
            </a:r>
            <a:r>
              <a:rPr lang="it-IT" dirty="0" err="1" smtClean="0"/>
              <a:t>reconnection</a:t>
            </a:r>
            <a:endParaRPr lang="it-IT" dirty="0" smtClean="0"/>
          </a:p>
          <a:p>
            <a:endParaRPr lang="it-IT" dirty="0"/>
          </a:p>
          <a:p>
            <a:r>
              <a:rPr lang="it-IT" dirty="0" err="1" smtClean="0"/>
              <a:t>Results</a:t>
            </a:r>
            <a:r>
              <a:rPr lang="it-IT" dirty="0" smtClean="0"/>
              <a:t> from MHD </a:t>
            </a:r>
            <a:r>
              <a:rPr lang="it-IT" dirty="0" err="1" smtClean="0"/>
              <a:t>simulations</a:t>
            </a:r>
            <a:r>
              <a:rPr lang="it-IT" dirty="0" smtClean="0"/>
              <a:t> of </a:t>
            </a:r>
            <a:r>
              <a:rPr lang="it-IT" dirty="0" err="1" smtClean="0"/>
              <a:t>magnetic</a:t>
            </a:r>
            <a:r>
              <a:rPr lang="it-IT" dirty="0" smtClean="0"/>
              <a:t> </a:t>
            </a:r>
            <a:r>
              <a:rPr lang="it-IT" dirty="0" err="1" smtClean="0"/>
              <a:t>reconnection</a:t>
            </a:r>
            <a:r>
              <a:rPr lang="it-IT" dirty="0" smtClean="0"/>
              <a:t> in a plasma </a:t>
            </a:r>
            <a:r>
              <a:rPr lang="it-IT" dirty="0" err="1" smtClean="0"/>
              <a:t>column</a:t>
            </a:r>
            <a:r>
              <a:rPr lang="it-IT" dirty="0"/>
              <a:t> </a:t>
            </a:r>
            <a:r>
              <a:rPr lang="it-IT" dirty="0" smtClean="0"/>
              <a:t>                         </a:t>
            </a:r>
            <a:r>
              <a:rPr lang="it-IT" sz="1800" dirty="0" smtClean="0"/>
              <a:t>(</a:t>
            </a:r>
            <a:r>
              <a:rPr lang="it-IT" sz="1800" dirty="0" err="1" smtClean="0"/>
              <a:t>Striani</a:t>
            </a:r>
            <a:r>
              <a:rPr lang="it-IT" sz="1800" dirty="0" smtClean="0"/>
              <a:t> et al., </a:t>
            </a:r>
            <a:r>
              <a:rPr lang="it-IT" sz="1800" dirty="0" err="1" smtClean="0"/>
              <a:t>submitted</a:t>
            </a:r>
            <a:r>
              <a:rPr lang="it-IT" sz="1800" dirty="0" smtClean="0"/>
              <a:t> to MNRAS)</a:t>
            </a:r>
            <a:endParaRPr lang="it-IT" sz="2400" dirty="0" smtClean="0"/>
          </a:p>
          <a:p>
            <a:endParaRPr lang="it-IT" dirty="0"/>
          </a:p>
          <a:p>
            <a:r>
              <a:rPr lang="it-IT" dirty="0" smtClean="0"/>
              <a:t>The future: MHD-PIC code</a:t>
            </a:r>
          </a:p>
          <a:p>
            <a:endParaRPr lang="it-IT" dirty="0" smtClean="0"/>
          </a:p>
          <a:p>
            <a:r>
              <a:rPr lang="it-IT" dirty="0" err="1" smtClean="0"/>
              <a:t>Summary</a:t>
            </a:r>
            <a:r>
              <a:rPr lang="it-IT" dirty="0" smtClean="0"/>
              <a:t> and </a:t>
            </a:r>
            <a:r>
              <a:rPr lang="it-IT" dirty="0" err="1" smtClean="0"/>
              <a:t>conclusions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0690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19" y="343637"/>
            <a:ext cx="3197380" cy="2317587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4603" y="353427"/>
            <a:ext cx="3197380" cy="2317587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480" y="353427"/>
            <a:ext cx="3206855" cy="2317587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02" y="3080086"/>
            <a:ext cx="2957324" cy="2732757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2983" y="3080086"/>
            <a:ext cx="2868763" cy="2732757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6795" y="3080086"/>
            <a:ext cx="2868763" cy="2732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848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773" y="72191"/>
            <a:ext cx="4632100" cy="3380871"/>
          </a:xfr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23" y="181966"/>
            <a:ext cx="4437773" cy="3267046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642299" y="181965"/>
            <a:ext cx="1322980" cy="2834189"/>
          </a:xfrm>
          <a:prstGeom prst="rect">
            <a:avLst/>
          </a:prstGeom>
          <a:solidFill>
            <a:schemeClr val="accent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5936776" y="600501"/>
            <a:ext cx="2033517" cy="2729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7547212" y="752900"/>
            <a:ext cx="575481" cy="3559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2" name="Connettore 2 11"/>
          <p:cNvCxnSpPr/>
          <p:nvPr/>
        </p:nvCxnSpPr>
        <p:spPr>
          <a:xfrm flipH="1" flipV="1">
            <a:off x="2100275" y="1027907"/>
            <a:ext cx="423080" cy="832512"/>
          </a:xfrm>
          <a:prstGeom prst="straightConnector1">
            <a:avLst/>
          </a:prstGeom>
          <a:ln w="666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sellaDiTesto 13"/>
          <p:cNvSpPr txBox="1"/>
          <p:nvPr/>
        </p:nvSpPr>
        <p:spPr>
          <a:xfrm>
            <a:off x="2100275" y="2088107"/>
            <a:ext cx="1843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Beginning</a:t>
            </a:r>
            <a:r>
              <a:rPr lang="it-IT" dirty="0" smtClean="0"/>
              <a:t> of PDI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18139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773" y="72191"/>
            <a:ext cx="4632100" cy="3380871"/>
          </a:xfrm>
        </p:spPr>
      </p:pic>
      <p:sp>
        <p:nvSpPr>
          <p:cNvPr id="3" name="CasellaDiTesto 2"/>
          <p:cNvSpPr txBox="1"/>
          <p:nvPr/>
        </p:nvSpPr>
        <p:spPr>
          <a:xfrm>
            <a:off x="628651" y="4126832"/>
            <a:ext cx="79830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smtClean="0"/>
              <a:t>The </a:t>
            </a:r>
            <a:r>
              <a:rPr lang="it-IT" sz="2400" dirty="0" smtClean="0"/>
              <a:t>pressure </a:t>
            </a:r>
            <a:r>
              <a:rPr lang="it-IT" sz="2400" dirty="0" err="1" smtClean="0"/>
              <a:t>driven</a:t>
            </a:r>
            <a:r>
              <a:rPr lang="it-IT" sz="2400" dirty="0" smtClean="0"/>
              <a:t> </a:t>
            </a:r>
            <a:r>
              <a:rPr lang="it-IT" sz="2400" dirty="0" err="1" smtClean="0"/>
              <a:t>instability</a:t>
            </a:r>
            <a:r>
              <a:rPr lang="it-IT" sz="2400" dirty="0" smtClean="0"/>
              <a:t> </a:t>
            </a:r>
            <a:r>
              <a:rPr lang="it-IT" sz="2400" dirty="0" err="1" smtClean="0"/>
              <a:t>triggers</a:t>
            </a:r>
            <a:r>
              <a:rPr lang="it-IT" sz="2400" dirty="0" smtClean="0"/>
              <a:t> </a:t>
            </a:r>
            <a:r>
              <a:rPr lang="it-IT" sz="2400" dirty="0" smtClean="0"/>
              <a:t>a </a:t>
            </a:r>
            <a:r>
              <a:rPr lang="it-IT" sz="2400" dirty="0"/>
              <a:t> </a:t>
            </a:r>
            <a:r>
              <a:rPr lang="it-IT" sz="2400" b="1" dirty="0" smtClean="0"/>
              <a:t>fast </a:t>
            </a:r>
            <a:r>
              <a:rPr lang="it-IT" sz="2400" b="1" dirty="0" err="1" smtClean="0"/>
              <a:t>reconnection</a:t>
            </a:r>
            <a:r>
              <a:rPr lang="it-IT" sz="2400" b="1" dirty="0" smtClean="0"/>
              <a:t> </a:t>
            </a:r>
            <a:r>
              <a:rPr lang="it-IT" sz="2400" b="1" dirty="0" smtClean="0"/>
              <a:t>regime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err="1"/>
              <a:t>When</a:t>
            </a:r>
            <a:r>
              <a:rPr lang="it-IT" sz="2400" dirty="0"/>
              <a:t> the 3D </a:t>
            </a:r>
            <a:r>
              <a:rPr lang="it-IT" sz="2400" dirty="0" err="1"/>
              <a:t>instabilties</a:t>
            </a:r>
            <a:r>
              <a:rPr lang="it-IT" sz="2400" dirty="0"/>
              <a:t> are </a:t>
            </a:r>
            <a:r>
              <a:rPr lang="it-IT" sz="2400" dirty="0" err="1"/>
              <a:t>damped</a:t>
            </a:r>
            <a:r>
              <a:rPr lang="it-IT" sz="2400" dirty="0"/>
              <a:t>, the </a:t>
            </a:r>
            <a:r>
              <a:rPr lang="it-IT" sz="2400" dirty="0" err="1"/>
              <a:t>reconnection</a:t>
            </a:r>
            <a:r>
              <a:rPr lang="it-IT" sz="2400" dirty="0"/>
              <a:t> rate </a:t>
            </a:r>
            <a:r>
              <a:rPr lang="it-IT" sz="2400" dirty="0" err="1"/>
              <a:t>follows</a:t>
            </a:r>
            <a:r>
              <a:rPr lang="it-IT" sz="2400" dirty="0"/>
              <a:t> the </a:t>
            </a:r>
            <a:r>
              <a:rPr lang="it-IT" sz="2400" dirty="0" smtClean="0"/>
              <a:t>slow </a:t>
            </a:r>
            <a:r>
              <a:rPr lang="it-IT" sz="2400" dirty="0" err="1" smtClean="0"/>
              <a:t>reconnections</a:t>
            </a:r>
            <a:r>
              <a:rPr lang="it-IT" sz="2400" dirty="0" smtClean="0"/>
              <a:t> rate of 2D </a:t>
            </a:r>
            <a:r>
              <a:rPr lang="it-IT" sz="2400" dirty="0" err="1" smtClean="0"/>
              <a:t>simulations</a:t>
            </a:r>
            <a:r>
              <a:rPr lang="it-IT" sz="2400" dirty="0" smtClean="0"/>
              <a:t> 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23" y="181966"/>
            <a:ext cx="4437773" cy="3267046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2007077" y="181965"/>
            <a:ext cx="2342296" cy="2834189"/>
          </a:xfrm>
          <a:prstGeom prst="rect">
            <a:avLst/>
          </a:prstGeom>
          <a:solidFill>
            <a:schemeClr val="accent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1" name="Connettore 2 10"/>
          <p:cNvCxnSpPr/>
          <p:nvPr/>
        </p:nvCxnSpPr>
        <p:spPr>
          <a:xfrm flipH="1" flipV="1">
            <a:off x="2100275" y="1027907"/>
            <a:ext cx="423080" cy="832512"/>
          </a:xfrm>
          <a:prstGeom prst="straightConnector1">
            <a:avLst/>
          </a:prstGeom>
          <a:ln w="666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/>
          <p:cNvCxnSpPr/>
          <p:nvPr/>
        </p:nvCxnSpPr>
        <p:spPr>
          <a:xfrm flipH="1" flipV="1">
            <a:off x="2100275" y="1027907"/>
            <a:ext cx="423080" cy="832512"/>
          </a:xfrm>
          <a:prstGeom prst="straightConnector1">
            <a:avLst/>
          </a:prstGeom>
          <a:ln w="666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sellaDiTesto 12"/>
          <p:cNvSpPr txBox="1"/>
          <p:nvPr/>
        </p:nvSpPr>
        <p:spPr>
          <a:xfrm>
            <a:off x="2100275" y="2088107"/>
            <a:ext cx="1843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Beginning</a:t>
            </a:r>
            <a:r>
              <a:rPr lang="it-IT" dirty="0" smtClean="0"/>
              <a:t> of PDI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41833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628650" y="2482685"/>
            <a:ext cx="7886700" cy="1325563"/>
          </a:xfrm>
        </p:spPr>
        <p:txBody>
          <a:bodyPr/>
          <a:lstStyle/>
          <a:p>
            <a:r>
              <a:rPr lang="it-IT" dirty="0" smtClean="0"/>
              <a:t>3D </a:t>
            </a:r>
            <a:r>
              <a:rPr lang="it-IT" dirty="0" err="1" smtClean="0"/>
              <a:t>simulations</a:t>
            </a:r>
            <a:r>
              <a:rPr lang="it-IT" dirty="0" smtClean="0"/>
              <a:t>:</a:t>
            </a:r>
            <a:br>
              <a:rPr lang="it-IT" dirty="0" smtClean="0"/>
            </a:br>
            <a:r>
              <a:rPr lang="it-IT" dirty="0" smtClean="0"/>
              <a:t>Force-free </a:t>
            </a:r>
            <a:r>
              <a:rPr lang="it-IT" dirty="0" err="1" smtClean="0"/>
              <a:t>equilibrium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67514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FF_SliceY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40000" y="540000"/>
            <a:ext cx="6172200" cy="6172200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6237041" y="6168806"/>
            <a:ext cx="453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s</a:t>
            </a:r>
            <a:r>
              <a:rPr lang="it-IT" sz="2400" dirty="0" smtClean="0"/>
              <a:t>lice on the x-z </a:t>
            </a:r>
            <a:r>
              <a:rPr lang="it-IT" sz="2400" dirty="0" err="1" smtClean="0"/>
              <a:t>plane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1218682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FF_SliceZ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40000" y="540000"/>
            <a:ext cx="6174000" cy="6174000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6237041" y="6168806"/>
            <a:ext cx="453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s</a:t>
            </a:r>
            <a:r>
              <a:rPr lang="it-IT" sz="2400" dirty="0" smtClean="0"/>
              <a:t>lice on the x-y </a:t>
            </a:r>
            <a:r>
              <a:rPr lang="it-IT" sz="2400" dirty="0" err="1" smtClean="0"/>
              <a:t>plane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083954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egnaposto contenuto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65" y="-268012"/>
            <a:ext cx="2952286" cy="2686719"/>
          </a:xfr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424" y="-268013"/>
            <a:ext cx="2597046" cy="2686718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0188" y="-268013"/>
            <a:ext cx="2597046" cy="2686718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24" y="2382607"/>
            <a:ext cx="2412652" cy="2226865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851" y="2384492"/>
            <a:ext cx="2328602" cy="2225108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6634" y="2382607"/>
            <a:ext cx="2330440" cy="2226865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23" y="4623607"/>
            <a:ext cx="2456493" cy="2267330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5176" y="4623606"/>
            <a:ext cx="2394027" cy="2267331"/>
          </a:xfrm>
          <a:prstGeom prst="rect">
            <a:avLst/>
          </a:prstGeom>
        </p:spPr>
      </p:pic>
      <p:pic>
        <p:nvPicPr>
          <p:cNvPr id="16" name="Immagine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726" y="4609473"/>
            <a:ext cx="2396817" cy="2267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197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1" y="365125"/>
            <a:ext cx="4355837" cy="3278541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0945" y="268874"/>
            <a:ext cx="4741023" cy="337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39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782052" y="4017648"/>
            <a:ext cx="822546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Like </a:t>
            </a:r>
            <a:r>
              <a:rPr lang="it-IT" sz="2400" dirty="0" smtClean="0"/>
              <a:t>in the pressure-</a:t>
            </a:r>
            <a:r>
              <a:rPr lang="it-IT" sz="2400" dirty="0" err="1" smtClean="0"/>
              <a:t>balanced</a:t>
            </a:r>
            <a:r>
              <a:rPr lang="it-IT" sz="2400" dirty="0" smtClean="0"/>
              <a:t> case:</a:t>
            </a:r>
          </a:p>
          <a:p>
            <a:endParaRPr lang="it-IT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 smtClean="0"/>
              <a:t>the </a:t>
            </a:r>
            <a:r>
              <a:rPr lang="it-IT" sz="2400" dirty="0" smtClean="0"/>
              <a:t>3D </a:t>
            </a:r>
            <a:r>
              <a:rPr lang="it-IT" sz="2400" dirty="0" err="1" smtClean="0"/>
              <a:t>instability</a:t>
            </a:r>
            <a:r>
              <a:rPr lang="it-IT" sz="2400" dirty="0" smtClean="0"/>
              <a:t> </a:t>
            </a:r>
            <a:r>
              <a:rPr lang="it-IT" sz="2400" dirty="0" err="1" smtClean="0"/>
              <a:t>triggers</a:t>
            </a:r>
            <a:r>
              <a:rPr lang="it-IT" sz="2400" dirty="0" smtClean="0"/>
              <a:t> a </a:t>
            </a:r>
            <a:r>
              <a:rPr lang="it-IT" sz="2400" b="1" dirty="0" smtClean="0"/>
              <a:t>fast </a:t>
            </a:r>
            <a:r>
              <a:rPr lang="it-IT" sz="2400" b="1" dirty="0" err="1" smtClean="0"/>
              <a:t>reconnection</a:t>
            </a:r>
            <a:r>
              <a:rPr lang="it-IT" sz="2400" b="1" dirty="0" smtClean="0"/>
              <a:t> </a:t>
            </a:r>
            <a:r>
              <a:rPr lang="it-IT" sz="2400" b="1" dirty="0" smtClean="0"/>
              <a:t>regime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 err="1" smtClean="0"/>
              <a:t>When</a:t>
            </a:r>
            <a:r>
              <a:rPr lang="it-IT" sz="2400" dirty="0" smtClean="0"/>
              <a:t> </a:t>
            </a:r>
            <a:r>
              <a:rPr lang="it-IT" sz="2400" dirty="0"/>
              <a:t>the 3D </a:t>
            </a:r>
            <a:r>
              <a:rPr lang="it-IT" sz="2400" dirty="0" err="1" smtClean="0"/>
              <a:t>instabilty</a:t>
            </a:r>
            <a:r>
              <a:rPr lang="it-IT" sz="2400" dirty="0" smtClean="0"/>
              <a:t> </a:t>
            </a:r>
            <a:r>
              <a:rPr lang="it-IT" sz="2400" dirty="0" err="1" smtClean="0"/>
              <a:t>is</a:t>
            </a:r>
            <a:r>
              <a:rPr lang="it-IT" sz="2400" dirty="0" smtClean="0"/>
              <a:t> </a:t>
            </a:r>
            <a:r>
              <a:rPr lang="it-IT" sz="2400" dirty="0" err="1" smtClean="0"/>
              <a:t>damped</a:t>
            </a:r>
            <a:r>
              <a:rPr lang="it-IT" sz="2400" dirty="0"/>
              <a:t>, the </a:t>
            </a:r>
            <a:r>
              <a:rPr lang="it-IT" sz="2400" dirty="0" err="1" smtClean="0"/>
              <a:t>dissipation</a:t>
            </a:r>
            <a:r>
              <a:rPr lang="it-IT" sz="2400" dirty="0" smtClean="0"/>
              <a:t> of </a:t>
            </a:r>
            <a:r>
              <a:rPr lang="it-IT" sz="2400" dirty="0" err="1" smtClean="0"/>
              <a:t>magnetic</a:t>
            </a:r>
            <a:r>
              <a:rPr lang="it-IT" sz="2400" dirty="0" smtClean="0"/>
              <a:t> </a:t>
            </a:r>
            <a:r>
              <a:rPr lang="it-IT" sz="2400" dirty="0" err="1" smtClean="0"/>
              <a:t>energy</a:t>
            </a:r>
            <a:r>
              <a:rPr lang="it-IT" sz="2400" dirty="0" smtClean="0"/>
              <a:t> </a:t>
            </a:r>
            <a:r>
              <a:rPr lang="it-IT" sz="2400" dirty="0" err="1" smtClean="0"/>
              <a:t>is</a:t>
            </a:r>
            <a:r>
              <a:rPr lang="it-IT" sz="2400" dirty="0" smtClean="0"/>
              <a:t> </a:t>
            </a:r>
            <a:r>
              <a:rPr lang="it-IT" sz="2400" dirty="0" err="1" smtClean="0"/>
              <a:t>much</a:t>
            </a:r>
            <a:r>
              <a:rPr lang="it-IT" sz="2400" dirty="0" smtClean="0"/>
              <a:t> </a:t>
            </a:r>
            <a:r>
              <a:rPr lang="it-IT" sz="2400" dirty="0" err="1" smtClean="0"/>
              <a:t>slower</a:t>
            </a:r>
            <a:endParaRPr lang="it-IT" sz="2400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1" y="365125"/>
            <a:ext cx="4355837" cy="3278541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0945" y="268874"/>
            <a:ext cx="4741023" cy="3374793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1335505" y="413253"/>
            <a:ext cx="1106906" cy="2775117"/>
          </a:xfrm>
          <a:prstGeom prst="rect">
            <a:avLst/>
          </a:prstGeom>
          <a:solidFill>
            <a:schemeClr val="bg1">
              <a:alpha val="9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8807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1191" y="365126"/>
            <a:ext cx="8516204" cy="1325563"/>
          </a:xfrm>
        </p:spPr>
        <p:txBody>
          <a:bodyPr/>
          <a:lstStyle/>
          <a:p>
            <a:r>
              <a:rPr lang="it-IT" dirty="0"/>
              <a:t>Future: </a:t>
            </a:r>
            <a:r>
              <a:rPr lang="it-IT" dirty="0" smtClean="0"/>
              <a:t>The </a:t>
            </a:r>
            <a:r>
              <a:rPr lang="it-IT" dirty="0" err="1" smtClean="0"/>
              <a:t>Hybrid</a:t>
            </a:r>
            <a:r>
              <a:rPr lang="it-IT" dirty="0" smtClean="0"/>
              <a:t> </a:t>
            </a:r>
            <a:r>
              <a:rPr lang="it-IT" dirty="0"/>
              <a:t>MHD-PIC </a:t>
            </a:r>
            <a:r>
              <a:rPr lang="it-IT" dirty="0" err="1" smtClean="0"/>
              <a:t>module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599238"/>
          </a:xfrm>
        </p:spPr>
        <p:txBody>
          <a:bodyPr>
            <a:normAutofit fontScale="85000" lnSpcReduction="20000"/>
          </a:bodyPr>
          <a:lstStyle/>
          <a:p>
            <a:r>
              <a:rPr lang="it-IT" dirty="0" err="1" smtClean="0"/>
              <a:t>P</a:t>
            </a:r>
            <a:r>
              <a:rPr lang="it-IT" dirty="0" err="1" smtClean="0"/>
              <a:t>articles</a:t>
            </a:r>
            <a:r>
              <a:rPr lang="it-IT" dirty="0" smtClean="0"/>
              <a:t> </a:t>
            </a:r>
            <a:r>
              <a:rPr lang="it-IT" dirty="0" err="1"/>
              <a:t>moving</a:t>
            </a:r>
            <a:r>
              <a:rPr lang="it-IT" dirty="0"/>
              <a:t> </a:t>
            </a:r>
            <a:r>
              <a:rPr lang="it-IT" dirty="0" err="1"/>
              <a:t>according</a:t>
            </a:r>
            <a:r>
              <a:rPr lang="it-IT" dirty="0"/>
              <a:t> to </a:t>
            </a:r>
            <a:r>
              <a:rPr lang="it-IT" dirty="0" err="1"/>
              <a:t>Lorentz</a:t>
            </a:r>
            <a:r>
              <a:rPr lang="it-IT" dirty="0"/>
              <a:t> </a:t>
            </a:r>
            <a:r>
              <a:rPr lang="it-IT" dirty="0" smtClean="0"/>
              <a:t>force</a:t>
            </a:r>
          </a:p>
          <a:p>
            <a:endParaRPr lang="it-IT" dirty="0" smtClean="0"/>
          </a:p>
          <a:p>
            <a:r>
              <a:rPr lang="it-IT" dirty="0" err="1" smtClean="0"/>
              <a:t>Particle</a:t>
            </a:r>
            <a:r>
              <a:rPr lang="it-IT" dirty="0" smtClean="0"/>
              <a:t> </a:t>
            </a:r>
            <a:r>
              <a:rPr lang="it-IT" dirty="0" err="1" smtClean="0"/>
              <a:t>acceleration</a:t>
            </a:r>
            <a:endParaRPr lang="it-IT" dirty="0" smtClean="0"/>
          </a:p>
          <a:p>
            <a:endParaRPr lang="it-IT" dirty="0"/>
          </a:p>
          <a:p>
            <a:r>
              <a:rPr lang="it-IT" dirty="0" err="1" smtClean="0"/>
              <a:t>Follow</a:t>
            </a:r>
            <a:r>
              <a:rPr lang="it-IT" dirty="0" smtClean="0"/>
              <a:t> </a:t>
            </a:r>
            <a:r>
              <a:rPr lang="it-IT" dirty="0" err="1" smtClean="0"/>
              <a:t>trajectory</a:t>
            </a:r>
            <a:r>
              <a:rPr lang="it-IT" dirty="0" smtClean="0"/>
              <a:t>: </a:t>
            </a:r>
            <a:r>
              <a:rPr lang="it-IT" dirty="0" err="1"/>
              <a:t>l</a:t>
            </a:r>
            <a:r>
              <a:rPr lang="it-IT" dirty="0" err="1" smtClean="0"/>
              <a:t>ocalize</a:t>
            </a:r>
            <a:r>
              <a:rPr lang="it-IT" dirty="0" smtClean="0"/>
              <a:t> </a:t>
            </a:r>
            <a:r>
              <a:rPr lang="it-IT" dirty="0" err="1" smtClean="0"/>
              <a:t>where</a:t>
            </a:r>
            <a:r>
              <a:rPr lang="it-IT" dirty="0" smtClean="0"/>
              <a:t> the </a:t>
            </a:r>
            <a:r>
              <a:rPr lang="it-IT" dirty="0" err="1" smtClean="0"/>
              <a:t>acceleration</a:t>
            </a:r>
            <a:r>
              <a:rPr lang="it-IT" dirty="0" smtClean="0"/>
              <a:t> </a:t>
            </a:r>
            <a:r>
              <a:rPr lang="it-IT" dirty="0" err="1" smtClean="0"/>
              <a:t>takes</a:t>
            </a:r>
            <a:r>
              <a:rPr lang="it-IT" dirty="0" smtClean="0"/>
              <a:t> </a:t>
            </a:r>
            <a:r>
              <a:rPr lang="it-IT" dirty="0" err="1" smtClean="0"/>
              <a:t>place</a:t>
            </a:r>
            <a:endParaRPr lang="it-IT" dirty="0" smtClean="0"/>
          </a:p>
          <a:p>
            <a:endParaRPr lang="it-IT" dirty="0" smtClean="0"/>
          </a:p>
          <a:p>
            <a:r>
              <a:rPr lang="it-IT" dirty="0" err="1" smtClean="0"/>
              <a:t>Spectra</a:t>
            </a:r>
            <a:r>
              <a:rPr lang="it-IT" dirty="0" smtClean="0"/>
              <a:t> </a:t>
            </a:r>
            <a:r>
              <a:rPr lang="it-IT" dirty="0" smtClean="0"/>
              <a:t>(</a:t>
            </a:r>
            <a:r>
              <a:rPr lang="it-IT" dirty="0" err="1" smtClean="0"/>
              <a:t>preliminary</a:t>
            </a:r>
            <a:r>
              <a:rPr lang="it-IT" dirty="0" smtClean="0"/>
              <a:t> </a:t>
            </a:r>
            <a:r>
              <a:rPr lang="it-IT" dirty="0" err="1" smtClean="0"/>
              <a:t>results</a:t>
            </a:r>
            <a:r>
              <a:rPr lang="it-IT" dirty="0" smtClean="0"/>
              <a:t> </a:t>
            </a:r>
            <a:r>
              <a:rPr lang="it-IT" dirty="0" err="1" smtClean="0"/>
              <a:t>reproduce</a:t>
            </a:r>
            <a:r>
              <a:rPr lang="it-IT" dirty="0" smtClean="0"/>
              <a:t> </a:t>
            </a:r>
            <a:r>
              <a:rPr lang="it-IT" dirty="0" err="1" smtClean="0"/>
              <a:t>power</a:t>
            </a:r>
            <a:r>
              <a:rPr lang="it-IT" dirty="0" smtClean="0"/>
              <a:t> </a:t>
            </a:r>
            <a:r>
              <a:rPr lang="it-IT" dirty="0" err="1" smtClean="0"/>
              <a:t>laws</a:t>
            </a:r>
            <a:r>
              <a:rPr lang="it-IT" dirty="0" smtClean="0"/>
              <a:t>)</a:t>
            </a:r>
            <a:endParaRPr lang="it-IT" dirty="0" smtClean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>
                <a:sym typeface="Wingdings" panose="05000000000000000000" pitchFamily="2" charset="2"/>
              </a:rPr>
              <a:t> </a:t>
            </a:r>
            <a:r>
              <a:rPr lang="it-IT" dirty="0" err="1" smtClean="0"/>
              <a:t>Simulations</a:t>
            </a:r>
            <a:r>
              <a:rPr lang="it-IT" dirty="0" smtClean="0"/>
              <a:t> of </a:t>
            </a:r>
            <a:r>
              <a:rPr lang="it-IT" dirty="0" err="1" smtClean="0"/>
              <a:t>jets+MR+particles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</a:t>
            </a:r>
            <a:r>
              <a:rPr lang="it-IT" dirty="0" err="1" smtClean="0"/>
              <a:t>difficult</a:t>
            </a:r>
            <a:r>
              <a:rPr lang="it-IT" dirty="0" smtClean="0"/>
              <a:t> </a:t>
            </a:r>
            <a:r>
              <a:rPr lang="it-IT" dirty="0" err="1" smtClean="0"/>
              <a:t>since</a:t>
            </a:r>
            <a:r>
              <a:rPr lang="it-IT" dirty="0" smtClean="0"/>
              <a:t> </a:t>
            </a:r>
            <a:r>
              <a:rPr lang="it-IT" dirty="0" err="1" smtClean="0"/>
              <a:t>it</a:t>
            </a:r>
            <a:r>
              <a:rPr lang="it-IT" dirty="0" smtClean="0"/>
              <a:t> </a:t>
            </a:r>
            <a:r>
              <a:rPr lang="it-IT" dirty="0" err="1" smtClean="0"/>
              <a:t>requires</a:t>
            </a:r>
            <a:r>
              <a:rPr lang="it-IT" dirty="0" smtClean="0"/>
              <a:t> a </a:t>
            </a:r>
            <a:r>
              <a:rPr lang="it-IT" dirty="0" err="1" smtClean="0"/>
              <a:t>lot</a:t>
            </a:r>
            <a:r>
              <a:rPr lang="it-IT" dirty="0" smtClean="0"/>
              <a:t> of </a:t>
            </a:r>
            <a:r>
              <a:rPr lang="it-IT" dirty="0" err="1" smtClean="0"/>
              <a:t>computational</a:t>
            </a:r>
            <a:r>
              <a:rPr lang="it-IT" dirty="0" smtClean="0"/>
              <a:t> </a:t>
            </a:r>
            <a:r>
              <a:rPr lang="it-IT" dirty="0" err="1" smtClean="0"/>
              <a:t>power</a:t>
            </a:r>
            <a:r>
              <a:rPr lang="it-IT" dirty="0" smtClean="0"/>
              <a:t>, </a:t>
            </a:r>
            <a:r>
              <a:rPr lang="it-IT" dirty="0" err="1" smtClean="0"/>
              <a:t>but</a:t>
            </a:r>
            <a:r>
              <a:rPr lang="it-IT" dirty="0" smtClean="0"/>
              <a:t> </a:t>
            </a:r>
            <a:r>
              <a:rPr lang="it-IT" dirty="0" err="1" smtClean="0"/>
              <a:t>we</a:t>
            </a:r>
            <a:r>
              <a:rPr lang="it-IT" dirty="0" smtClean="0"/>
              <a:t> can </a:t>
            </a:r>
            <a:r>
              <a:rPr lang="it-IT" dirty="0" err="1" smtClean="0"/>
              <a:t>zoon</a:t>
            </a:r>
            <a:r>
              <a:rPr lang="it-IT" dirty="0" smtClean="0"/>
              <a:t> on </a:t>
            </a:r>
            <a:r>
              <a:rPr lang="it-IT" dirty="0" err="1" smtClean="0"/>
              <a:t>specific</a:t>
            </a:r>
            <a:r>
              <a:rPr lang="it-IT" dirty="0" smtClean="0"/>
              <a:t> </a:t>
            </a:r>
            <a:r>
              <a:rPr lang="it-IT" dirty="0" err="1" smtClean="0"/>
              <a:t>areas</a:t>
            </a:r>
            <a:r>
              <a:rPr lang="it-IT" dirty="0" smtClean="0"/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5548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160587"/>
            <a:ext cx="7886700" cy="1325563"/>
          </a:xfrm>
        </p:spPr>
        <p:txBody>
          <a:bodyPr/>
          <a:lstStyle/>
          <a:p>
            <a:pPr algn="ctr"/>
            <a:r>
              <a:rPr lang="it-IT" dirty="0" smtClean="0"/>
              <a:t>Magnetic </a:t>
            </a:r>
            <a:r>
              <a:rPr lang="it-IT" dirty="0" err="1" smtClean="0"/>
              <a:t>Reconnection</a:t>
            </a:r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4360" y="1486150"/>
            <a:ext cx="8435280" cy="5184576"/>
          </a:xfrm>
        </p:spPr>
        <p:txBody>
          <a:bodyPr>
            <a:normAutofit/>
          </a:bodyPr>
          <a:lstStyle/>
          <a:p>
            <a:r>
              <a:rPr lang="en-US" dirty="0"/>
              <a:t>R</a:t>
            </a:r>
            <a:r>
              <a:rPr lang="en-US" dirty="0" smtClean="0"/>
              <a:t>apid </a:t>
            </a:r>
            <a:r>
              <a:rPr lang="en-US" dirty="0"/>
              <a:t>rearrangement of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magnetic field topology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V</a:t>
            </a:r>
            <a:r>
              <a:rPr lang="en-US" dirty="0" smtClean="0"/>
              <a:t>iolent </a:t>
            </a:r>
            <a:r>
              <a:rPr lang="en-US" dirty="0"/>
              <a:t>release </a:t>
            </a:r>
            <a:r>
              <a:rPr lang="en-US" dirty="0" smtClean="0"/>
              <a:t>of magnetically-stored </a:t>
            </a:r>
            <a:r>
              <a:rPr lang="en-US" dirty="0"/>
              <a:t>energy </a:t>
            </a:r>
            <a:r>
              <a:rPr lang="en-US" dirty="0" smtClean="0"/>
              <a:t>and conversion/dissipation </a:t>
            </a:r>
            <a:r>
              <a:rPr lang="en-US" dirty="0"/>
              <a:t>into </a:t>
            </a:r>
            <a:r>
              <a:rPr lang="en-US" dirty="0" smtClean="0"/>
              <a:t>heat, plasma kinetic energy and </a:t>
            </a:r>
            <a:r>
              <a:rPr lang="en-US" dirty="0" smtClean="0">
                <a:solidFill>
                  <a:srgbClr val="FF0000"/>
                </a:solidFill>
              </a:rPr>
              <a:t>non-thermal </a:t>
            </a:r>
            <a:r>
              <a:rPr lang="en-US" dirty="0">
                <a:solidFill>
                  <a:srgbClr val="FF0000"/>
                </a:solidFill>
              </a:rPr>
              <a:t>particle </a:t>
            </a:r>
            <a:r>
              <a:rPr lang="en-US" dirty="0" smtClean="0">
                <a:solidFill>
                  <a:srgbClr val="FF0000"/>
                </a:solidFill>
              </a:rPr>
              <a:t>acceleration</a:t>
            </a:r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/>
              <a:t>Important in astrophysics because is regarded as mechanism to account for the </a:t>
            </a:r>
            <a:r>
              <a:rPr lang="en-US" b="1" i="1" dirty="0" smtClean="0"/>
              <a:t>fast variability </a:t>
            </a:r>
            <a:r>
              <a:rPr lang="en-US" dirty="0" smtClean="0"/>
              <a:t>observed in many scenarios, like the </a:t>
            </a:r>
            <a:r>
              <a:rPr lang="en-US" dirty="0" smtClean="0">
                <a:solidFill>
                  <a:srgbClr val="FF0000"/>
                </a:solidFill>
              </a:rPr>
              <a:t>gamma ray flares </a:t>
            </a:r>
            <a:r>
              <a:rPr lang="en-US" dirty="0" smtClean="0"/>
              <a:t>from the </a:t>
            </a:r>
            <a:r>
              <a:rPr lang="en-US" dirty="0" smtClean="0">
                <a:solidFill>
                  <a:schemeClr val="tx2"/>
                </a:solidFill>
              </a:rPr>
              <a:t>Crab Nebula</a:t>
            </a:r>
            <a:r>
              <a:rPr lang="en-US" dirty="0" smtClean="0"/>
              <a:t> </a:t>
            </a:r>
            <a:r>
              <a:rPr lang="en-US" sz="2400" dirty="0" smtClean="0"/>
              <a:t>(</a:t>
            </a:r>
            <a:r>
              <a:rPr lang="en-US" sz="2400" dirty="0" err="1" smtClean="0"/>
              <a:t>Tavani</a:t>
            </a:r>
            <a:r>
              <a:rPr lang="en-US" sz="2400" dirty="0" smtClean="0"/>
              <a:t> </a:t>
            </a:r>
            <a:r>
              <a:rPr lang="en-US" sz="2400" dirty="0" smtClean="0"/>
              <a:t>et al. </a:t>
            </a:r>
            <a:r>
              <a:rPr lang="en-US" sz="2400" dirty="0" smtClean="0"/>
              <a:t>2011)</a:t>
            </a:r>
            <a:endParaRPr lang="en-US" sz="2400" i="1" dirty="0" smtClean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3276" y="1047922"/>
            <a:ext cx="3426145" cy="2083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96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ovie2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8233" y="0"/>
            <a:ext cx="6137962" cy="6263647"/>
          </a:xfrm>
        </p:spPr>
      </p:pic>
      <p:sp>
        <p:nvSpPr>
          <p:cNvPr id="3" name="CasellaDiTesto 2"/>
          <p:cNvSpPr txBox="1"/>
          <p:nvPr/>
        </p:nvSpPr>
        <p:spPr>
          <a:xfrm>
            <a:off x="6537278" y="504967"/>
            <a:ext cx="225188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- 2M test </a:t>
            </a:r>
            <a:r>
              <a:rPr lang="it-IT" dirty="0" err="1" smtClean="0"/>
              <a:t>particles</a:t>
            </a:r>
            <a:r>
              <a:rPr lang="it-IT" dirty="0" smtClean="0"/>
              <a:t> </a:t>
            </a:r>
          </a:p>
          <a:p>
            <a:endParaRPr lang="it-IT" dirty="0"/>
          </a:p>
          <a:p>
            <a:pPr marL="285750" indent="-285750">
              <a:buFontTx/>
              <a:buChar char="-"/>
            </a:pPr>
            <a:r>
              <a:rPr lang="it-IT" dirty="0" smtClean="0"/>
              <a:t>No feedback on the </a:t>
            </a:r>
            <a:r>
              <a:rPr lang="it-IT" dirty="0" err="1" smtClean="0"/>
              <a:t>fluid</a:t>
            </a:r>
            <a:endParaRPr lang="it-IT" dirty="0"/>
          </a:p>
          <a:p>
            <a:pPr marL="285750" indent="-285750">
              <a:buFontTx/>
              <a:buChar char="-"/>
            </a:pPr>
            <a:endParaRPr lang="it-IT" dirty="0" smtClean="0"/>
          </a:p>
          <a:p>
            <a:pPr marL="285750" indent="-285750">
              <a:buFontTx/>
              <a:buChar char="-"/>
            </a:pPr>
            <a:r>
              <a:rPr lang="it-IT" dirty="0" err="1"/>
              <a:t>M</a:t>
            </a:r>
            <a:r>
              <a:rPr lang="it-IT" dirty="0" err="1" smtClean="0"/>
              <a:t>axwellian</a:t>
            </a:r>
            <a:r>
              <a:rPr lang="it-IT" dirty="0" smtClean="0"/>
              <a:t> (non-</a:t>
            </a:r>
            <a:r>
              <a:rPr lang="it-IT" dirty="0" err="1" smtClean="0"/>
              <a:t>relativistic</a:t>
            </a:r>
            <a:r>
              <a:rPr lang="it-IT" dirty="0" smtClean="0"/>
              <a:t>) </a:t>
            </a:r>
            <a:r>
              <a:rPr lang="it-IT" dirty="0" err="1" smtClean="0"/>
              <a:t>initial</a:t>
            </a:r>
            <a:r>
              <a:rPr lang="it-IT" dirty="0" smtClean="0"/>
              <a:t> </a:t>
            </a:r>
            <a:r>
              <a:rPr lang="it-IT" dirty="0" err="1" smtClean="0"/>
              <a:t>distribution</a:t>
            </a:r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3548797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 smtClean="0"/>
              <a:t>Conclusions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1455821"/>
            <a:ext cx="7886700" cy="5197642"/>
          </a:xfrm>
        </p:spPr>
        <p:txBody>
          <a:bodyPr>
            <a:normAutofit/>
          </a:bodyPr>
          <a:lstStyle/>
          <a:p>
            <a:r>
              <a:rPr lang="it-IT" sz="2400" dirty="0" smtClean="0"/>
              <a:t>Magnetic </a:t>
            </a:r>
            <a:r>
              <a:rPr lang="it-IT" sz="2400" dirty="0" err="1" smtClean="0"/>
              <a:t>reconnection</a:t>
            </a:r>
            <a:r>
              <a:rPr lang="it-IT" sz="2400" dirty="0" smtClean="0"/>
              <a:t> can account for fast </a:t>
            </a:r>
            <a:r>
              <a:rPr lang="it-IT" sz="2400" dirty="0" err="1" smtClean="0"/>
              <a:t>variability</a:t>
            </a:r>
            <a:r>
              <a:rPr lang="it-IT" sz="2400" dirty="0" smtClean="0"/>
              <a:t> </a:t>
            </a:r>
            <a:r>
              <a:rPr lang="it-IT" sz="2400" dirty="0" err="1" smtClean="0"/>
              <a:t>observed</a:t>
            </a:r>
            <a:r>
              <a:rPr lang="it-IT" sz="2400" dirty="0" smtClean="0"/>
              <a:t> in </a:t>
            </a:r>
            <a:r>
              <a:rPr lang="it-IT" sz="2400" dirty="0" err="1" smtClean="0"/>
              <a:t>many</a:t>
            </a:r>
            <a:r>
              <a:rPr lang="it-IT" sz="2400" dirty="0" smtClean="0"/>
              <a:t> </a:t>
            </a:r>
            <a:r>
              <a:rPr lang="it-IT" sz="2400" dirty="0" err="1" smtClean="0"/>
              <a:t>astrophysical</a:t>
            </a:r>
            <a:r>
              <a:rPr lang="it-IT" sz="2400" dirty="0" smtClean="0"/>
              <a:t> </a:t>
            </a:r>
            <a:r>
              <a:rPr lang="it-IT" sz="2400" dirty="0" err="1" smtClean="0"/>
              <a:t>environments</a:t>
            </a:r>
            <a:r>
              <a:rPr lang="it-IT" sz="2400" dirty="0" smtClean="0"/>
              <a:t> (</a:t>
            </a:r>
            <a:r>
              <a:rPr lang="it-IT" sz="2400" dirty="0" err="1" smtClean="0"/>
              <a:t>PWNe</a:t>
            </a:r>
            <a:r>
              <a:rPr lang="it-IT" sz="2400" dirty="0" smtClean="0"/>
              <a:t>, </a:t>
            </a:r>
            <a:r>
              <a:rPr lang="it-IT" sz="2400" dirty="0" err="1" smtClean="0"/>
              <a:t>AGNs</a:t>
            </a:r>
            <a:r>
              <a:rPr lang="it-IT" sz="2400" dirty="0" smtClean="0"/>
              <a:t>, </a:t>
            </a:r>
            <a:r>
              <a:rPr lang="it-IT" sz="2400" dirty="0" err="1" smtClean="0"/>
              <a:t>Sun</a:t>
            </a:r>
            <a:r>
              <a:rPr lang="it-IT" sz="2400" dirty="0" smtClean="0"/>
              <a:t>)</a:t>
            </a:r>
            <a:endParaRPr lang="it-IT" sz="2400" dirty="0" smtClean="0"/>
          </a:p>
          <a:p>
            <a:endParaRPr lang="it-IT" sz="2400" dirty="0"/>
          </a:p>
          <a:p>
            <a:r>
              <a:rPr lang="it-IT" sz="2400" dirty="0" smtClean="0"/>
              <a:t>3D MHD </a:t>
            </a:r>
            <a:r>
              <a:rPr lang="it-IT" sz="2400" dirty="0" err="1" smtClean="0"/>
              <a:t>simulations</a:t>
            </a:r>
            <a:r>
              <a:rPr lang="it-IT" sz="2400" dirty="0" smtClean="0"/>
              <a:t> show </a:t>
            </a:r>
            <a:r>
              <a:rPr lang="it-IT" sz="2400" dirty="0" err="1" smtClean="0"/>
              <a:t>that</a:t>
            </a:r>
            <a:r>
              <a:rPr lang="it-IT" sz="2400" dirty="0" smtClean="0"/>
              <a:t> 3D </a:t>
            </a:r>
            <a:r>
              <a:rPr lang="it-IT" sz="2400" dirty="0" err="1" smtClean="0"/>
              <a:t>instabilities</a:t>
            </a:r>
            <a:r>
              <a:rPr lang="it-IT" sz="2400" dirty="0" smtClean="0"/>
              <a:t> </a:t>
            </a:r>
            <a:r>
              <a:rPr lang="it-IT" sz="2400" dirty="0" err="1" smtClean="0"/>
              <a:t>always</a:t>
            </a:r>
            <a:r>
              <a:rPr lang="it-IT" sz="2400" dirty="0" smtClean="0"/>
              <a:t> </a:t>
            </a:r>
            <a:r>
              <a:rPr lang="it-IT" sz="2400" dirty="0" err="1" smtClean="0"/>
              <a:t>lead</a:t>
            </a:r>
            <a:r>
              <a:rPr lang="it-IT" sz="2400" dirty="0" smtClean="0"/>
              <a:t> to a </a:t>
            </a:r>
            <a:r>
              <a:rPr lang="it-IT" sz="2400" b="1" dirty="0" smtClean="0"/>
              <a:t>fast </a:t>
            </a:r>
            <a:r>
              <a:rPr lang="it-IT" sz="2400" b="1" dirty="0" err="1" smtClean="0"/>
              <a:t>reconnection</a:t>
            </a:r>
            <a:r>
              <a:rPr lang="it-IT" sz="2400" b="1" dirty="0" smtClean="0"/>
              <a:t> </a:t>
            </a:r>
            <a:r>
              <a:rPr lang="it-IT" sz="2400" dirty="0" smtClean="0"/>
              <a:t>regime</a:t>
            </a:r>
          </a:p>
          <a:p>
            <a:endParaRPr lang="it-IT" sz="2400" dirty="0"/>
          </a:p>
          <a:p>
            <a:r>
              <a:rPr lang="it-IT" sz="2400" dirty="0" smtClean="0"/>
              <a:t>Future 1: </a:t>
            </a:r>
            <a:r>
              <a:rPr lang="it-IT" sz="2400" dirty="0" err="1" smtClean="0"/>
              <a:t>study</a:t>
            </a:r>
            <a:r>
              <a:rPr lang="it-IT" sz="2400" dirty="0" smtClean="0"/>
              <a:t> of </a:t>
            </a:r>
            <a:r>
              <a:rPr lang="it-IT" sz="2400" dirty="0" err="1" smtClean="0"/>
              <a:t>magnetic</a:t>
            </a:r>
            <a:r>
              <a:rPr lang="it-IT" sz="2400" dirty="0" smtClean="0"/>
              <a:t> </a:t>
            </a:r>
            <a:r>
              <a:rPr lang="it-IT" sz="2400" dirty="0" err="1" smtClean="0"/>
              <a:t>reconnection</a:t>
            </a:r>
            <a:r>
              <a:rPr lang="it-IT" sz="2400" dirty="0" smtClean="0"/>
              <a:t> in </a:t>
            </a:r>
            <a:r>
              <a:rPr lang="it-IT" sz="2400" dirty="0" err="1" smtClean="0"/>
              <a:t>astrophysical</a:t>
            </a:r>
            <a:r>
              <a:rPr lang="it-IT" sz="2400" dirty="0" smtClean="0"/>
              <a:t> </a:t>
            </a:r>
            <a:r>
              <a:rPr lang="it-IT" sz="2400" dirty="0" err="1" smtClean="0"/>
              <a:t>jets</a:t>
            </a:r>
            <a:endParaRPr lang="it-IT" sz="2400" dirty="0" smtClean="0"/>
          </a:p>
          <a:p>
            <a:endParaRPr lang="it-IT" sz="2400" dirty="0"/>
          </a:p>
          <a:p>
            <a:r>
              <a:rPr lang="it-IT" sz="2400" dirty="0" smtClean="0"/>
              <a:t>Future 2: </a:t>
            </a:r>
            <a:r>
              <a:rPr lang="it-IT" sz="2400" dirty="0" err="1" smtClean="0"/>
              <a:t>study</a:t>
            </a:r>
            <a:r>
              <a:rPr lang="it-IT" sz="2400" dirty="0" smtClean="0"/>
              <a:t> of </a:t>
            </a:r>
            <a:r>
              <a:rPr lang="it-IT" sz="2400" dirty="0" err="1" smtClean="0"/>
              <a:t>particle</a:t>
            </a:r>
            <a:r>
              <a:rPr lang="it-IT" sz="2400" dirty="0" smtClean="0"/>
              <a:t> </a:t>
            </a:r>
            <a:r>
              <a:rPr lang="it-IT" sz="2400" dirty="0" err="1" smtClean="0"/>
              <a:t>acceleration</a:t>
            </a:r>
            <a:r>
              <a:rPr lang="it-IT" sz="2400" dirty="0" smtClean="0"/>
              <a:t> (</a:t>
            </a:r>
            <a:r>
              <a:rPr lang="it-IT" sz="2400" dirty="0" err="1" smtClean="0"/>
              <a:t>where</a:t>
            </a:r>
            <a:r>
              <a:rPr lang="it-IT" sz="2400" dirty="0" smtClean="0"/>
              <a:t>? </a:t>
            </a:r>
            <a:r>
              <a:rPr lang="it-IT" sz="2400" dirty="0" err="1" smtClean="0"/>
              <a:t>how</a:t>
            </a:r>
            <a:r>
              <a:rPr lang="it-IT" sz="2400" dirty="0" smtClean="0"/>
              <a:t>? </a:t>
            </a:r>
            <a:r>
              <a:rPr lang="it-IT" sz="2400" dirty="0" err="1" smtClean="0"/>
              <a:t>how</a:t>
            </a:r>
            <a:r>
              <a:rPr lang="it-IT" sz="2400" dirty="0" smtClean="0"/>
              <a:t> </a:t>
            </a:r>
            <a:r>
              <a:rPr lang="it-IT" sz="2400" dirty="0" err="1" smtClean="0"/>
              <a:t>much</a:t>
            </a:r>
            <a:r>
              <a:rPr lang="it-IT" sz="2400" dirty="0" smtClean="0"/>
              <a:t>?) in </a:t>
            </a:r>
            <a:r>
              <a:rPr lang="it-IT" sz="2400" dirty="0" err="1" smtClean="0"/>
              <a:t>magnetic</a:t>
            </a:r>
            <a:r>
              <a:rPr lang="it-IT" sz="2400" dirty="0" smtClean="0"/>
              <a:t> </a:t>
            </a:r>
            <a:r>
              <a:rPr lang="it-IT" sz="2400" dirty="0" err="1" smtClean="0"/>
              <a:t>reconnection</a:t>
            </a:r>
            <a:r>
              <a:rPr lang="it-IT" sz="2400" dirty="0" smtClean="0"/>
              <a:t> </a:t>
            </a:r>
            <a:r>
              <a:rPr lang="it-IT" sz="2400" dirty="0" err="1" smtClean="0"/>
              <a:t>events</a:t>
            </a:r>
            <a:endParaRPr lang="it-IT" sz="2400" dirty="0" smtClean="0"/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54634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1283" y="1371600"/>
            <a:ext cx="3956222" cy="2074537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220742"/>
            <a:ext cx="7886700" cy="1325563"/>
          </a:xfrm>
        </p:spPr>
        <p:txBody>
          <a:bodyPr/>
          <a:lstStyle/>
          <a:p>
            <a:pPr algn="ctr"/>
            <a:r>
              <a:rPr lang="it-IT" dirty="0" smtClean="0"/>
              <a:t>Acceleration </a:t>
            </a:r>
            <a:r>
              <a:rPr lang="it-IT" dirty="0" err="1" smtClean="0"/>
              <a:t>mechanisms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861" y="1763840"/>
            <a:ext cx="5304224" cy="1374583"/>
          </a:xfrm>
          <a:ln w="25400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500" b="1" dirty="0" smtClean="0"/>
              <a:t>Linear </a:t>
            </a:r>
            <a:r>
              <a:rPr lang="it-IT" sz="2500" b="1" dirty="0" err="1" smtClean="0"/>
              <a:t>acceleration</a:t>
            </a:r>
            <a:r>
              <a:rPr lang="it-IT" sz="2500" b="1" dirty="0" smtClean="0"/>
              <a:t> </a:t>
            </a:r>
            <a:r>
              <a:rPr lang="it-IT" sz="2500" dirty="0" smtClean="0"/>
              <a:t>in X-</a:t>
            </a:r>
            <a:r>
              <a:rPr lang="it-IT" sz="2500" dirty="0" err="1" smtClean="0"/>
              <a:t>points</a:t>
            </a:r>
            <a:r>
              <a:rPr lang="it-IT" sz="2500" dirty="0" smtClean="0"/>
              <a:t> by </a:t>
            </a:r>
            <a:r>
              <a:rPr lang="it-IT" sz="2500" dirty="0" err="1" smtClean="0"/>
              <a:t>means</a:t>
            </a:r>
            <a:r>
              <a:rPr lang="it-IT" sz="2500" dirty="0" smtClean="0"/>
              <a:t> of the </a:t>
            </a:r>
            <a:r>
              <a:rPr lang="it-IT" sz="2500" dirty="0" err="1" smtClean="0"/>
              <a:t>induced</a:t>
            </a:r>
            <a:r>
              <a:rPr lang="it-IT" sz="2500" dirty="0" smtClean="0"/>
              <a:t> </a:t>
            </a:r>
            <a:r>
              <a:rPr lang="it-IT" sz="2500" dirty="0" err="1" smtClean="0"/>
              <a:t>electric</a:t>
            </a:r>
            <a:r>
              <a:rPr lang="it-IT" sz="2500" dirty="0" smtClean="0"/>
              <a:t> </a:t>
            </a:r>
            <a:r>
              <a:rPr lang="it-IT" sz="2500" dirty="0" err="1" smtClean="0"/>
              <a:t>field</a:t>
            </a:r>
            <a:r>
              <a:rPr lang="it-IT" sz="2500" dirty="0" smtClean="0"/>
              <a:t> (Sironi, </a:t>
            </a:r>
            <a:r>
              <a:rPr lang="it-IT" sz="2500" dirty="0" err="1" smtClean="0"/>
              <a:t>Cerutti</a:t>
            </a:r>
            <a:r>
              <a:rPr lang="it-IT" sz="2500" dirty="0" smtClean="0"/>
              <a:t>, </a:t>
            </a:r>
            <a:r>
              <a:rPr lang="it-IT" sz="2500" dirty="0" err="1" smtClean="0"/>
              <a:t>Zenitani</a:t>
            </a:r>
            <a:r>
              <a:rPr lang="it-IT" sz="2500" dirty="0" smtClean="0"/>
              <a:t>, </a:t>
            </a:r>
            <a:r>
              <a:rPr lang="it-IT" sz="2500" dirty="0" err="1" smtClean="0"/>
              <a:t>Uzdensky</a:t>
            </a:r>
            <a:r>
              <a:rPr lang="it-IT" sz="2500" dirty="0" smtClean="0"/>
              <a:t>, …)</a:t>
            </a:r>
            <a:endParaRPr lang="it-IT" dirty="0" smtClean="0"/>
          </a:p>
        </p:txBody>
      </p:sp>
      <p:sp>
        <p:nvSpPr>
          <p:cNvPr id="17" name="CasellaDiTesto 16"/>
          <p:cNvSpPr txBox="1"/>
          <p:nvPr/>
        </p:nvSpPr>
        <p:spPr>
          <a:xfrm>
            <a:off x="6833937" y="2935705"/>
            <a:ext cx="20694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(</a:t>
            </a:r>
            <a:r>
              <a:rPr lang="it-IT" sz="1600" dirty="0" err="1" smtClean="0"/>
              <a:t>Uzdensky</a:t>
            </a:r>
            <a:r>
              <a:rPr lang="it-IT" sz="1600" dirty="0" smtClean="0"/>
              <a:t> et al. 2011)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1048172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1283" y="1371600"/>
            <a:ext cx="3956222" cy="2074537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220742"/>
            <a:ext cx="7886700" cy="1325563"/>
          </a:xfrm>
        </p:spPr>
        <p:txBody>
          <a:bodyPr/>
          <a:lstStyle/>
          <a:p>
            <a:pPr algn="ctr"/>
            <a:r>
              <a:rPr lang="it-IT" dirty="0" smtClean="0"/>
              <a:t>Acceleration </a:t>
            </a:r>
            <a:r>
              <a:rPr lang="it-IT" dirty="0" err="1" smtClean="0"/>
              <a:t>mechanisms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861" y="1763840"/>
            <a:ext cx="5304224" cy="1374583"/>
          </a:xfrm>
          <a:ln w="25400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500" b="1" dirty="0" smtClean="0"/>
              <a:t>Linear </a:t>
            </a:r>
            <a:r>
              <a:rPr lang="it-IT" sz="2500" b="1" dirty="0" err="1" smtClean="0"/>
              <a:t>acceleration</a:t>
            </a:r>
            <a:r>
              <a:rPr lang="it-IT" sz="2500" b="1" dirty="0" smtClean="0"/>
              <a:t> </a:t>
            </a:r>
            <a:r>
              <a:rPr lang="it-IT" sz="2500" dirty="0" smtClean="0"/>
              <a:t>in X-</a:t>
            </a:r>
            <a:r>
              <a:rPr lang="it-IT" sz="2500" dirty="0" err="1" smtClean="0"/>
              <a:t>points</a:t>
            </a:r>
            <a:r>
              <a:rPr lang="it-IT" sz="2500" dirty="0" smtClean="0"/>
              <a:t> by </a:t>
            </a:r>
            <a:r>
              <a:rPr lang="it-IT" sz="2500" dirty="0" err="1" smtClean="0"/>
              <a:t>means</a:t>
            </a:r>
            <a:r>
              <a:rPr lang="it-IT" sz="2500" dirty="0" smtClean="0"/>
              <a:t> of the </a:t>
            </a:r>
            <a:r>
              <a:rPr lang="it-IT" sz="2500" dirty="0" err="1" smtClean="0"/>
              <a:t>induced</a:t>
            </a:r>
            <a:r>
              <a:rPr lang="it-IT" sz="2500" dirty="0" smtClean="0"/>
              <a:t> </a:t>
            </a:r>
            <a:r>
              <a:rPr lang="it-IT" sz="2500" dirty="0" err="1" smtClean="0"/>
              <a:t>electric</a:t>
            </a:r>
            <a:r>
              <a:rPr lang="it-IT" sz="2500" dirty="0" smtClean="0"/>
              <a:t> </a:t>
            </a:r>
            <a:r>
              <a:rPr lang="it-IT" sz="2500" dirty="0" err="1" smtClean="0"/>
              <a:t>field</a:t>
            </a:r>
            <a:r>
              <a:rPr lang="it-IT" sz="2500" dirty="0" smtClean="0"/>
              <a:t> (Sironi, </a:t>
            </a:r>
            <a:r>
              <a:rPr lang="it-IT" sz="2500" dirty="0" err="1" smtClean="0"/>
              <a:t>Cerutti</a:t>
            </a:r>
            <a:r>
              <a:rPr lang="it-IT" sz="2500" dirty="0" smtClean="0"/>
              <a:t>, </a:t>
            </a:r>
            <a:r>
              <a:rPr lang="it-IT" sz="2500" dirty="0" err="1" smtClean="0"/>
              <a:t>Zenitani</a:t>
            </a:r>
            <a:r>
              <a:rPr lang="it-IT" sz="2500" dirty="0" smtClean="0"/>
              <a:t>, </a:t>
            </a:r>
            <a:r>
              <a:rPr lang="it-IT" sz="2500" dirty="0" err="1" smtClean="0"/>
              <a:t>Uzdensky</a:t>
            </a:r>
            <a:r>
              <a:rPr lang="it-IT" sz="2500" dirty="0" smtClean="0"/>
              <a:t>, …)</a:t>
            </a:r>
            <a:endParaRPr lang="it-IT" dirty="0" smtClean="0"/>
          </a:p>
        </p:txBody>
      </p:sp>
      <p:pic>
        <p:nvPicPr>
          <p:cNvPr id="16" name="Immagin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98" y="5359167"/>
            <a:ext cx="5519337" cy="1447734"/>
          </a:xfrm>
          <a:prstGeom prst="rect">
            <a:avLst/>
          </a:prstGeom>
        </p:spPr>
      </p:pic>
      <p:sp>
        <p:nvSpPr>
          <p:cNvPr id="17" name="CasellaDiTesto 16"/>
          <p:cNvSpPr txBox="1"/>
          <p:nvPr/>
        </p:nvSpPr>
        <p:spPr>
          <a:xfrm>
            <a:off x="6833937" y="2935705"/>
            <a:ext cx="20694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(</a:t>
            </a:r>
            <a:r>
              <a:rPr lang="it-IT" sz="1600" dirty="0" err="1" smtClean="0"/>
              <a:t>Uzdensky</a:t>
            </a:r>
            <a:r>
              <a:rPr lang="it-IT" sz="1600" dirty="0" smtClean="0"/>
              <a:t> et al. 2011)</a:t>
            </a:r>
            <a:endParaRPr lang="it-IT" sz="1600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5674892" y="6288513"/>
            <a:ext cx="20694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(</a:t>
            </a:r>
            <a:r>
              <a:rPr lang="it-IT" sz="1600" dirty="0" err="1" smtClean="0"/>
              <a:t>Guo</a:t>
            </a:r>
            <a:r>
              <a:rPr lang="it-IT" sz="1600" dirty="0" smtClean="0"/>
              <a:t> et al. 2015)</a:t>
            </a:r>
            <a:endParaRPr lang="it-IT" sz="1600" dirty="0"/>
          </a:p>
        </p:txBody>
      </p:sp>
      <p:sp>
        <p:nvSpPr>
          <p:cNvPr id="5" name="Rettangolo 4"/>
          <p:cNvSpPr/>
          <p:nvPr/>
        </p:nvSpPr>
        <p:spPr>
          <a:xfrm>
            <a:off x="105298" y="3745756"/>
            <a:ext cx="5569594" cy="1569660"/>
          </a:xfrm>
          <a:prstGeom prst="rect">
            <a:avLst/>
          </a:prstGeom>
          <a:ln w="254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it-IT" sz="2400" b="1" dirty="0"/>
              <a:t>Fermi 1st </a:t>
            </a:r>
            <a:r>
              <a:rPr lang="it-IT" sz="2400" b="1" dirty="0" err="1"/>
              <a:t>order</a:t>
            </a:r>
            <a:r>
              <a:rPr lang="it-IT" sz="2400" b="1" dirty="0"/>
              <a:t> </a:t>
            </a:r>
            <a:r>
              <a:rPr lang="it-IT" sz="2400" b="1" dirty="0" err="1"/>
              <a:t>acceleration</a:t>
            </a:r>
            <a:r>
              <a:rPr lang="it-IT" sz="2400" dirty="0"/>
              <a:t> in the </a:t>
            </a:r>
            <a:r>
              <a:rPr lang="it-IT" sz="2400" dirty="0" err="1"/>
              <a:t>merging</a:t>
            </a:r>
            <a:r>
              <a:rPr lang="it-IT" sz="2400" dirty="0"/>
              <a:t>/</a:t>
            </a:r>
            <a:r>
              <a:rPr lang="it-IT" sz="2400" dirty="0" err="1"/>
              <a:t>deforming</a:t>
            </a:r>
            <a:r>
              <a:rPr lang="it-IT" sz="2400" dirty="0"/>
              <a:t> </a:t>
            </a:r>
            <a:r>
              <a:rPr lang="it-IT" sz="2400" dirty="0" err="1"/>
              <a:t>islands</a:t>
            </a:r>
            <a:r>
              <a:rPr lang="it-IT" sz="2400" dirty="0"/>
              <a:t> or </a:t>
            </a:r>
            <a:r>
              <a:rPr lang="it-IT" sz="2400" dirty="0" err="1"/>
              <a:t>reconnecting</a:t>
            </a:r>
            <a:r>
              <a:rPr lang="it-IT" sz="2400" dirty="0"/>
              <a:t> </a:t>
            </a:r>
            <a:r>
              <a:rPr lang="it-IT" sz="2400" dirty="0" err="1"/>
              <a:t>magnetic</a:t>
            </a:r>
            <a:r>
              <a:rPr lang="it-IT" sz="2400" dirty="0"/>
              <a:t> </a:t>
            </a:r>
            <a:r>
              <a:rPr lang="it-IT" sz="2400" dirty="0" err="1"/>
              <a:t>fields</a:t>
            </a:r>
            <a:r>
              <a:rPr lang="it-IT" sz="2400" dirty="0"/>
              <a:t> </a:t>
            </a:r>
            <a:r>
              <a:rPr lang="it-IT" sz="2400" dirty="0" smtClean="0"/>
              <a:t>(</a:t>
            </a:r>
            <a:r>
              <a:rPr lang="it-IT" sz="2400" dirty="0"/>
              <a:t>de </a:t>
            </a:r>
            <a:r>
              <a:rPr lang="it-IT" sz="2400" dirty="0" err="1"/>
              <a:t>Gouveia</a:t>
            </a:r>
            <a:r>
              <a:rPr lang="it-IT" sz="2400" dirty="0"/>
              <a:t>, </a:t>
            </a:r>
            <a:r>
              <a:rPr lang="it-IT" sz="2400" dirty="0" err="1"/>
              <a:t>Kowal</a:t>
            </a:r>
            <a:r>
              <a:rPr lang="it-IT" sz="2400" dirty="0"/>
              <a:t>, Drake, </a:t>
            </a:r>
            <a:r>
              <a:rPr lang="it-IT" sz="2400" dirty="0" err="1"/>
              <a:t>Guo</a:t>
            </a:r>
            <a:r>
              <a:rPr lang="it-IT" sz="2400" dirty="0"/>
              <a:t>, …)</a:t>
            </a:r>
          </a:p>
        </p:txBody>
      </p:sp>
    </p:spTree>
    <p:extLst>
      <p:ext uri="{BB962C8B-B14F-4D97-AF65-F5344CB8AC3E}">
        <p14:creationId xmlns:p14="http://schemas.microsoft.com/office/powerpoint/2010/main" val="1124633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Segnaposto contenuto 2"/>
              <p:cNvSpPr>
                <a:spLocks noGrp="1"/>
              </p:cNvSpPr>
              <p:nvPr>
                <p:ph idx="1"/>
              </p:nvPr>
            </p:nvSpPr>
            <p:spPr>
              <a:xfrm>
                <a:off x="541421" y="276726"/>
                <a:ext cx="8061157" cy="6400800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 algn="ctr">
                  <a:buNone/>
                </a:pPr>
                <a:r>
                  <a:rPr lang="en-US" sz="3200" dirty="0" smtClean="0"/>
                  <a:t>The classical Sweet-Parker model for </a:t>
                </a:r>
              </a:p>
              <a:p>
                <a:pPr marL="0" indent="0" algn="ctr">
                  <a:buNone/>
                </a:pPr>
                <a:r>
                  <a:rPr lang="en-US" sz="3200" dirty="0" smtClean="0"/>
                  <a:t>magnetic reconnection</a:t>
                </a:r>
              </a:p>
              <a:p>
                <a:pPr marL="0" indent="0" algn="ctr">
                  <a:buNone/>
                </a:pPr>
                <a:endParaRPr lang="en-US" sz="3200" dirty="0" smtClean="0"/>
              </a:p>
              <a:p>
                <a:pPr marL="0" indent="0">
                  <a:buNone/>
                </a:pPr>
                <a:r>
                  <a:rPr lang="en-US" sz="2400" dirty="0"/>
                  <a:t>R</a:t>
                </a:r>
                <a:r>
                  <a:rPr lang="en-US" sz="2400" dirty="0" smtClean="0"/>
                  <a:t>econnection </a:t>
                </a:r>
                <a:r>
                  <a:rPr lang="en-US" sz="2400" dirty="0"/>
                  <a:t>time </a:t>
                </a:r>
                <a:endParaRPr lang="en-US" sz="2400" dirty="0" smtClean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it-IT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400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it-IT" sz="2400" i="1">
                            <a:latin typeface="Cambria Math"/>
                          </a:rPr>
                          <m:t>𝑟𝑒𝑐</m:t>
                        </m:r>
                      </m:sub>
                    </m:sSub>
                    <m:r>
                      <a:rPr lang="it-IT" sz="2400" i="1">
                        <a:latin typeface="Cambria Math"/>
                      </a:rPr>
                      <m:t>∼</m:t>
                    </m:r>
                    <m:sSub>
                      <m:sSubPr>
                        <m:ctrlPr>
                          <a:rPr lang="it-IT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400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it-IT" sz="2400" i="1">
                            <a:latin typeface="Cambria Math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sz="2400" i="1" dirty="0" smtClean="0"/>
                  <a:t> S</a:t>
                </a:r>
                <a:r>
                  <a:rPr lang="en-US" sz="2400" i="1" baseline="30000" dirty="0" smtClean="0"/>
                  <a:t>1/2</a:t>
                </a:r>
              </a:p>
              <a:p>
                <a:pPr marL="0" indent="0">
                  <a:buNone/>
                </a:pPr>
                <a:endParaRPr lang="en-US" sz="2400" dirty="0"/>
              </a:p>
              <a:p>
                <a:pPr marL="0" indent="0">
                  <a:buNone/>
                </a:pPr>
                <a:r>
                  <a:rPr lang="en-US" sz="2400" dirty="0" smtClean="0"/>
                  <a:t>where </a:t>
                </a:r>
                <a:r>
                  <a:rPr lang="en-US" sz="2400" i="1" dirty="0" smtClean="0"/>
                  <a:t>S </a:t>
                </a:r>
                <a:r>
                  <a:rPr lang="en-US" sz="2400" i="1" dirty="0"/>
                  <a:t>= L v</a:t>
                </a:r>
                <a:r>
                  <a:rPr lang="en-US" sz="2400" i="1" baseline="-25000" dirty="0"/>
                  <a:t>A</a:t>
                </a:r>
                <a:r>
                  <a:rPr lang="en-US" sz="2400" i="1" dirty="0"/>
                  <a:t>/</a:t>
                </a:r>
                <a14:m>
                  <m:oMath xmlns:m="http://schemas.openxmlformats.org/officeDocument/2006/math">
                    <m:r>
                      <a:rPr lang="it-IT" sz="2400" i="1">
                        <a:latin typeface="Cambria Math"/>
                      </a:rPr>
                      <m:t>𝜂</m:t>
                    </m:r>
                  </m:oMath>
                </a14:m>
                <a:r>
                  <a:rPr lang="en-US" sz="2400" i="1" dirty="0"/>
                  <a:t> </a:t>
                </a:r>
                <a:r>
                  <a:rPr lang="en-US" sz="2400" dirty="0" smtClean="0"/>
                  <a:t>is </a:t>
                </a:r>
                <a:r>
                  <a:rPr lang="en-US" sz="2400" dirty="0"/>
                  <a:t>the </a:t>
                </a:r>
                <a:r>
                  <a:rPr lang="en-US" sz="2400" b="1" i="1" dirty="0"/>
                  <a:t>Lundquist number</a:t>
                </a:r>
                <a:r>
                  <a:rPr lang="en-US" sz="2400" i="1" dirty="0" smtClean="0"/>
                  <a:t>, </a:t>
                </a:r>
                <a14:m>
                  <m:oMath xmlns:m="http://schemas.openxmlformats.org/officeDocument/2006/math">
                    <m:r>
                      <a:rPr lang="it-IT" sz="2400" i="1">
                        <a:latin typeface="Cambria Math"/>
                      </a:rPr>
                      <m:t>𝜂</m:t>
                    </m:r>
                  </m:oMath>
                </a14:m>
                <a:r>
                  <a:rPr lang="en-US" sz="2400" dirty="0"/>
                  <a:t> the resistivity of </a:t>
                </a:r>
                <a:r>
                  <a:rPr lang="en-US" sz="2400" dirty="0" smtClean="0"/>
                  <a:t>the plasma and </a:t>
                </a:r>
                <a:r>
                  <a:rPr lang="en-US" sz="2400" i="1" dirty="0" err="1" smtClean="0"/>
                  <a:t>t</a:t>
                </a:r>
                <a:r>
                  <a:rPr lang="en-US" sz="2400" i="1" baseline="-25000" dirty="0" err="1" smtClean="0"/>
                  <a:t>A</a:t>
                </a:r>
                <a:r>
                  <a:rPr lang="en-US" sz="2400" i="1" dirty="0" smtClean="0"/>
                  <a:t> </a:t>
                </a:r>
                <a:r>
                  <a:rPr lang="en-US" sz="2400" i="1" dirty="0"/>
                  <a:t>= </a:t>
                </a:r>
                <a:r>
                  <a:rPr lang="en-US" sz="2400" i="1" dirty="0" smtClean="0"/>
                  <a:t>L/</a:t>
                </a:r>
                <a:r>
                  <a:rPr lang="en-US" sz="2400" i="1" dirty="0" err="1" smtClean="0"/>
                  <a:t>v</a:t>
                </a:r>
                <a:r>
                  <a:rPr lang="en-US" sz="2400" i="1" baseline="-25000" dirty="0" err="1" smtClean="0"/>
                  <a:t>A</a:t>
                </a:r>
                <a:r>
                  <a:rPr lang="en-US" sz="2400" dirty="0" smtClean="0"/>
                  <a:t> is the Alfven time</a:t>
                </a:r>
              </a:p>
              <a:p>
                <a:pPr marL="0" indent="0">
                  <a:buNone/>
                </a:pPr>
                <a:endParaRPr lang="en-US" sz="2400" dirty="0" smtClean="0"/>
              </a:p>
              <a:p>
                <a:pPr marL="0" indent="0" algn="ctr">
                  <a:buNone/>
                </a:pPr>
                <a:r>
                  <a:rPr lang="en-US" sz="2600" b="1" dirty="0" smtClean="0"/>
                  <a:t>PROBLEM</a:t>
                </a:r>
              </a:p>
              <a:p>
                <a:pPr marL="0" indent="0" algn="ctr">
                  <a:buNone/>
                </a:pPr>
                <a:endParaRPr lang="en-US" sz="2400" dirty="0" smtClean="0"/>
              </a:p>
              <a:p>
                <a:r>
                  <a:rPr lang="en-US" dirty="0"/>
                  <a:t>S &gt;&gt; </a:t>
                </a:r>
                <a:r>
                  <a:rPr lang="en-US" dirty="0" smtClean="0"/>
                  <a:t>1 in many scenarios of interests</a:t>
                </a:r>
              </a:p>
              <a:p>
                <a:r>
                  <a:rPr lang="en-US" dirty="0" smtClean="0"/>
                  <a:t>Example: the Solar flares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it-IT" sz="21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it-IT" sz="2100" b="0" i="1" smtClean="0">
                        <a:latin typeface="Cambria Math" panose="02040503050406030204" pitchFamily="18" charset="0"/>
                      </a:rPr>
                      <m:t>∼</m:t>
                    </m:r>
                    <m:sSup>
                      <m:sSupPr>
                        <m:ctrlPr>
                          <a:rPr lang="it-IT" sz="21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21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it-IT" sz="2100" b="0" i="1" smtClean="0">
                            <a:latin typeface="Cambria Math" panose="02040503050406030204" pitchFamily="18" charset="0"/>
                          </a:rPr>
                          <m:t>14</m:t>
                        </m:r>
                      </m:sup>
                    </m:sSup>
                  </m:oMath>
                </a14:m>
                <a:r>
                  <a:rPr lang="en-US" sz="2100" dirty="0" smtClean="0"/>
                  <a:t> in the Solar corona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it-IT" sz="21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1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it-IT" sz="21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it-IT" sz="2100" b="0" i="1" smtClean="0">
                        <a:latin typeface="Cambria Math" panose="02040503050406030204" pitchFamily="18" charset="0"/>
                      </a:rPr>
                      <m:t>≃0.5 </m:t>
                    </m:r>
                    <m:r>
                      <a:rPr lang="it-IT" sz="2100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endParaRPr lang="en-US" sz="2100" dirty="0"/>
              </a:p>
              <a:p>
                <a:pPr lvl="1"/>
                <a:r>
                  <a:rPr lang="en-US" sz="2100" dirty="0"/>
                  <a:t>The </a:t>
                </a:r>
                <a:r>
                  <a:rPr lang="en-US" sz="2100" dirty="0" smtClean="0"/>
                  <a:t>Sweet-Parker model therefore predicts for the solar flares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1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1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it-IT" sz="2100" b="0" i="1" smtClean="0">
                            <a:latin typeface="Cambria Math" panose="02040503050406030204" pitchFamily="18" charset="0"/>
                          </a:rPr>
                          <m:t>𝑟𝑒𝑐</m:t>
                        </m:r>
                      </m:sub>
                    </m:sSub>
                    <m:r>
                      <a:rPr lang="it-IT" sz="2100" b="0" i="1" smtClean="0">
                        <a:latin typeface="Cambria Math" panose="02040503050406030204" pitchFamily="18" charset="0"/>
                      </a:rPr>
                      <m:t>∼</m:t>
                    </m:r>
                    <m:sSup>
                      <m:sSupPr>
                        <m:ctrlPr>
                          <a:rPr lang="it-IT" sz="21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2100" b="0" i="1" smtClean="0">
                            <a:latin typeface="Cambria Math" panose="02040503050406030204" pitchFamily="18" charset="0"/>
                          </a:rPr>
                          <m:t>5×10</m:t>
                        </m:r>
                      </m:e>
                      <m:sup>
                        <m:r>
                          <a:rPr lang="it-IT" sz="21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  <m:r>
                      <a:rPr lang="it-IT" sz="2100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it-IT" sz="2100" b="0" i="1" smtClean="0">
                        <a:latin typeface="Cambria Math" panose="02040503050406030204" pitchFamily="18" charset="0"/>
                      </a:rPr>
                      <m:t> ≃2</m:t>
                    </m:r>
                  </m:oMath>
                </a14:m>
                <a:r>
                  <a:rPr lang="en-US" sz="2100" dirty="0" smtClean="0"/>
                  <a:t> months, much longer than the observed 15 min</a:t>
                </a:r>
              </a:p>
              <a:p>
                <a:pPr lvl="1"/>
                <a:endParaRPr lang="en-US" sz="2000" dirty="0" smtClean="0"/>
              </a:p>
              <a:p>
                <a:pPr marL="457200" lvl="1" indent="0">
                  <a:buNone/>
                </a:pPr>
                <a:r>
                  <a:rPr lang="en-US" sz="3300" dirty="0" smtClean="0"/>
                  <a:t>The Sweet-Parker model is </a:t>
                </a:r>
                <a:r>
                  <a:rPr lang="en-US" sz="3300" b="1" dirty="0" smtClean="0"/>
                  <a:t>not very fast!</a:t>
                </a:r>
              </a:p>
              <a:p>
                <a:endParaRPr lang="en-US" sz="2400" dirty="0"/>
              </a:p>
              <a:p>
                <a:endParaRPr lang="en-US" sz="2400" dirty="0"/>
              </a:p>
              <a:p>
                <a:pPr marL="0" indent="0">
                  <a:buNone/>
                </a:pPr>
                <a:endParaRPr lang="en-US" sz="2400" dirty="0"/>
              </a:p>
            </p:txBody>
          </p:sp>
        </mc:Choice>
        <mc:Fallback xmlns="">
          <p:sp>
            <p:nvSpPr>
              <p:cNvPr id="4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1421" y="276726"/>
                <a:ext cx="8061157" cy="6400800"/>
              </a:xfrm>
              <a:blipFill>
                <a:blip r:embed="rId2"/>
                <a:stretch>
                  <a:fillRect l="-1059" t="-2476" r="-1437" b="-95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ttangolo 1"/>
          <p:cNvSpPr/>
          <p:nvPr/>
        </p:nvSpPr>
        <p:spPr>
          <a:xfrm>
            <a:off x="397042" y="1034716"/>
            <a:ext cx="8458200" cy="57390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1449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Segnaposto contenuto 2"/>
              <p:cNvSpPr>
                <a:spLocks noGrp="1"/>
              </p:cNvSpPr>
              <p:nvPr>
                <p:ph idx="1"/>
              </p:nvPr>
            </p:nvSpPr>
            <p:spPr>
              <a:xfrm>
                <a:off x="541421" y="276726"/>
                <a:ext cx="8061157" cy="6400800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 algn="ctr">
                  <a:buNone/>
                </a:pPr>
                <a:r>
                  <a:rPr lang="en-US" sz="3200" dirty="0" smtClean="0"/>
                  <a:t>The classical Sweet-Parker model for </a:t>
                </a:r>
              </a:p>
              <a:p>
                <a:pPr marL="0" indent="0" algn="ctr">
                  <a:buNone/>
                </a:pPr>
                <a:r>
                  <a:rPr lang="en-US" sz="3200" dirty="0" smtClean="0"/>
                  <a:t>magnetic reconnection</a:t>
                </a:r>
              </a:p>
              <a:p>
                <a:pPr marL="0" indent="0" algn="ctr">
                  <a:buNone/>
                </a:pPr>
                <a:endParaRPr lang="en-US" sz="3200" dirty="0" smtClean="0"/>
              </a:p>
              <a:p>
                <a:pPr marL="0" indent="0">
                  <a:buNone/>
                </a:pPr>
                <a:r>
                  <a:rPr lang="en-US" sz="2400" dirty="0"/>
                  <a:t>R</a:t>
                </a:r>
                <a:r>
                  <a:rPr lang="en-US" sz="2400" dirty="0" smtClean="0"/>
                  <a:t>econnection </a:t>
                </a:r>
                <a:r>
                  <a:rPr lang="en-US" sz="2400" dirty="0"/>
                  <a:t>time </a:t>
                </a:r>
                <a:endParaRPr lang="en-US" sz="2400" dirty="0" smtClean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it-IT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400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it-IT" sz="2400" i="1">
                            <a:latin typeface="Cambria Math"/>
                          </a:rPr>
                          <m:t>𝑟𝑒𝑐</m:t>
                        </m:r>
                      </m:sub>
                    </m:sSub>
                    <m:r>
                      <a:rPr lang="it-IT" sz="2400" i="1">
                        <a:latin typeface="Cambria Math"/>
                      </a:rPr>
                      <m:t>∼</m:t>
                    </m:r>
                    <m:sSub>
                      <m:sSubPr>
                        <m:ctrlPr>
                          <a:rPr lang="it-IT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400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it-IT" sz="2400" i="1">
                            <a:latin typeface="Cambria Math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sz="2400" i="1" dirty="0" smtClean="0"/>
                  <a:t> S</a:t>
                </a:r>
                <a:r>
                  <a:rPr lang="en-US" sz="2400" i="1" baseline="30000" dirty="0" smtClean="0"/>
                  <a:t>1/2</a:t>
                </a:r>
              </a:p>
              <a:p>
                <a:pPr marL="0" indent="0">
                  <a:buNone/>
                </a:pPr>
                <a:endParaRPr lang="en-US" sz="2400" dirty="0"/>
              </a:p>
              <a:p>
                <a:pPr marL="0" indent="0">
                  <a:buNone/>
                </a:pPr>
                <a:r>
                  <a:rPr lang="en-US" sz="2400" dirty="0" smtClean="0"/>
                  <a:t>where </a:t>
                </a:r>
                <a:r>
                  <a:rPr lang="en-US" sz="2400" i="1" dirty="0" smtClean="0"/>
                  <a:t>S </a:t>
                </a:r>
                <a:r>
                  <a:rPr lang="en-US" sz="2400" i="1" dirty="0"/>
                  <a:t>= L v</a:t>
                </a:r>
                <a:r>
                  <a:rPr lang="en-US" sz="2400" i="1" baseline="-25000" dirty="0"/>
                  <a:t>A</a:t>
                </a:r>
                <a:r>
                  <a:rPr lang="en-US" sz="2400" i="1" dirty="0"/>
                  <a:t>/</a:t>
                </a:r>
                <a14:m>
                  <m:oMath xmlns:m="http://schemas.openxmlformats.org/officeDocument/2006/math">
                    <m:r>
                      <a:rPr lang="it-IT" sz="2400" i="1">
                        <a:latin typeface="Cambria Math"/>
                      </a:rPr>
                      <m:t>𝜂</m:t>
                    </m:r>
                  </m:oMath>
                </a14:m>
                <a:r>
                  <a:rPr lang="en-US" sz="2400" i="1" dirty="0"/>
                  <a:t> </a:t>
                </a:r>
                <a:r>
                  <a:rPr lang="en-US" sz="2400" dirty="0" smtClean="0"/>
                  <a:t>is </a:t>
                </a:r>
                <a:r>
                  <a:rPr lang="en-US" sz="2400" dirty="0"/>
                  <a:t>the </a:t>
                </a:r>
                <a:r>
                  <a:rPr lang="en-US" sz="2400" b="1" i="1" dirty="0"/>
                  <a:t>Lundquist number</a:t>
                </a:r>
                <a:r>
                  <a:rPr lang="en-US" sz="2400" i="1" dirty="0" smtClean="0"/>
                  <a:t>, </a:t>
                </a:r>
                <a:r>
                  <a:rPr lang="en-US" sz="2400" i="1" dirty="0" smtClean="0"/>
                  <a:t>L </a:t>
                </a:r>
                <a:r>
                  <a:rPr lang="en-US" sz="2400" dirty="0" smtClean="0"/>
                  <a:t>a length scale, </a:t>
                </a:r>
                <a14:m>
                  <m:oMath xmlns:m="http://schemas.openxmlformats.org/officeDocument/2006/math">
                    <m:r>
                      <a:rPr lang="it-IT" sz="2400" i="1">
                        <a:latin typeface="Cambria Math"/>
                      </a:rPr>
                      <m:t>𝜂</m:t>
                    </m:r>
                  </m:oMath>
                </a14:m>
                <a:r>
                  <a:rPr lang="en-US" sz="2400" dirty="0"/>
                  <a:t> the resistivity of </a:t>
                </a:r>
                <a:r>
                  <a:rPr lang="en-US" sz="2400" dirty="0" smtClean="0"/>
                  <a:t>the plasma and </a:t>
                </a:r>
                <a:r>
                  <a:rPr lang="en-US" sz="2400" i="1" dirty="0" err="1" smtClean="0"/>
                  <a:t>t</a:t>
                </a:r>
                <a:r>
                  <a:rPr lang="en-US" sz="2400" i="1" baseline="-25000" dirty="0" err="1" smtClean="0"/>
                  <a:t>A</a:t>
                </a:r>
                <a:r>
                  <a:rPr lang="en-US" sz="2400" i="1" dirty="0" smtClean="0"/>
                  <a:t> </a:t>
                </a:r>
                <a:r>
                  <a:rPr lang="en-US" sz="2400" i="1" dirty="0"/>
                  <a:t>= </a:t>
                </a:r>
                <a:r>
                  <a:rPr lang="en-US" sz="2400" i="1" dirty="0" smtClean="0"/>
                  <a:t>L/</a:t>
                </a:r>
                <a:r>
                  <a:rPr lang="en-US" sz="2400" i="1" dirty="0" err="1" smtClean="0"/>
                  <a:t>v</a:t>
                </a:r>
                <a:r>
                  <a:rPr lang="en-US" sz="2400" i="1" baseline="-25000" dirty="0" err="1" smtClean="0"/>
                  <a:t>A</a:t>
                </a:r>
                <a:r>
                  <a:rPr lang="en-US" sz="2400" dirty="0" smtClean="0"/>
                  <a:t> is the Alfven </a:t>
                </a:r>
                <a:r>
                  <a:rPr lang="en-US" sz="2400" dirty="0" smtClean="0"/>
                  <a:t>time</a:t>
                </a:r>
                <a:endParaRPr lang="en-US" sz="2400" dirty="0" smtClean="0"/>
              </a:p>
              <a:p>
                <a:pPr marL="0" indent="0">
                  <a:buNone/>
                </a:pPr>
                <a:endParaRPr lang="en-US" sz="2400" dirty="0" smtClean="0"/>
              </a:p>
              <a:p>
                <a:pPr marL="0" indent="0" algn="ctr">
                  <a:buNone/>
                </a:pPr>
                <a:r>
                  <a:rPr lang="en-US" sz="2600" b="1" dirty="0" smtClean="0"/>
                  <a:t>PROBLEM</a:t>
                </a:r>
              </a:p>
              <a:p>
                <a:pPr marL="0" indent="0" algn="ctr">
                  <a:buNone/>
                </a:pPr>
                <a:endParaRPr lang="en-US" sz="2400" dirty="0" smtClean="0"/>
              </a:p>
              <a:p>
                <a:r>
                  <a:rPr lang="en-US" dirty="0"/>
                  <a:t>S &gt;&gt; </a:t>
                </a:r>
                <a:r>
                  <a:rPr lang="en-US" dirty="0" smtClean="0"/>
                  <a:t>1 in many scenarios of interests</a:t>
                </a:r>
              </a:p>
              <a:p>
                <a:r>
                  <a:rPr lang="en-US" dirty="0" smtClean="0"/>
                  <a:t>Example: the Solar flares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it-IT" sz="21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it-IT" sz="2100" b="0" i="1" smtClean="0">
                        <a:latin typeface="Cambria Math" panose="02040503050406030204" pitchFamily="18" charset="0"/>
                      </a:rPr>
                      <m:t>∼</m:t>
                    </m:r>
                    <m:sSup>
                      <m:sSupPr>
                        <m:ctrlPr>
                          <a:rPr lang="it-IT" sz="21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21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it-IT" sz="2100" b="0" i="1" smtClean="0">
                            <a:latin typeface="Cambria Math" panose="02040503050406030204" pitchFamily="18" charset="0"/>
                          </a:rPr>
                          <m:t>14</m:t>
                        </m:r>
                      </m:sup>
                    </m:sSup>
                  </m:oMath>
                </a14:m>
                <a:r>
                  <a:rPr lang="en-US" sz="2100" dirty="0" smtClean="0"/>
                  <a:t> in the Solar corona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it-IT" sz="21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1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it-IT" sz="21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it-IT" sz="2100" b="0" i="1" smtClean="0">
                        <a:latin typeface="Cambria Math" panose="02040503050406030204" pitchFamily="18" charset="0"/>
                      </a:rPr>
                      <m:t>≃0.5 </m:t>
                    </m:r>
                    <m:r>
                      <a:rPr lang="it-IT" sz="2100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endParaRPr lang="en-US" sz="2100" dirty="0"/>
              </a:p>
              <a:p>
                <a:pPr lvl="1"/>
                <a:r>
                  <a:rPr lang="en-US" sz="2100" dirty="0"/>
                  <a:t>The </a:t>
                </a:r>
                <a:r>
                  <a:rPr lang="en-US" sz="2100" dirty="0" smtClean="0"/>
                  <a:t>Sweet-Parker model therefore predicts for the solar flares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1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1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it-IT" sz="2100" b="0" i="1" smtClean="0">
                            <a:latin typeface="Cambria Math" panose="02040503050406030204" pitchFamily="18" charset="0"/>
                          </a:rPr>
                          <m:t>𝑟𝑒𝑐</m:t>
                        </m:r>
                      </m:sub>
                    </m:sSub>
                    <m:r>
                      <a:rPr lang="it-IT" sz="2100" b="0" i="1" smtClean="0">
                        <a:latin typeface="Cambria Math" panose="02040503050406030204" pitchFamily="18" charset="0"/>
                      </a:rPr>
                      <m:t>∼</m:t>
                    </m:r>
                    <m:sSup>
                      <m:sSupPr>
                        <m:ctrlPr>
                          <a:rPr lang="it-IT" sz="21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2100" b="0" i="1" smtClean="0">
                            <a:latin typeface="Cambria Math" panose="02040503050406030204" pitchFamily="18" charset="0"/>
                          </a:rPr>
                          <m:t>5×10</m:t>
                        </m:r>
                      </m:e>
                      <m:sup>
                        <m:r>
                          <a:rPr lang="it-IT" sz="21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  <m:r>
                      <a:rPr lang="it-IT" sz="2100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it-IT" sz="2100" b="0" i="1" smtClean="0">
                        <a:latin typeface="Cambria Math" panose="02040503050406030204" pitchFamily="18" charset="0"/>
                      </a:rPr>
                      <m:t> ≃2</m:t>
                    </m:r>
                  </m:oMath>
                </a14:m>
                <a:r>
                  <a:rPr lang="en-US" sz="2100" dirty="0" smtClean="0"/>
                  <a:t> months, much longer than the observed 15 min</a:t>
                </a:r>
              </a:p>
              <a:p>
                <a:pPr lvl="1"/>
                <a:endParaRPr lang="en-US" sz="2000" dirty="0" smtClean="0"/>
              </a:p>
              <a:p>
                <a:pPr marL="457200" lvl="1" indent="0">
                  <a:buNone/>
                </a:pPr>
                <a:r>
                  <a:rPr lang="en-US" sz="3300" dirty="0" smtClean="0"/>
                  <a:t>The Sweet-Parker model is </a:t>
                </a:r>
                <a:r>
                  <a:rPr lang="en-US" sz="3300" b="1" dirty="0" smtClean="0"/>
                  <a:t>not very fast!</a:t>
                </a:r>
              </a:p>
              <a:p>
                <a:endParaRPr lang="en-US" sz="2400" dirty="0"/>
              </a:p>
              <a:p>
                <a:endParaRPr lang="en-US" sz="2400" dirty="0"/>
              </a:p>
              <a:p>
                <a:pPr marL="0" indent="0">
                  <a:buNone/>
                </a:pPr>
                <a:endParaRPr lang="en-US" sz="2400" dirty="0"/>
              </a:p>
            </p:txBody>
          </p:sp>
        </mc:Choice>
        <mc:Fallback>
          <p:sp>
            <p:nvSpPr>
              <p:cNvPr id="4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1421" y="276726"/>
                <a:ext cx="8061157" cy="6400800"/>
              </a:xfrm>
              <a:blipFill>
                <a:blip r:embed="rId2"/>
                <a:stretch>
                  <a:fillRect l="-1059" t="-2476" b="-95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ttangolo 2"/>
          <p:cNvSpPr/>
          <p:nvPr/>
        </p:nvSpPr>
        <p:spPr>
          <a:xfrm>
            <a:off x="397042" y="3068053"/>
            <a:ext cx="8458200" cy="37057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4084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Segnaposto contenuto 2"/>
              <p:cNvSpPr>
                <a:spLocks noGrp="1"/>
              </p:cNvSpPr>
              <p:nvPr>
                <p:ph idx="1"/>
              </p:nvPr>
            </p:nvSpPr>
            <p:spPr>
              <a:xfrm>
                <a:off x="541421" y="276726"/>
                <a:ext cx="8061157" cy="6400800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 algn="ctr">
                  <a:buNone/>
                </a:pPr>
                <a:r>
                  <a:rPr lang="en-US" sz="3200" dirty="0" smtClean="0"/>
                  <a:t>The classical Sweet-Parker model for </a:t>
                </a:r>
              </a:p>
              <a:p>
                <a:pPr marL="0" indent="0" algn="ctr">
                  <a:buNone/>
                </a:pPr>
                <a:r>
                  <a:rPr lang="en-US" sz="3200" dirty="0" smtClean="0"/>
                  <a:t>magnetic reconnection</a:t>
                </a:r>
              </a:p>
              <a:p>
                <a:pPr marL="0" indent="0" algn="ctr">
                  <a:buNone/>
                </a:pPr>
                <a:endParaRPr lang="en-US" sz="3200" dirty="0" smtClean="0"/>
              </a:p>
              <a:p>
                <a:pPr marL="0" indent="0">
                  <a:buNone/>
                </a:pPr>
                <a:r>
                  <a:rPr lang="en-US" sz="2400" dirty="0"/>
                  <a:t>R</a:t>
                </a:r>
                <a:r>
                  <a:rPr lang="en-US" sz="2400" dirty="0" smtClean="0"/>
                  <a:t>econnection </a:t>
                </a:r>
                <a:r>
                  <a:rPr lang="en-US" sz="2400" dirty="0"/>
                  <a:t>time </a:t>
                </a:r>
                <a:endParaRPr lang="en-US" sz="2400" dirty="0" smtClean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it-IT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400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it-IT" sz="2400" i="1">
                            <a:latin typeface="Cambria Math"/>
                          </a:rPr>
                          <m:t>𝑟𝑒𝑐</m:t>
                        </m:r>
                      </m:sub>
                    </m:sSub>
                    <m:r>
                      <a:rPr lang="it-IT" sz="2400" i="1">
                        <a:latin typeface="Cambria Math"/>
                      </a:rPr>
                      <m:t>∼</m:t>
                    </m:r>
                    <m:sSub>
                      <m:sSubPr>
                        <m:ctrlPr>
                          <a:rPr lang="it-IT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400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it-IT" sz="2400" i="1">
                            <a:latin typeface="Cambria Math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sz="2400" i="1" dirty="0" smtClean="0"/>
                  <a:t> S</a:t>
                </a:r>
                <a:r>
                  <a:rPr lang="en-US" sz="2400" i="1" baseline="30000" dirty="0" smtClean="0"/>
                  <a:t>1/2</a:t>
                </a:r>
              </a:p>
              <a:p>
                <a:pPr marL="0" indent="0">
                  <a:buNone/>
                </a:pPr>
                <a:endParaRPr lang="en-US" sz="2400" dirty="0"/>
              </a:p>
              <a:p>
                <a:pPr marL="0" indent="0">
                  <a:buNone/>
                </a:pPr>
                <a:r>
                  <a:rPr lang="en-US" sz="2400" dirty="0" smtClean="0"/>
                  <a:t>where </a:t>
                </a:r>
                <a:r>
                  <a:rPr lang="en-US" sz="2400" i="1" dirty="0" smtClean="0"/>
                  <a:t>S </a:t>
                </a:r>
                <a:r>
                  <a:rPr lang="en-US" sz="2400" i="1" dirty="0"/>
                  <a:t>= L v</a:t>
                </a:r>
                <a:r>
                  <a:rPr lang="en-US" sz="2400" i="1" baseline="-25000" dirty="0"/>
                  <a:t>A</a:t>
                </a:r>
                <a:r>
                  <a:rPr lang="en-US" sz="2400" i="1" dirty="0"/>
                  <a:t>/</a:t>
                </a:r>
                <a14:m>
                  <m:oMath xmlns:m="http://schemas.openxmlformats.org/officeDocument/2006/math">
                    <m:r>
                      <a:rPr lang="it-IT" sz="2400" i="1">
                        <a:latin typeface="Cambria Math"/>
                      </a:rPr>
                      <m:t>𝜂</m:t>
                    </m:r>
                  </m:oMath>
                </a14:m>
                <a:r>
                  <a:rPr lang="en-US" sz="2400" i="1" dirty="0"/>
                  <a:t> </a:t>
                </a:r>
                <a:r>
                  <a:rPr lang="en-US" sz="2400" dirty="0" smtClean="0"/>
                  <a:t>is </a:t>
                </a:r>
                <a:r>
                  <a:rPr lang="en-US" sz="2400" dirty="0"/>
                  <a:t>the </a:t>
                </a:r>
                <a:r>
                  <a:rPr lang="en-US" sz="2400" b="1" i="1" dirty="0"/>
                  <a:t>Lundquist number</a:t>
                </a:r>
                <a:r>
                  <a:rPr lang="en-US" sz="2400" i="1" dirty="0" smtClean="0"/>
                  <a:t>, </a:t>
                </a:r>
                <a:r>
                  <a:rPr lang="en-US" sz="2400" i="1" dirty="0"/>
                  <a:t>L </a:t>
                </a:r>
                <a:r>
                  <a:rPr lang="en-US" sz="2400" dirty="0"/>
                  <a:t>a length scale, </a:t>
                </a:r>
                <a14:m>
                  <m:oMath xmlns:m="http://schemas.openxmlformats.org/officeDocument/2006/math">
                    <m:r>
                      <a:rPr lang="it-IT" sz="2400" i="1">
                        <a:latin typeface="Cambria Math"/>
                      </a:rPr>
                      <m:t>𝜂</m:t>
                    </m:r>
                  </m:oMath>
                </a14:m>
                <a:r>
                  <a:rPr lang="en-US" sz="2400" dirty="0"/>
                  <a:t> the resistivity of </a:t>
                </a:r>
                <a:r>
                  <a:rPr lang="en-US" sz="2400" dirty="0" smtClean="0"/>
                  <a:t>the plasma and </a:t>
                </a:r>
                <a:r>
                  <a:rPr lang="en-US" sz="2400" i="1" dirty="0" err="1" smtClean="0"/>
                  <a:t>t</a:t>
                </a:r>
                <a:r>
                  <a:rPr lang="en-US" sz="2400" i="1" baseline="-25000" dirty="0" err="1" smtClean="0"/>
                  <a:t>A</a:t>
                </a:r>
                <a:r>
                  <a:rPr lang="en-US" sz="2400" i="1" dirty="0" smtClean="0"/>
                  <a:t> </a:t>
                </a:r>
                <a:r>
                  <a:rPr lang="en-US" sz="2400" i="1" dirty="0"/>
                  <a:t>= </a:t>
                </a:r>
                <a:r>
                  <a:rPr lang="en-US" sz="2400" i="1" dirty="0" smtClean="0"/>
                  <a:t>L/</a:t>
                </a:r>
                <a:r>
                  <a:rPr lang="en-US" sz="2400" i="1" dirty="0" err="1" smtClean="0"/>
                  <a:t>v</a:t>
                </a:r>
                <a:r>
                  <a:rPr lang="en-US" sz="2400" i="1" baseline="-25000" dirty="0" err="1" smtClean="0"/>
                  <a:t>A</a:t>
                </a:r>
                <a:r>
                  <a:rPr lang="en-US" sz="2400" dirty="0" smtClean="0"/>
                  <a:t> is the Alfven time</a:t>
                </a:r>
              </a:p>
              <a:p>
                <a:pPr marL="0" indent="0">
                  <a:buNone/>
                </a:pPr>
                <a:endParaRPr lang="en-US" sz="2400" dirty="0" smtClean="0"/>
              </a:p>
              <a:p>
                <a:pPr marL="0" indent="0" algn="ctr">
                  <a:buNone/>
                </a:pPr>
                <a:r>
                  <a:rPr lang="en-US" sz="2600" b="1" dirty="0" smtClean="0"/>
                  <a:t>PROBLEM</a:t>
                </a:r>
              </a:p>
              <a:p>
                <a:pPr marL="0" indent="0" algn="ctr">
                  <a:buNone/>
                </a:pPr>
                <a:endParaRPr lang="en-US" sz="2400" dirty="0" smtClean="0"/>
              </a:p>
              <a:p>
                <a:r>
                  <a:rPr lang="en-US" dirty="0"/>
                  <a:t>S &gt;&gt; </a:t>
                </a:r>
                <a:r>
                  <a:rPr lang="en-US" dirty="0" smtClean="0"/>
                  <a:t>1 in many scenarios of interests</a:t>
                </a:r>
              </a:p>
              <a:p>
                <a:r>
                  <a:rPr lang="en-US" dirty="0" smtClean="0"/>
                  <a:t>Example: the Solar flares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it-IT" sz="21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it-IT" sz="2100" b="0" i="1" smtClean="0">
                        <a:latin typeface="Cambria Math" panose="02040503050406030204" pitchFamily="18" charset="0"/>
                      </a:rPr>
                      <m:t>∼</m:t>
                    </m:r>
                    <m:sSup>
                      <m:sSupPr>
                        <m:ctrlPr>
                          <a:rPr lang="it-IT" sz="21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21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it-IT" sz="2100" b="0" i="1" smtClean="0">
                            <a:latin typeface="Cambria Math" panose="02040503050406030204" pitchFamily="18" charset="0"/>
                          </a:rPr>
                          <m:t>14</m:t>
                        </m:r>
                      </m:sup>
                    </m:sSup>
                  </m:oMath>
                </a14:m>
                <a:r>
                  <a:rPr lang="en-US" sz="2100" dirty="0" smtClean="0"/>
                  <a:t> in the Solar corona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it-IT" sz="21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1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it-IT" sz="21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it-IT" sz="2100" b="0" i="1" smtClean="0">
                        <a:latin typeface="Cambria Math" panose="02040503050406030204" pitchFamily="18" charset="0"/>
                      </a:rPr>
                      <m:t>≃0.5 </m:t>
                    </m:r>
                    <m:r>
                      <a:rPr lang="it-IT" sz="2100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endParaRPr lang="en-US" sz="2100" dirty="0"/>
              </a:p>
              <a:p>
                <a:pPr lvl="1"/>
                <a:r>
                  <a:rPr lang="en-US" sz="2100" dirty="0"/>
                  <a:t>The </a:t>
                </a:r>
                <a:r>
                  <a:rPr lang="en-US" sz="2100" dirty="0" smtClean="0"/>
                  <a:t>Sweet-Parker model therefore predicts for the solar flares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1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1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it-IT" sz="2100" b="0" i="1" smtClean="0">
                            <a:latin typeface="Cambria Math" panose="02040503050406030204" pitchFamily="18" charset="0"/>
                          </a:rPr>
                          <m:t>𝑟𝑒𝑐</m:t>
                        </m:r>
                      </m:sub>
                    </m:sSub>
                    <m:r>
                      <a:rPr lang="it-IT" sz="2100" b="0" i="1" smtClean="0">
                        <a:latin typeface="Cambria Math" panose="02040503050406030204" pitchFamily="18" charset="0"/>
                      </a:rPr>
                      <m:t>∼</m:t>
                    </m:r>
                    <m:sSup>
                      <m:sSupPr>
                        <m:ctrlPr>
                          <a:rPr lang="it-IT" sz="21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2100" b="0" i="1" smtClean="0">
                            <a:latin typeface="Cambria Math" panose="02040503050406030204" pitchFamily="18" charset="0"/>
                          </a:rPr>
                          <m:t>5×10</m:t>
                        </m:r>
                      </m:e>
                      <m:sup>
                        <m:r>
                          <a:rPr lang="it-IT" sz="21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  <m:r>
                      <a:rPr lang="it-IT" sz="2100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it-IT" sz="2100" b="0" i="1" smtClean="0">
                        <a:latin typeface="Cambria Math" panose="02040503050406030204" pitchFamily="18" charset="0"/>
                      </a:rPr>
                      <m:t> ≃2</m:t>
                    </m:r>
                  </m:oMath>
                </a14:m>
                <a:r>
                  <a:rPr lang="en-US" sz="2100" dirty="0" smtClean="0"/>
                  <a:t> months, much longer than the observed 15 min</a:t>
                </a:r>
              </a:p>
              <a:p>
                <a:pPr lvl="1"/>
                <a:endParaRPr lang="en-US" sz="2000" dirty="0" smtClean="0"/>
              </a:p>
              <a:p>
                <a:pPr marL="457200" lvl="1" indent="0">
                  <a:buNone/>
                </a:pPr>
                <a:r>
                  <a:rPr lang="en-US" sz="3300" dirty="0" smtClean="0"/>
                  <a:t>    The Sweet-Parker model is </a:t>
                </a:r>
                <a:r>
                  <a:rPr lang="en-US" sz="3300" b="1" dirty="0" smtClean="0"/>
                  <a:t>not very fast!</a:t>
                </a:r>
              </a:p>
              <a:p>
                <a:endParaRPr lang="en-US" sz="2400" dirty="0"/>
              </a:p>
              <a:p>
                <a:endParaRPr lang="en-US" sz="2400" dirty="0"/>
              </a:p>
              <a:p>
                <a:pPr marL="0" indent="0">
                  <a:buNone/>
                </a:pPr>
                <a:endParaRPr lang="en-US" sz="2400" dirty="0"/>
              </a:p>
            </p:txBody>
          </p:sp>
        </mc:Choice>
        <mc:Fallback>
          <p:sp>
            <p:nvSpPr>
              <p:cNvPr id="4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1421" y="276726"/>
                <a:ext cx="8061157" cy="6400800"/>
              </a:xfrm>
              <a:blipFill>
                <a:blip r:embed="rId2"/>
                <a:stretch>
                  <a:fillRect l="-1059" t="-2476" b="-95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0638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395536" y="3559026"/>
            <a:ext cx="8280920" cy="2016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Segnaposto contenuto 3"/>
              <p:cNvSpPr txBox="1">
                <a:spLocks noGrp="1"/>
              </p:cNvSpPr>
              <p:nvPr>
                <p:ph idx="1"/>
              </p:nvPr>
            </p:nvSpPr>
            <p:spPr>
              <a:xfrm>
                <a:off x="395536" y="404664"/>
                <a:ext cx="8291264" cy="5045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indent="0">
                  <a:buNone/>
                </a:pPr>
                <a:r>
                  <a:rPr lang="it-IT" sz="3200" dirty="0" smtClean="0"/>
                  <a:t>When </a:t>
                </a:r>
                <a14:m>
                  <m:oMath xmlns:m="http://schemas.openxmlformats.org/officeDocument/2006/math">
                    <m:r>
                      <a:rPr lang="it-IT" sz="3200" b="0" i="1" smtClean="0">
                        <a:latin typeface="Cambria Math"/>
                      </a:rPr>
                      <m:t>𝑆</m:t>
                    </m:r>
                    <m:r>
                      <a:rPr lang="it-IT" sz="3200" b="0" i="1" smtClean="0">
                        <a:latin typeface="Cambria Math"/>
                      </a:rPr>
                      <m:t>&gt;</m:t>
                    </m:r>
                    <m:sSup>
                      <m:sSupPr>
                        <m:ctrlPr>
                          <a:rPr lang="it-IT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3200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it-IT" sz="32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it-IT" sz="3200" b="0" i="0" smtClean="0">
                        <a:latin typeface="Cambria Math"/>
                      </a:rPr>
                      <m:t> </m:t>
                    </m:r>
                  </m:oMath>
                </a14:m>
                <a:r>
                  <a:rPr lang="it-IT" sz="3200" dirty="0" smtClean="0"/>
                  <a:t>the </a:t>
                </a:r>
                <a:r>
                  <a:rPr lang="it-IT" sz="3200" dirty="0" err="1" smtClean="0"/>
                  <a:t>current</a:t>
                </a:r>
                <a:r>
                  <a:rPr lang="it-IT" sz="3200" dirty="0" smtClean="0"/>
                  <a:t> </a:t>
                </a:r>
                <a:r>
                  <a:rPr lang="it-IT" sz="3200" dirty="0" err="1" smtClean="0"/>
                  <a:t>sheet</a:t>
                </a:r>
                <a:r>
                  <a:rPr lang="it-IT" sz="3200" dirty="0" smtClean="0"/>
                  <a:t> </a:t>
                </a:r>
                <a:r>
                  <a:rPr lang="it-IT" sz="3200" dirty="0" err="1" smtClean="0"/>
                  <a:t>becomes</a:t>
                </a:r>
                <a:r>
                  <a:rPr lang="it-IT" sz="3200" dirty="0" smtClean="0"/>
                  <a:t> </a:t>
                </a:r>
                <a:r>
                  <a:rPr lang="it-IT" sz="3200" dirty="0" err="1" smtClean="0"/>
                  <a:t>unstable</a:t>
                </a:r>
                <a:r>
                  <a:rPr lang="it-IT" sz="3200" dirty="0" smtClean="0"/>
                  <a:t> to </a:t>
                </a:r>
                <a:r>
                  <a:rPr lang="it-IT" sz="3200" dirty="0" err="1" smtClean="0"/>
                  <a:t>secondary</a:t>
                </a:r>
                <a:r>
                  <a:rPr lang="it-IT" sz="3200" dirty="0" smtClean="0"/>
                  <a:t> </a:t>
                </a:r>
                <a:r>
                  <a:rPr lang="it-IT" sz="3200" dirty="0" err="1" smtClean="0"/>
                  <a:t>tearing</a:t>
                </a:r>
                <a:r>
                  <a:rPr lang="it-IT" sz="3200" dirty="0" smtClean="0"/>
                  <a:t> </a:t>
                </a:r>
                <a:r>
                  <a:rPr lang="it-IT" sz="3200" dirty="0" err="1" smtClean="0"/>
                  <a:t>instability</a:t>
                </a:r>
                <a:r>
                  <a:rPr lang="en-US" sz="3200" dirty="0" smtClean="0"/>
                  <a:t>: </a:t>
                </a:r>
                <a:r>
                  <a:rPr lang="en-US" sz="3200" b="1" dirty="0" smtClean="0">
                    <a:solidFill>
                      <a:srgbClr val="FF0000"/>
                    </a:solidFill>
                  </a:rPr>
                  <a:t>production of </a:t>
                </a:r>
                <a:r>
                  <a:rPr lang="en-US" sz="3200" b="1" dirty="0" err="1" smtClean="0">
                    <a:solidFill>
                      <a:srgbClr val="FF0000"/>
                    </a:solidFill>
                  </a:rPr>
                  <a:t>plasmoids</a:t>
                </a:r>
                <a:r>
                  <a:rPr lang="en-US" sz="3200" b="1" dirty="0" smtClean="0"/>
                  <a:t> </a:t>
                </a:r>
              </a:p>
              <a:p>
                <a:pPr marL="0" indent="0">
                  <a:buNone/>
                </a:pPr>
                <a:endParaRPr lang="en-US" sz="2400" dirty="0" smtClean="0"/>
              </a:p>
              <a:p>
                <a:pPr marL="0" indent="0">
                  <a:buNone/>
                </a:pPr>
                <a:r>
                  <a:rPr lang="it-IT" sz="3200" b="1" i="1" dirty="0" smtClean="0">
                    <a:solidFill>
                      <a:srgbClr val="FF0000"/>
                    </a:solidFill>
                  </a:rPr>
                  <a:t>Fast </a:t>
                </a:r>
                <a:r>
                  <a:rPr lang="it-IT" sz="3200" b="1" i="1" dirty="0" err="1" smtClean="0">
                    <a:solidFill>
                      <a:srgbClr val="FF0000"/>
                    </a:solidFill>
                  </a:rPr>
                  <a:t>reconnection</a:t>
                </a:r>
                <a:r>
                  <a:rPr lang="it-IT" sz="3200" b="1" dirty="0" smtClean="0">
                    <a:solidFill>
                      <a:srgbClr val="FF0000"/>
                    </a:solidFill>
                  </a:rPr>
                  <a:t> regime</a:t>
                </a:r>
              </a:p>
              <a:p>
                <a:pPr marL="0" indent="0">
                  <a:buNone/>
                </a:pPr>
                <a:endParaRPr lang="it-IT" sz="3200" b="1" dirty="0" smtClean="0">
                  <a:solidFill>
                    <a:srgbClr val="FF0000"/>
                  </a:solidFill>
                </a:endParaRPr>
              </a:p>
              <a:p>
                <a:pPr marL="971550" lvl="1" indent="-514350">
                  <a:buFont typeface="+mj-lt"/>
                  <a:buAutoNum type="arabicPeriod"/>
                </a:pPr>
                <a:r>
                  <a:rPr lang="it-IT" sz="2800" dirty="0" err="1" smtClean="0"/>
                  <a:t>Formation</a:t>
                </a:r>
                <a:r>
                  <a:rPr lang="it-IT" sz="2800" dirty="0" smtClean="0"/>
                  <a:t> of small </a:t>
                </a:r>
                <a:r>
                  <a:rPr lang="it-IT" sz="2800" dirty="0" err="1" smtClean="0"/>
                  <a:t>sized</a:t>
                </a:r>
                <a:r>
                  <a:rPr lang="it-IT" sz="2800" dirty="0" smtClean="0"/>
                  <a:t> </a:t>
                </a:r>
                <a:r>
                  <a:rPr lang="it-IT" sz="2800" dirty="0" err="1" smtClean="0"/>
                  <a:t>current-sheets</a:t>
                </a:r>
                <a:r>
                  <a:rPr lang="it-IT" sz="2800" dirty="0" smtClean="0"/>
                  <a:t> with </a:t>
                </a:r>
                <a:r>
                  <a:rPr lang="it-IT" sz="2800" i="1" dirty="0" smtClean="0"/>
                  <a:t>S</a:t>
                </a:r>
                <a:r>
                  <a:rPr lang="it-IT" sz="2800" i="1" baseline="-25000" dirty="0" smtClean="0"/>
                  <a:t>eff</a:t>
                </a:r>
                <a:r>
                  <a:rPr lang="it-IT" sz="2800" i="1" dirty="0" smtClean="0"/>
                  <a:t> &lt;&lt; S</a:t>
                </a:r>
              </a:p>
              <a:p>
                <a:pPr marL="971550" lvl="1" indent="-514350">
                  <a:buFont typeface="+mj-lt"/>
                  <a:buAutoNum type="arabicPeriod"/>
                </a:pPr>
                <a:r>
                  <a:rPr lang="it-IT" sz="2800" dirty="0" err="1" smtClean="0"/>
                  <a:t>Effective</a:t>
                </a:r>
                <a:r>
                  <a:rPr lang="it-IT" sz="2800" dirty="0" smtClean="0"/>
                  <a:t> </a:t>
                </a:r>
                <a:r>
                  <a:rPr lang="it-IT" sz="2800" dirty="0" err="1"/>
                  <a:t>r</a:t>
                </a:r>
                <a:r>
                  <a:rPr lang="it-IT" sz="2800" dirty="0" err="1" smtClean="0"/>
                  <a:t>econnection</a:t>
                </a:r>
                <a:r>
                  <a:rPr lang="it-IT" sz="2800" dirty="0" smtClean="0"/>
                  <a:t> rate </a:t>
                </a:r>
                <a14:m>
                  <m:oMath xmlns:m="http://schemas.openxmlformats.org/officeDocument/2006/math">
                    <m:r>
                      <a:rPr lang="it-IT" sz="2800" b="0" i="1" smtClean="0">
                        <a:latin typeface="Cambria Math" panose="02040503050406030204" pitchFamily="18" charset="0"/>
                      </a:rPr>
                      <m:t>∼0.1 −0.01 </m:t>
                    </m:r>
                    <m:sSub>
                      <m:sSubPr>
                        <m:ctrlPr>
                          <a:rPr lang="it-IT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it-IT" sz="28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it-IT" sz="2800" dirty="0" smtClean="0"/>
                  <a:t> </a:t>
                </a:r>
                <a:r>
                  <a:rPr lang="it-IT" sz="2800" dirty="0" err="1" smtClean="0"/>
                  <a:t>independent</a:t>
                </a:r>
                <a:r>
                  <a:rPr lang="it-IT" sz="2800" dirty="0" smtClean="0"/>
                  <a:t> of S</a:t>
                </a:r>
              </a:p>
              <a:p>
                <a:pPr marL="1428750" lvl="2" indent="-514350">
                  <a:buFont typeface="+mj-lt"/>
                  <a:buAutoNum type="arabicPeriod"/>
                </a:pPr>
                <a:endParaRPr lang="it-IT" dirty="0" smtClean="0"/>
              </a:p>
            </p:txBody>
          </p:sp>
        </mc:Choice>
        <mc:Fallback xmlns="">
          <p:sp>
            <p:nvSpPr>
              <p:cNvPr id="4" name="Segnaposto contenuto 3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404664"/>
                <a:ext cx="8291264" cy="5045997"/>
              </a:xfrm>
              <a:prstGeom prst="rect">
                <a:avLst/>
              </a:prstGeom>
              <a:blipFill>
                <a:blip r:embed="rId4"/>
                <a:stretch>
                  <a:fillRect l="-1912" t="-2415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movie_psi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470936" y="2396456"/>
            <a:ext cx="9939480" cy="3976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820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760</TotalTime>
  <Words>621</Words>
  <Application>Microsoft Office PowerPoint</Application>
  <PresentationFormat>Presentazione su schermo (4:3)</PresentationFormat>
  <Paragraphs>164</Paragraphs>
  <Slides>31</Slides>
  <Notes>2</Notes>
  <HiddenSlides>0</HiddenSlides>
  <MMClips>6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31</vt:i4>
      </vt:variant>
    </vt:vector>
  </HeadingPairs>
  <TitlesOfParts>
    <vt:vector size="37" baseType="lpstr">
      <vt:lpstr>Arial</vt:lpstr>
      <vt:lpstr>Calibri</vt:lpstr>
      <vt:lpstr>Calibri Light</vt:lpstr>
      <vt:lpstr>Cambria Math</vt:lpstr>
      <vt:lpstr>Wingdings</vt:lpstr>
      <vt:lpstr>Tema di Office</vt:lpstr>
      <vt:lpstr>Results from 3D MHD simulations of Resistive Magnetic Reconnection</vt:lpstr>
      <vt:lpstr>Outline</vt:lpstr>
      <vt:lpstr>Magnetic Reconnection</vt:lpstr>
      <vt:lpstr>Acceleration mechanisms</vt:lpstr>
      <vt:lpstr>Acceleration mechanisms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What happens in 3D?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3D simulations: Pressure balanced equilibrium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3D simulations: Force-free equilibrium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Future: The Hybrid MHD-PIC module</vt:lpstr>
      <vt:lpstr>Presentazione standard di PowerPoint</vt:lpstr>
      <vt:lpstr>Conclusions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Results from 3D MHD simulations of Resistive Magnetic Reconnection</dc:title>
  <dc:creator>User</dc:creator>
  <cp:lastModifiedBy>User</cp:lastModifiedBy>
  <cp:revision>122</cp:revision>
  <dcterms:created xsi:type="dcterms:W3CDTF">2016-06-16T21:49:53Z</dcterms:created>
  <dcterms:modified xsi:type="dcterms:W3CDTF">2016-06-21T11:42:31Z</dcterms:modified>
</cp:coreProperties>
</file>