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77" r:id="rId3"/>
    <p:sldMasterId id="2147483691" r:id="rId4"/>
    <p:sldMasterId id="2147483705" r:id="rId5"/>
    <p:sldMasterId id="2147483717" r:id="rId6"/>
  </p:sldMasterIdLst>
  <p:notesMasterIdLst>
    <p:notesMasterId r:id="rId31"/>
  </p:notesMasterIdLst>
  <p:sldIdLst>
    <p:sldId id="335" r:id="rId7"/>
    <p:sldId id="264" r:id="rId8"/>
    <p:sldId id="330" r:id="rId9"/>
    <p:sldId id="340" r:id="rId10"/>
    <p:sldId id="290" r:id="rId11"/>
    <p:sldId id="276" r:id="rId12"/>
    <p:sldId id="297" r:id="rId13"/>
    <p:sldId id="299" r:id="rId14"/>
    <p:sldId id="279" r:id="rId15"/>
    <p:sldId id="280" r:id="rId16"/>
    <p:sldId id="281" r:id="rId17"/>
    <p:sldId id="308" r:id="rId18"/>
    <p:sldId id="342" r:id="rId19"/>
    <p:sldId id="341" r:id="rId20"/>
    <p:sldId id="300" r:id="rId21"/>
    <p:sldId id="316" r:id="rId22"/>
    <p:sldId id="338" r:id="rId23"/>
    <p:sldId id="337" r:id="rId24"/>
    <p:sldId id="320" r:id="rId25"/>
    <p:sldId id="322" r:id="rId26"/>
    <p:sldId id="332" r:id="rId27"/>
    <p:sldId id="326" r:id="rId28"/>
    <p:sldId id="311" r:id="rId29"/>
    <p:sldId id="336" r:id="rId30"/>
  </p:sldIdLst>
  <p:sldSz cx="9906000" cy="6858000" type="A4"/>
  <p:notesSz cx="6858000" cy="9144000"/>
  <p:defaultTextStyle>
    <a:defPPr>
      <a:defRPr lang="en-US"/>
    </a:defPPr>
    <a:lvl1pPr marL="0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368" y="-10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4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AA8D5-BB69-BC46-96A7-B1406A94AA7A}" type="datetimeFigureOut">
              <a:rPr lang="en-US" smtClean="0"/>
              <a:t>19/06/16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54C0D-5F42-3944-ADC2-55F8D1A32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8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71C23A4-A7E6-DD4B-831C-A45CD66C3546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9875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2084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426052-8C34-8E40-9497-CCE423BFDD77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b"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6FCFD7D-4654-6A4A-A926-F4F199989798}" type="slidenum">
              <a:rPr lang="en-US" sz="1200">
                <a:solidFill>
                  <a:srgbClr val="000000"/>
                </a:solidFill>
              </a:rPr>
              <a:pPr algn="r"/>
              <a:t>12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14018" name="Text Box 2"/>
          <p:cNvSpPr txBox="1">
            <a:spLocks noChangeArrowheads="1"/>
          </p:cNvSpPr>
          <p:nvPr/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214019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20846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A39324C-FD49-4D40-ACF7-D291461DED42}" type="slidenum">
              <a:rPr lang="en-US" sz="1200">
                <a:solidFill>
                  <a:prstClr val="black"/>
                </a:solidFill>
              </a:rPr>
              <a:pPr/>
              <a:t>19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1315" name="Rectangle 24"/>
          <p:cNvSpPr txBox="1">
            <a:spLocks noGrp="1" noChangeArrowheads="1"/>
          </p:cNvSpPr>
          <p:nvPr/>
        </p:nvSpPr>
        <p:spPr bwMode="auto">
          <a:xfrm>
            <a:off x="3881438" y="8686800"/>
            <a:ext cx="29495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buNone/>
            </a:pPr>
            <a:fld id="{5A0EDBCC-9EB9-9D4A-BB7C-167D7B93DF73}" type="slidenum">
              <a:rPr lang="en-GB" sz="1300">
                <a:solidFill>
                  <a:srgbClr val="000000"/>
                </a:solidFill>
                <a:latin typeface="Times New Roman" charset="0"/>
              </a:rPr>
              <a:pPr algn="r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buNone/>
              </a:pPr>
              <a:t>19</a:t>
            </a:fld>
            <a:endParaRPr lang="en-GB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1316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511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buNone/>
            </a:pPr>
            <a:fld id="{B8B20AC4-8A37-3641-A5E5-3680FA706717}" type="slidenum">
              <a:rPr lang="en-GB" sz="1300">
                <a:solidFill>
                  <a:srgbClr val="000000"/>
                </a:solidFill>
                <a:latin typeface="Times New Roman" charset="0"/>
              </a:rPr>
              <a:pPr algn="r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buNone/>
              </a:pPr>
              <a:t>19</a:t>
            </a:fld>
            <a:endParaRPr lang="en-GB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1317" name="Text Box 2"/>
          <p:cNvSpPr txBox="1">
            <a:spLocks noChangeArrowheads="1"/>
          </p:cNvSpPr>
          <p:nvPr/>
        </p:nvSpPr>
        <p:spPr bwMode="auto">
          <a:xfrm>
            <a:off x="1209675" y="693738"/>
            <a:ext cx="44386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>
            <a:lvl1pPr defTabSz="40957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0957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0957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0957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0957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buNone/>
            </a:pPr>
            <a:endParaRPr lang="it-IT" sz="1600">
              <a:solidFill>
                <a:prstClr val="white"/>
              </a:solidFill>
            </a:endParaRPr>
          </a:p>
        </p:txBody>
      </p:sp>
      <p:sp>
        <p:nvSpPr>
          <p:cNvPr id="141318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1813"/>
            <a:ext cx="5462588" cy="4090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4128FF-7A5E-E24D-972A-E66644CEAB86}" type="slidenum">
              <a:rPr lang="en-US" sz="1200"/>
              <a:pPr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F44310E-F842-FF49-B4BE-7E26C82F84A4}" type="slidenum">
              <a:rPr lang="en-US" sz="1200">
                <a:solidFill>
                  <a:srgbClr val="000000"/>
                </a:solidFill>
              </a:rPr>
              <a:pPr/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BA8199F-5AF8-3949-9038-00A745744687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5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2084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4577B5F-3CAB-834E-B327-40F7071A9194}" type="slidenum">
              <a:rPr lang="en-US" sz="1200">
                <a:solidFill>
                  <a:prstClr val="black"/>
                </a:solidFill>
              </a:rPr>
              <a:pPr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fld id="{C132FD09-604D-8C46-B7BE-1FF4C0BAC9A6}" type="slidenum">
              <a:rPr lang="en-GB" sz="1200" smtClean="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t>3</a:t>
            </a:fld>
            <a:endParaRPr lang="en-GB" sz="1200" smtClean="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GB" sz="1200" smtClean="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GB" sz="1200" smtClean="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GB" sz="1200" smtClean="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2925763" y="615950"/>
            <a:ext cx="3070225" cy="21256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30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8727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2084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AE36CCA-344F-8249-828F-807D711F1C95}" type="slidenum">
              <a:rPr lang="en-US" sz="1200">
                <a:solidFill>
                  <a:prstClr val="black"/>
                </a:solidFill>
              </a:rPr>
              <a:pPr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840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FE9AB36-F41F-6C47-87C4-8A6517F9A266}" type="slidenum">
              <a:rPr lang="en-US" sz="1200">
                <a:solidFill>
                  <a:srgbClr val="000000"/>
                </a:solidFill>
              </a:rPr>
              <a:pPr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49825" cy="34258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6025" cy="4111625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A6744D-FA4E-594A-8CB5-734EB82BF53E}" type="slidenum">
              <a:rPr lang="en-US" sz="1200">
                <a:solidFill>
                  <a:srgbClr val="000000"/>
                </a:solidFill>
              </a:rPr>
              <a:pPr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75608D-9F00-2F44-A7FF-385EA377AD79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D2CBB3-32F6-9140-8BF1-220D5075D7A8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7229-4395-034D-9A7D-E8A078EBE792}" type="datetimeFigureOut">
              <a:rPr lang="en-US" smtClean="0"/>
              <a:t>19/06/16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3767-D4A2-0041-B1A2-97B61639B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16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7229-4395-034D-9A7D-E8A078EBE792}" type="datetimeFigureOut">
              <a:rPr lang="en-US" smtClean="0"/>
              <a:t>19/06/16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3767-D4A2-0041-B1A2-97B61639B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87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7229-4395-034D-9A7D-E8A078EBE792}" type="datetimeFigureOut">
              <a:rPr lang="en-US" smtClean="0"/>
              <a:t>19/06/16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3767-D4A2-0041-B1A2-97B61639B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0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77"/>
            <a:ext cx="84201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642" indent="0" algn="ctr">
              <a:buNone/>
              <a:defRPr/>
            </a:lvl2pPr>
            <a:lvl3pPr marL="911288" indent="0" algn="ctr">
              <a:buNone/>
              <a:defRPr/>
            </a:lvl3pPr>
            <a:lvl4pPr marL="1366925" indent="0" algn="ctr">
              <a:buNone/>
              <a:defRPr/>
            </a:lvl4pPr>
            <a:lvl5pPr marL="1822570" indent="0" algn="ctr">
              <a:buNone/>
              <a:defRPr/>
            </a:lvl5pPr>
            <a:lvl6pPr marL="2278213" indent="0" algn="ctr">
              <a:buNone/>
              <a:defRPr/>
            </a:lvl6pPr>
            <a:lvl7pPr marL="2733861" indent="0" algn="ctr">
              <a:buNone/>
              <a:defRPr/>
            </a:lvl7pPr>
            <a:lvl8pPr marL="3189498" indent="0" algn="ctr">
              <a:buNone/>
              <a:defRPr/>
            </a:lvl8pPr>
            <a:lvl9pPr marL="364514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26AE8-A25C-FD4E-8D34-57D4B13D1D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21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64A41-7D43-ED42-85C8-2B5FC3966B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347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1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642" indent="0">
              <a:buNone/>
              <a:defRPr sz="1800"/>
            </a:lvl2pPr>
            <a:lvl3pPr marL="911288" indent="0">
              <a:buNone/>
              <a:defRPr sz="1600"/>
            </a:lvl3pPr>
            <a:lvl4pPr marL="1366925" indent="0">
              <a:buNone/>
              <a:defRPr sz="1400"/>
            </a:lvl4pPr>
            <a:lvl5pPr marL="1822570" indent="0">
              <a:buNone/>
              <a:defRPr sz="1400"/>
            </a:lvl5pPr>
            <a:lvl6pPr marL="2278213" indent="0">
              <a:buNone/>
              <a:defRPr sz="1400"/>
            </a:lvl6pPr>
            <a:lvl7pPr marL="2733861" indent="0">
              <a:buNone/>
              <a:defRPr sz="1400"/>
            </a:lvl7pPr>
            <a:lvl8pPr marL="3189498" indent="0">
              <a:buNone/>
              <a:defRPr sz="1400"/>
            </a:lvl8pPr>
            <a:lvl9pPr marL="364514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27046-8E0C-5543-886D-DF9F0781F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88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3" y="19812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9812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91584-A838-B347-B88E-5E07736CA1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78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738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642" indent="0">
              <a:buNone/>
              <a:defRPr sz="2000" b="1"/>
            </a:lvl2pPr>
            <a:lvl3pPr marL="911288" indent="0">
              <a:buNone/>
              <a:defRPr sz="1800" b="1"/>
            </a:lvl3pPr>
            <a:lvl4pPr marL="1366925" indent="0">
              <a:buNone/>
              <a:defRPr sz="1600" b="1"/>
            </a:lvl4pPr>
            <a:lvl5pPr marL="1822570" indent="0">
              <a:buNone/>
              <a:defRPr sz="1600" b="1"/>
            </a:lvl5pPr>
            <a:lvl6pPr marL="2278213" indent="0">
              <a:buNone/>
              <a:defRPr sz="1600" b="1"/>
            </a:lvl6pPr>
            <a:lvl7pPr marL="2733861" indent="0">
              <a:buNone/>
              <a:defRPr sz="1600" b="1"/>
            </a:lvl7pPr>
            <a:lvl8pPr marL="3189498" indent="0">
              <a:buNone/>
              <a:defRPr sz="1600" b="1"/>
            </a:lvl8pPr>
            <a:lvl9pPr marL="364514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14" y="1535117"/>
            <a:ext cx="4378325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642" indent="0">
              <a:buNone/>
              <a:defRPr sz="2000" b="1"/>
            </a:lvl2pPr>
            <a:lvl3pPr marL="911288" indent="0">
              <a:buNone/>
              <a:defRPr sz="1800" b="1"/>
            </a:lvl3pPr>
            <a:lvl4pPr marL="1366925" indent="0">
              <a:buNone/>
              <a:defRPr sz="1600" b="1"/>
            </a:lvl4pPr>
            <a:lvl5pPr marL="1822570" indent="0">
              <a:buNone/>
              <a:defRPr sz="1600" b="1"/>
            </a:lvl5pPr>
            <a:lvl6pPr marL="2278213" indent="0">
              <a:buNone/>
              <a:defRPr sz="1600" b="1"/>
            </a:lvl6pPr>
            <a:lvl7pPr marL="2733861" indent="0">
              <a:buNone/>
              <a:defRPr sz="1600" b="1"/>
            </a:lvl7pPr>
            <a:lvl8pPr marL="3189498" indent="0">
              <a:buNone/>
              <a:defRPr sz="1600" b="1"/>
            </a:lvl8pPr>
            <a:lvl9pPr marL="364514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14" y="2174875"/>
            <a:ext cx="437832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EE194-AF4A-ED4D-874E-6D297AABBB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28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8D6D0-0B30-5840-A9E4-07425C9F15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98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3AF6B-8148-2347-AA93-F00AAD8ADA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7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61"/>
            <a:ext cx="3259138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10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4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642" indent="0">
              <a:buNone/>
              <a:defRPr sz="1200"/>
            </a:lvl2pPr>
            <a:lvl3pPr marL="911288" indent="0">
              <a:buNone/>
              <a:defRPr sz="1100"/>
            </a:lvl3pPr>
            <a:lvl4pPr marL="1366925" indent="0">
              <a:buNone/>
              <a:defRPr sz="900"/>
            </a:lvl4pPr>
            <a:lvl5pPr marL="1822570" indent="0">
              <a:buNone/>
              <a:defRPr sz="900"/>
            </a:lvl5pPr>
            <a:lvl6pPr marL="2278213" indent="0">
              <a:buNone/>
              <a:defRPr sz="900"/>
            </a:lvl6pPr>
            <a:lvl7pPr marL="2733861" indent="0">
              <a:buNone/>
              <a:defRPr sz="900"/>
            </a:lvl7pPr>
            <a:lvl8pPr marL="3189498" indent="0">
              <a:buNone/>
              <a:defRPr sz="900"/>
            </a:lvl8pPr>
            <a:lvl9pPr marL="364514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02615-0B32-F148-B74A-EDE0492ECB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8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7229-4395-034D-9A7D-E8A078EBE792}" type="datetimeFigureOut">
              <a:rPr lang="en-US" smtClean="0"/>
              <a:t>19/06/16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3767-D4A2-0041-B1A2-97B61639B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87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13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642" indent="0">
              <a:buNone/>
              <a:defRPr sz="2800"/>
            </a:lvl2pPr>
            <a:lvl3pPr marL="911288" indent="0">
              <a:buNone/>
              <a:defRPr sz="2300"/>
            </a:lvl3pPr>
            <a:lvl4pPr marL="1366925" indent="0">
              <a:buNone/>
              <a:defRPr sz="2000"/>
            </a:lvl4pPr>
            <a:lvl5pPr marL="1822570" indent="0">
              <a:buNone/>
              <a:defRPr sz="2000"/>
            </a:lvl5pPr>
            <a:lvl6pPr marL="2278213" indent="0">
              <a:buNone/>
              <a:defRPr sz="2000"/>
            </a:lvl6pPr>
            <a:lvl7pPr marL="2733861" indent="0">
              <a:buNone/>
              <a:defRPr sz="2000"/>
            </a:lvl7pPr>
            <a:lvl8pPr marL="3189498" indent="0">
              <a:buNone/>
              <a:defRPr sz="2000"/>
            </a:lvl8pPr>
            <a:lvl9pPr marL="364514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89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5642" indent="0">
              <a:buNone/>
              <a:defRPr sz="1200"/>
            </a:lvl2pPr>
            <a:lvl3pPr marL="911288" indent="0">
              <a:buNone/>
              <a:defRPr sz="1100"/>
            </a:lvl3pPr>
            <a:lvl4pPr marL="1366925" indent="0">
              <a:buNone/>
              <a:defRPr sz="900"/>
            </a:lvl4pPr>
            <a:lvl5pPr marL="1822570" indent="0">
              <a:buNone/>
              <a:defRPr sz="900"/>
            </a:lvl5pPr>
            <a:lvl6pPr marL="2278213" indent="0">
              <a:buNone/>
              <a:defRPr sz="900"/>
            </a:lvl6pPr>
            <a:lvl7pPr marL="2733861" indent="0">
              <a:buNone/>
              <a:defRPr sz="900"/>
            </a:lvl7pPr>
            <a:lvl8pPr marL="3189498" indent="0">
              <a:buNone/>
              <a:defRPr sz="900"/>
            </a:lvl8pPr>
            <a:lvl9pPr marL="364514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BBF71-9842-B74F-8F13-B6B05BAD37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59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B5428-AECB-4A42-AD45-EC89232F23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03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90" y="609600"/>
            <a:ext cx="6162675" cy="548640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DA10B-A7E5-8640-BD69-BE574EECCE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748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742950" y="1981200"/>
            <a:ext cx="84201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C3927-0CF1-7A4A-AEB8-06726C130D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14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56"/>
            <a:ext cx="84201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08" indent="0" algn="ctr">
              <a:buNone/>
              <a:defRPr/>
            </a:lvl2pPr>
            <a:lvl3pPr marL="913819" indent="0" algn="ctr">
              <a:buNone/>
              <a:defRPr/>
            </a:lvl3pPr>
            <a:lvl4pPr marL="1370729" indent="0" algn="ctr">
              <a:buNone/>
              <a:defRPr/>
            </a:lvl4pPr>
            <a:lvl5pPr marL="1827639" indent="0" algn="ctr">
              <a:buNone/>
              <a:defRPr/>
            </a:lvl5pPr>
            <a:lvl6pPr marL="2284549" indent="0" algn="ctr">
              <a:buNone/>
              <a:defRPr/>
            </a:lvl6pPr>
            <a:lvl7pPr marL="2741458" indent="0" algn="ctr">
              <a:buNone/>
              <a:defRPr/>
            </a:lvl7pPr>
            <a:lvl8pPr marL="3198368" indent="0" algn="ctr">
              <a:buNone/>
              <a:defRPr/>
            </a:lvl8pPr>
            <a:lvl9pPr marL="3655277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468A2-2646-0A44-B1FC-B20327329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27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8FCBF-38C9-1641-8F2F-FE7FB4FA4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99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28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08" indent="0">
              <a:buNone/>
              <a:defRPr sz="1800"/>
            </a:lvl2pPr>
            <a:lvl3pPr marL="913819" indent="0">
              <a:buNone/>
              <a:defRPr sz="1600"/>
            </a:lvl3pPr>
            <a:lvl4pPr marL="1370729" indent="0">
              <a:buNone/>
              <a:defRPr sz="1400"/>
            </a:lvl4pPr>
            <a:lvl5pPr marL="1827639" indent="0">
              <a:buNone/>
              <a:defRPr sz="1400"/>
            </a:lvl5pPr>
            <a:lvl6pPr marL="2284549" indent="0">
              <a:buNone/>
              <a:defRPr sz="1400"/>
            </a:lvl6pPr>
            <a:lvl7pPr marL="2741458" indent="0">
              <a:buNone/>
              <a:defRPr sz="1400"/>
            </a:lvl7pPr>
            <a:lvl8pPr marL="3198368" indent="0">
              <a:buNone/>
              <a:defRPr sz="1400"/>
            </a:lvl8pPr>
            <a:lvl9pPr marL="3655277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7E203-1485-4141-BCE5-379C94454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7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4" y="19812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ACB1D-005F-FD45-BFC5-FE1856C31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551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738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908" indent="0">
              <a:buNone/>
              <a:defRPr sz="2000" b="1"/>
            </a:lvl2pPr>
            <a:lvl3pPr marL="913819" indent="0">
              <a:buNone/>
              <a:defRPr sz="1800" b="1"/>
            </a:lvl3pPr>
            <a:lvl4pPr marL="1370729" indent="0">
              <a:buNone/>
              <a:defRPr sz="1600" b="1"/>
            </a:lvl4pPr>
            <a:lvl5pPr marL="1827639" indent="0">
              <a:buNone/>
              <a:defRPr sz="1600" b="1"/>
            </a:lvl5pPr>
            <a:lvl6pPr marL="2284549" indent="0">
              <a:buNone/>
              <a:defRPr sz="1600" b="1"/>
            </a:lvl6pPr>
            <a:lvl7pPr marL="2741458" indent="0">
              <a:buNone/>
              <a:defRPr sz="1600" b="1"/>
            </a:lvl7pPr>
            <a:lvl8pPr marL="3198368" indent="0">
              <a:buNone/>
              <a:defRPr sz="1600" b="1"/>
            </a:lvl8pPr>
            <a:lvl9pPr marL="3655277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94" y="1535117"/>
            <a:ext cx="4378325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908" indent="0">
              <a:buNone/>
              <a:defRPr sz="2000" b="1"/>
            </a:lvl2pPr>
            <a:lvl3pPr marL="913819" indent="0">
              <a:buNone/>
              <a:defRPr sz="1800" b="1"/>
            </a:lvl3pPr>
            <a:lvl4pPr marL="1370729" indent="0">
              <a:buNone/>
              <a:defRPr sz="1600" b="1"/>
            </a:lvl4pPr>
            <a:lvl5pPr marL="1827639" indent="0">
              <a:buNone/>
              <a:defRPr sz="1600" b="1"/>
            </a:lvl5pPr>
            <a:lvl6pPr marL="2284549" indent="0">
              <a:buNone/>
              <a:defRPr sz="1600" b="1"/>
            </a:lvl6pPr>
            <a:lvl7pPr marL="2741458" indent="0">
              <a:buNone/>
              <a:defRPr sz="1600" b="1"/>
            </a:lvl7pPr>
            <a:lvl8pPr marL="3198368" indent="0">
              <a:buNone/>
              <a:defRPr sz="1600" b="1"/>
            </a:lvl8pPr>
            <a:lvl9pPr marL="3655277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94" y="2174875"/>
            <a:ext cx="437832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9D3CD-7925-ED46-913E-E914D660A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27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EC30E-9B98-E649-A9EE-AF2B15814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8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7229-4395-034D-9A7D-E8A078EBE792}" type="datetimeFigureOut">
              <a:rPr lang="en-US" smtClean="0"/>
              <a:t>19/06/16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3767-D4A2-0041-B1A2-97B61639B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948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1E4E7-7E20-AF42-BE6E-73A1807F1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5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64"/>
            <a:ext cx="3259138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81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4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08" indent="0">
              <a:buNone/>
              <a:defRPr sz="1200"/>
            </a:lvl2pPr>
            <a:lvl3pPr marL="913819" indent="0">
              <a:buNone/>
              <a:defRPr sz="1100"/>
            </a:lvl3pPr>
            <a:lvl4pPr marL="1370729" indent="0">
              <a:buNone/>
              <a:defRPr sz="900"/>
            </a:lvl4pPr>
            <a:lvl5pPr marL="1827639" indent="0">
              <a:buNone/>
              <a:defRPr sz="900"/>
            </a:lvl5pPr>
            <a:lvl6pPr marL="2284549" indent="0">
              <a:buNone/>
              <a:defRPr sz="900"/>
            </a:lvl6pPr>
            <a:lvl7pPr marL="2741458" indent="0">
              <a:buNone/>
              <a:defRPr sz="900"/>
            </a:lvl7pPr>
            <a:lvl8pPr marL="3198368" indent="0">
              <a:buNone/>
              <a:defRPr sz="900"/>
            </a:lvl8pPr>
            <a:lvl9pPr marL="3655277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C4C3D-16AC-B34F-8966-CE2078B03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975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16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08" indent="0">
              <a:buNone/>
              <a:defRPr sz="2800"/>
            </a:lvl2pPr>
            <a:lvl3pPr marL="913819" indent="0">
              <a:buNone/>
              <a:defRPr sz="2300"/>
            </a:lvl3pPr>
            <a:lvl4pPr marL="1370729" indent="0">
              <a:buNone/>
              <a:defRPr sz="2000"/>
            </a:lvl4pPr>
            <a:lvl5pPr marL="1827639" indent="0">
              <a:buNone/>
              <a:defRPr sz="2000"/>
            </a:lvl5pPr>
            <a:lvl6pPr marL="2284549" indent="0">
              <a:buNone/>
              <a:defRPr sz="2000"/>
            </a:lvl6pPr>
            <a:lvl7pPr marL="2741458" indent="0">
              <a:buNone/>
              <a:defRPr sz="2000"/>
            </a:lvl7pPr>
            <a:lvl8pPr marL="3198368" indent="0">
              <a:buNone/>
              <a:defRPr sz="2000"/>
            </a:lvl8pPr>
            <a:lvl9pPr marL="3655277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57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908" indent="0">
              <a:buNone/>
              <a:defRPr sz="1200"/>
            </a:lvl2pPr>
            <a:lvl3pPr marL="913819" indent="0">
              <a:buNone/>
              <a:defRPr sz="1100"/>
            </a:lvl3pPr>
            <a:lvl4pPr marL="1370729" indent="0">
              <a:buNone/>
              <a:defRPr sz="900"/>
            </a:lvl4pPr>
            <a:lvl5pPr marL="1827639" indent="0">
              <a:buNone/>
              <a:defRPr sz="900"/>
            </a:lvl5pPr>
            <a:lvl6pPr marL="2284549" indent="0">
              <a:buNone/>
              <a:defRPr sz="900"/>
            </a:lvl6pPr>
            <a:lvl7pPr marL="2741458" indent="0">
              <a:buNone/>
              <a:defRPr sz="900"/>
            </a:lvl7pPr>
            <a:lvl8pPr marL="3198368" indent="0">
              <a:buNone/>
              <a:defRPr sz="900"/>
            </a:lvl8pPr>
            <a:lvl9pPr marL="3655277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48EC1-A996-9F41-A726-EFCB55673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114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061D9-CCE7-F84A-A636-BE7A60F6B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10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6" y="609600"/>
            <a:ext cx="2105025" cy="548640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69" y="609600"/>
            <a:ext cx="6162675" cy="548640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04FB4-75B4-3544-B189-0B2203DBC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370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742950" y="1981200"/>
            <a:ext cx="84201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CCD88-778F-254E-830B-882A9ACD9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486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521" y="273629"/>
            <a:ext cx="8912280" cy="114348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95300" y="6248401"/>
            <a:ext cx="2305050" cy="469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387725" y="6248401"/>
            <a:ext cx="3138488" cy="469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100894" y="6248401"/>
            <a:ext cx="2306637" cy="469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AD2F0-8160-7F41-A7E5-2DAEFCF95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532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77"/>
            <a:ext cx="84201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642" indent="0" algn="ctr">
              <a:buNone/>
              <a:defRPr/>
            </a:lvl2pPr>
            <a:lvl3pPr marL="911288" indent="0" algn="ctr">
              <a:buNone/>
              <a:defRPr/>
            </a:lvl3pPr>
            <a:lvl4pPr marL="1366925" indent="0" algn="ctr">
              <a:buNone/>
              <a:defRPr/>
            </a:lvl4pPr>
            <a:lvl5pPr marL="1822570" indent="0" algn="ctr">
              <a:buNone/>
              <a:defRPr/>
            </a:lvl5pPr>
            <a:lvl6pPr marL="2278213" indent="0" algn="ctr">
              <a:buNone/>
              <a:defRPr/>
            </a:lvl6pPr>
            <a:lvl7pPr marL="2733861" indent="0" algn="ctr">
              <a:buNone/>
              <a:defRPr/>
            </a:lvl7pPr>
            <a:lvl8pPr marL="3189498" indent="0" algn="ctr">
              <a:buNone/>
              <a:defRPr/>
            </a:lvl8pPr>
            <a:lvl9pPr marL="364514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26AE8-A25C-FD4E-8D34-57D4B13D1DE8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43443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64A41-7D43-ED42-85C8-2B5FC3966B14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640287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1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642" indent="0">
              <a:buNone/>
              <a:defRPr sz="1800"/>
            </a:lvl2pPr>
            <a:lvl3pPr marL="911288" indent="0">
              <a:buNone/>
              <a:defRPr sz="1600"/>
            </a:lvl3pPr>
            <a:lvl4pPr marL="1366925" indent="0">
              <a:buNone/>
              <a:defRPr sz="1400"/>
            </a:lvl4pPr>
            <a:lvl5pPr marL="1822570" indent="0">
              <a:buNone/>
              <a:defRPr sz="1400"/>
            </a:lvl5pPr>
            <a:lvl6pPr marL="2278213" indent="0">
              <a:buNone/>
              <a:defRPr sz="1400"/>
            </a:lvl6pPr>
            <a:lvl7pPr marL="2733861" indent="0">
              <a:buNone/>
              <a:defRPr sz="1400"/>
            </a:lvl7pPr>
            <a:lvl8pPr marL="3189498" indent="0">
              <a:buNone/>
              <a:defRPr sz="1400"/>
            </a:lvl8pPr>
            <a:lvl9pPr marL="364514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27046-8E0C-5543-886D-DF9F0781FF53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9945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7229-4395-034D-9A7D-E8A078EBE792}" type="datetimeFigureOut">
              <a:rPr lang="en-US" smtClean="0"/>
              <a:t>19/06/16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3767-D4A2-0041-B1A2-97B61639B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66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3" y="19812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9812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91584-A838-B347-B88E-5E07736CA183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775381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738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642" indent="0">
              <a:buNone/>
              <a:defRPr sz="2000" b="1"/>
            </a:lvl2pPr>
            <a:lvl3pPr marL="911288" indent="0">
              <a:buNone/>
              <a:defRPr sz="1800" b="1"/>
            </a:lvl3pPr>
            <a:lvl4pPr marL="1366925" indent="0">
              <a:buNone/>
              <a:defRPr sz="1600" b="1"/>
            </a:lvl4pPr>
            <a:lvl5pPr marL="1822570" indent="0">
              <a:buNone/>
              <a:defRPr sz="1600" b="1"/>
            </a:lvl5pPr>
            <a:lvl6pPr marL="2278213" indent="0">
              <a:buNone/>
              <a:defRPr sz="1600" b="1"/>
            </a:lvl6pPr>
            <a:lvl7pPr marL="2733861" indent="0">
              <a:buNone/>
              <a:defRPr sz="1600" b="1"/>
            </a:lvl7pPr>
            <a:lvl8pPr marL="3189498" indent="0">
              <a:buNone/>
              <a:defRPr sz="1600" b="1"/>
            </a:lvl8pPr>
            <a:lvl9pPr marL="364514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14" y="1535117"/>
            <a:ext cx="4378325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642" indent="0">
              <a:buNone/>
              <a:defRPr sz="2000" b="1"/>
            </a:lvl2pPr>
            <a:lvl3pPr marL="911288" indent="0">
              <a:buNone/>
              <a:defRPr sz="1800" b="1"/>
            </a:lvl3pPr>
            <a:lvl4pPr marL="1366925" indent="0">
              <a:buNone/>
              <a:defRPr sz="1600" b="1"/>
            </a:lvl4pPr>
            <a:lvl5pPr marL="1822570" indent="0">
              <a:buNone/>
              <a:defRPr sz="1600" b="1"/>
            </a:lvl5pPr>
            <a:lvl6pPr marL="2278213" indent="0">
              <a:buNone/>
              <a:defRPr sz="1600" b="1"/>
            </a:lvl6pPr>
            <a:lvl7pPr marL="2733861" indent="0">
              <a:buNone/>
              <a:defRPr sz="1600" b="1"/>
            </a:lvl7pPr>
            <a:lvl8pPr marL="3189498" indent="0">
              <a:buNone/>
              <a:defRPr sz="1600" b="1"/>
            </a:lvl8pPr>
            <a:lvl9pPr marL="364514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14" y="2174875"/>
            <a:ext cx="437832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EE194-AF4A-ED4D-874E-6D297AABBBCC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962610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8D6D0-0B30-5840-A9E4-07425C9F157D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799676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3AF6B-8148-2347-AA93-F00AAD8ADAED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113740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61"/>
            <a:ext cx="3259138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10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4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642" indent="0">
              <a:buNone/>
              <a:defRPr sz="1200"/>
            </a:lvl2pPr>
            <a:lvl3pPr marL="911288" indent="0">
              <a:buNone/>
              <a:defRPr sz="1100"/>
            </a:lvl3pPr>
            <a:lvl4pPr marL="1366925" indent="0">
              <a:buNone/>
              <a:defRPr sz="900"/>
            </a:lvl4pPr>
            <a:lvl5pPr marL="1822570" indent="0">
              <a:buNone/>
              <a:defRPr sz="900"/>
            </a:lvl5pPr>
            <a:lvl6pPr marL="2278213" indent="0">
              <a:buNone/>
              <a:defRPr sz="900"/>
            </a:lvl6pPr>
            <a:lvl7pPr marL="2733861" indent="0">
              <a:buNone/>
              <a:defRPr sz="900"/>
            </a:lvl7pPr>
            <a:lvl8pPr marL="3189498" indent="0">
              <a:buNone/>
              <a:defRPr sz="900"/>
            </a:lvl8pPr>
            <a:lvl9pPr marL="364514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02615-0B32-F148-B74A-EDE0492ECB0B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225989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13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642" indent="0">
              <a:buNone/>
              <a:defRPr sz="2800"/>
            </a:lvl2pPr>
            <a:lvl3pPr marL="911288" indent="0">
              <a:buNone/>
              <a:defRPr sz="2300"/>
            </a:lvl3pPr>
            <a:lvl4pPr marL="1366925" indent="0">
              <a:buNone/>
              <a:defRPr sz="2000"/>
            </a:lvl4pPr>
            <a:lvl5pPr marL="1822570" indent="0">
              <a:buNone/>
              <a:defRPr sz="2000"/>
            </a:lvl5pPr>
            <a:lvl6pPr marL="2278213" indent="0">
              <a:buNone/>
              <a:defRPr sz="2000"/>
            </a:lvl6pPr>
            <a:lvl7pPr marL="2733861" indent="0">
              <a:buNone/>
              <a:defRPr sz="2000"/>
            </a:lvl7pPr>
            <a:lvl8pPr marL="3189498" indent="0">
              <a:buNone/>
              <a:defRPr sz="2000"/>
            </a:lvl8pPr>
            <a:lvl9pPr marL="364514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89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5642" indent="0">
              <a:buNone/>
              <a:defRPr sz="1200"/>
            </a:lvl2pPr>
            <a:lvl3pPr marL="911288" indent="0">
              <a:buNone/>
              <a:defRPr sz="1100"/>
            </a:lvl3pPr>
            <a:lvl4pPr marL="1366925" indent="0">
              <a:buNone/>
              <a:defRPr sz="900"/>
            </a:lvl4pPr>
            <a:lvl5pPr marL="1822570" indent="0">
              <a:buNone/>
              <a:defRPr sz="900"/>
            </a:lvl5pPr>
            <a:lvl6pPr marL="2278213" indent="0">
              <a:buNone/>
              <a:defRPr sz="900"/>
            </a:lvl6pPr>
            <a:lvl7pPr marL="2733861" indent="0">
              <a:buNone/>
              <a:defRPr sz="900"/>
            </a:lvl7pPr>
            <a:lvl8pPr marL="3189498" indent="0">
              <a:buNone/>
              <a:defRPr sz="900"/>
            </a:lvl8pPr>
            <a:lvl9pPr marL="364514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BBF71-9842-B74F-8F13-B6B05BAD3766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292631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B5428-AECB-4A42-AD45-EC89232F23F7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501132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90" y="609600"/>
            <a:ext cx="6162675" cy="548640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DA10B-A7E5-8640-BD69-BE574EECCE83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093363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742950" y="1981200"/>
            <a:ext cx="84201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C3927-0CF1-7A4A-AEB8-06726C130D8B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921739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521" y="273629"/>
            <a:ext cx="8912280" cy="114348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95300" y="6248401"/>
            <a:ext cx="2305050" cy="469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387725" y="6248401"/>
            <a:ext cx="3138488" cy="469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100893" y="6248401"/>
            <a:ext cx="2306637" cy="469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920A3-5413-9548-A2BE-513A09A2DA3E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0571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7229-4395-034D-9A7D-E8A078EBE792}" type="datetimeFigureOut">
              <a:rPr lang="en-US" smtClean="0"/>
              <a:t>19/06/16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3767-D4A2-0041-B1A2-97B61639B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436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49090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76924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00041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42220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9662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80470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82212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75326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63334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004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7229-4395-034D-9A7D-E8A078EBE792}" type="datetimeFigureOut">
              <a:rPr lang="en-US" smtClean="0"/>
              <a:t>19/06/16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3767-D4A2-0041-B1A2-97B61639B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268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B1F3-A594-4F52-B1C7-5E9480FBFE1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1590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77"/>
            <a:ext cx="84201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651" indent="0" algn="ctr">
              <a:buNone/>
              <a:defRPr/>
            </a:lvl2pPr>
            <a:lvl3pPr marL="911306" indent="0" algn="ctr">
              <a:buNone/>
              <a:defRPr/>
            </a:lvl3pPr>
            <a:lvl4pPr marL="1366952" indent="0" algn="ctr">
              <a:buNone/>
              <a:defRPr/>
            </a:lvl4pPr>
            <a:lvl5pPr marL="1822605" indent="0" algn="ctr">
              <a:buNone/>
              <a:defRPr/>
            </a:lvl5pPr>
            <a:lvl6pPr marL="2278257" indent="0" algn="ctr">
              <a:buNone/>
              <a:defRPr/>
            </a:lvl6pPr>
            <a:lvl7pPr marL="2733913" indent="0" algn="ctr">
              <a:buNone/>
              <a:defRPr/>
            </a:lvl7pPr>
            <a:lvl8pPr marL="3189559" indent="0" algn="ctr">
              <a:buNone/>
              <a:defRPr/>
            </a:lvl8pPr>
            <a:lvl9pPr marL="3645211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B6298-7D93-7646-92C2-23A797FDFF9F}" type="slidenum">
              <a:rPr lang="en-US"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892016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F04FA-D9E0-2E4A-80A5-5DB2834A186D}" type="slidenum">
              <a:rPr lang="en-US"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722824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9" y="440691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9" y="2906718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651" indent="0">
              <a:buNone/>
              <a:defRPr sz="1800"/>
            </a:lvl2pPr>
            <a:lvl3pPr marL="911306" indent="0">
              <a:buNone/>
              <a:defRPr sz="1600"/>
            </a:lvl3pPr>
            <a:lvl4pPr marL="1366952" indent="0">
              <a:buNone/>
              <a:defRPr sz="1400"/>
            </a:lvl4pPr>
            <a:lvl5pPr marL="1822605" indent="0">
              <a:buNone/>
              <a:defRPr sz="1400"/>
            </a:lvl5pPr>
            <a:lvl6pPr marL="2278257" indent="0">
              <a:buNone/>
              <a:defRPr sz="1400"/>
            </a:lvl6pPr>
            <a:lvl7pPr marL="2733913" indent="0">
              <a:buNone/>
              <a:defRPr sz="1400"/>
            </a:lvl7pPr>
            <a:lvl8pPr marL="3189559" indent="0">
              <a:buNone/>
              <a:defRPr sz="1400"/>
            </a:lvl8pPr>
            <a:lvl9pPr marL="3645211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B1FD5-335F-734F-9259-DB780A8644BD}" type="slidenum">
              <a:rPr lang="en-US"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549361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4" y="19812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CF182-59A6-8046-BBBB-6158F684016E}" type="slidenum">
              <a:rPr lang="en-US"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09105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22"/>
            <a:ext cx="4376738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651" indent="0">
              <a:buNone/>
              <a:defRPr sz="2000" b="1"/>
            </a:lvl2pPr>
            <a:lvl3pPr marL="911306" indent="0">
              <a:buNone/>
              <a:defRPr sz="1800" b="1"/>
            </a:lvl3pPr>
            <a:lvl4pPr marL="1366952" indent="0">
              <a:buNone/>
              <a:defRPr sz="1600" b="1"/>
            </a:lvl4pPr>
            <a:lvl5pPr marL="1822605" indent="0">
              <a:buNone/>
              <a:defRPr sz="1600" b="1"/>
            </a:lvl5pPr>
            <a:lvl6pPr marL="2278257" indent="0">
              <a:buNone/>
              <a:defRPr sz="1600" b="1"/>
            </a:lvl6pPr>
            <a:lvl7pPr marL="2733913" indent="0">
              <a:buNone/>
              <a:defRPr sz="1600" b="1"/>
            </a:lvl7pPr>
            <a:lvl8pPr marL="3189559" indent="0">
              <a:buNone/>
              <a:defRPr sz="1600" b="1"/>
            </a:lvl8pPr>
            <a:lvl9pPr marL="3645211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14" y="1535122"/>
            <a:ext cx="4378325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651" indent="0">
              <a:buNone/>
              <a:defRPr sz="2000" b="1"/>
            </a:lvl2pPr>
            <a:lvl3pPr marL="911306" indent="0">
              <a:buNone/>
              <a:defRPr sz="1800" b="1"/>
            </a:lvl3pPr>
            <a:lvl4pPr marL="1366952" indent="0">
              <a:buNone/>
              <a:defRPr sz="1600" b="1"/>
            </a:lvl4pPr>
            <a:lvl5pPr marL="1822605" indent="0">
              <a:buNone/>
              <a:defRPr sz="1600" b="1"/>
            </a:lvl5pPr>
            <a:lvl6pPr marL="2278257" indent="0">
              <a:buNone/>
              <a:defRPr sz="1600" b="1"/>
            </a:lvl6pPr>
            <a:lvl7pPr marL="2733913" indent="0">
              <a:buNone/>
              <a:defRPr sz="1600" b="1"/>
            </a:lvl7pPr>
            <a:lvl8pPr marL="3189559" indent="0">
              <a:buNone/>
              <a:defRPr sz="1600" b="1"/>
            </a:lvl8pPr>
            <a:lvl9pPr marL="3645211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14" y="2174875"/>
            <a:ext cx="437832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FE556-1C1E-C042-8D64-6C89DE072431}" type="slidenum">
              <a:rPr lang="en-US"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350788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95C65-4557-A448-9DB8-7B0B6357E4D9}" type="slidenum">
              <a:rPr lang="en-US"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233325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0FF1A-8026-AD42-ABB8-D05EE3551B67}" type="slidenum">
              <a:rPr lang="en-US"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721912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61"/>
            <a:ext cx="3259138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10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4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651" indent="0">
              <a:buNone/>
              <a:defRPr sz="1200"/>
            </a:lvl2pPr>
            <a:lvl3pPr marL="911306" indent="0">
              <a:buNone/>
              <a:defRPr sz="1100"/>
            </a:lvl3pPr>
            <a:lvl4pPr marL="1366952" indent="0">
              <a:buNone/>
              <a:defRPr sz="900"/>
            </a:lvl4pPr>
            <a:lvl5pPr marL="1822605" indent="0">
              <a:buNone/>
              <a:defRPr sz="900"/>
            </a:lvl5pPr>
            <a:lvl6pPr marL="2278257" indent="0">
              <a:buNone/>
              <a:defRPr sz="900"/>
            </a:lvl6pPr>
            <a:lvl7pPr marL="2733913" indent="0">
              <a:buNone/>
              <a:defRPr sz="900"/>
            </a:lvl7pPr>
            <a:lvl8pPr marL="3189559" indent="0">
              <a:buNone/>
              <a:defRPr sz="900"/>
            </a:lvl8pPr>
            <a:lvl9pPr marL="3645211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CB412-5D3F-D543-922A-594CD28B0953}" type="slidenum">
              <a:rPr lang="en-US"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354976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14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651" indent="0">
              <a:buNone/>
              <a:defRPr sz="2800"/>
            </a:lvl2pPr>
            <a:lvl3pPr marL="911306" indent="0">
              <a:buNone/>
              <a:defRPr sz="2300"/>
            </a:lvl3pPr>
            <a:lvl4pPr marL="1366952" indent="0">
              <a:buNone/>
              <a:defRPr sz="2000"/>
            </a:lvl4pPr>
            <a:lvl5pPr marL="1822605" indent="0">
              <a:buNone/>
              <a:defRPr sz="2000"/>
            </a:lvl5pPr>
            <a:lvl6pPr marL="2278257" indent="0">
              <a:buNone/>
              <a:defRPr sz="2000"/>
            </a:lvl6pPr>
            <a:lvl7pPr marL="2733913" indent="0">
              <a:buNone/>
              <a:defRPr sz="2000"/>
            </a:lvl7pPr>
            <a:lvl8pPr marL="3189559" indent="0">
              <a:buNone/>
              <a:defRPr sz="2000"/>
            </a:lvl8pPr>
            <a:lvl9pPr marL="364521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88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5651" indent="0">
              <a:buNone/>
              <a:defRPr sz="1200"/>
            </a:lvl2pPr>
            <a:lvl3pPr marL="911306" indent="0">
              <a:buNone/>
              <a:defRPr sz="1100"/>
            </a:lvl3pPr>
            <a:lvl4pPr marL="1366952" indent="0">
              <a:buNone/>
              <a:defRPr sz="900"/>
            </a:lvl4pPr>
            <a:lvl5pPr marL="1822605" indent="0">
              <a:buNone/>
              <a:defRPr sz="900"/>
            </a:lvl5pPr>
            <a:lvl6pPr marL="2278257" indent="0">
              <a:buNone/>
              <a:defRPr sz="900"/>
            </a:lvl6pPr>
            <a:lvl7pPr marL="2733913" indent="0">
              <a:buNone/>
              <a:defRPr sz="900"/>
            </a:lvl7pPr>
            <a:lvl8pPr marL="3189559" indent="0">
              <a:buNone/>
              <a:defRPr sz="900"/>
            </a:lvl8pPr>
            <a:lvl9pPr marL="3645211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6576E-DED6-4645-ABF2-5071AA00C271}" type="slidenum">
              <a:rPr lang="en-US"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0069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7229-4395-034D-9A7D-E8A078EBE792}" type="datetimeFigureOut">
              <a:rPr lang="en-US" smtClean="0"/>
              <a:t>19/06/16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3767-D4A2-0041-B1A2-97B61639B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501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F4F71-7AC5-8F4E-852A-8DE3F4220145}" type="slidenum">
              <a:rPr lang="en-US"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351721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6" y="609600"/>
            <a:ext cx="2105025" cy="548640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90" y="609600"/>
            <a:ext cx="6162675" cy="548640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3042D-AE8A-2D4A-BCCB-FF7C5D69ED7A}" type="slidenum">
              <a:rPr lang="en-US"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644982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742950" y="1981200"/>
            <a:ext cx="84201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F1985-383B-184C-8CE1-052927B852F8}" type="slidenum">
              <a:rPr lang="en-US"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695163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521" y="273629"/>
            <a:ext cx="8912280" cy="114348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95300" y="6248400"/>
            <a:ext cx="2305050" cy="469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387725" y="6248400"/>
            <a:ext cx="3138488" cy="469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100891" y="6248400"/>
            <a:ext cx="2306637" cy="469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0A12D-E337-C447-AC4D-F2ABE9CB3732}" type="slidenum">
              <a:rPr lang="en-US"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6106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49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100"/>
            </a:lvl3pPr>
            <a:lvl4pPr marL="1371445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7229-4395-034D-9A7D-E8A078EBE792}" type="datetimeFigureOut">
              <a:rPr lang="en-US" smtClean="0"/>
              <a:t>19/06/16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3767-D4A2-0041-B1A2-97B61639B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6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300"/>
            </a:lvl3pPr>
            <a:lvl4pPr marL="1371445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100"/>
            </a:lvl3pPr>
            <a:lvl4pPr marL="1371445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7229-4395-034D-9A7D-E8A078EBE792}" type="datetimeFigureOut">
              <a:rPr lang="en-US" smtClean="0"/>
              <a:t>19/06/16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3767-D4A2-0041-B1A2-97B61639B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70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49.xml"/><Relationship Id="rId14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9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3.xml"/><Relationship Id="rId14" Type="http://schemas.openxmlformats.org/officeDocument/2006/relationships/theme" Target="../theme/theme6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6"/>
            <a:ext cx="2311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07229-4395-034D-9A7D-E8A078EBE792}" type="datetimeFigureOut">
              <a:rPr lang="en-US" smtClean="0"/>
              <a:t>19/06/16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6"/>
            <a:ext cx="31369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6"/>
            <a:ext cx="2311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63767-D4A2-0041-B1A2-97B61639B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2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48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45714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45714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45714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7" indent="-228574" algn="l" defTabSz="45714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45714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127" tIns="45559" rIns="91127" bIns="455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127" tIns="45559" rIns="91127" bIns="455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127" tIns="45559" rIns="91127" bIns="4555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2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127" tIns="45559" rIns="91127" bIns="4555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2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127" tIns="45559" rIns="91127" bIns="4555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2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193160-702E-4847-ABDB-694BEFC87CB2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29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0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5642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1288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66925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2570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39687" indent="-339687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8104" indent="-28254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36521" indent="-225399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+mn-ea"/>
        </a:defRPr>
      </a:lvl3pPr>
      <a:lvl4pPr marL="1592082" indent="-22539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47642" indent="-22539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06035" indent="-2278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1671" indent="-2278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17318" indent="-2278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2965" indent="-2278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5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42" algn="l" defTabSz="455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288" algn="l" defTabSz="455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925" algn="l" defTabSz="455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570" algn="l" defTabSz="455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213" algn="l" defTabSz="455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861" algn="l" defTabSz="455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498" algn="l" defTabSz="455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140" algn="l" defTabSz="455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81" tIns="45692" rIns="91381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81" tIns="45692" rIns="91381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81" tIns="45692" rIns="91381" bIns="45692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defTabSz="9142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81" tIns="45692" rIns="91381" bIns="4569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defTabSz="9142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81" tIns="45692" rIns="91381" bIns="45692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defTabSz="9142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5A57F16-D5E5-8143-BC26-F2E38A39C954}" type="slidenum">
              <a:rPr lang="en-US" smtClean="0">
                <a:latin typeface="Arial" charset="0"/>
                <a:ea typeface="ＭＳ Ｐゴシック" charset="0"/>
                <a:cs typeface="ＭＳ Ｐゴシック" charset="0"/>
              </a:rPr>
              <a:pPr defTabSz="91429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9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6908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3819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0729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7639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36512" indent="-33651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4929" indent="-27936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34934" indent="-220638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+mn-ea"/>
        </a:defRPr>
      </a:lvl3pPr>
      <a:lvl4pPr marL="1593669" indent="-2206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49229" indent="-22063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3004" indent="-22845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9912" indent="-22845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6822" indent="-22845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3732" indent="-22845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6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8" algn="l" defTabSz="456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9" algn="l" defTabSz="456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9" algn="l" defTabSz="456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39" algn="l" defTabSz="456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49" algn="l" defTabSz="456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58" algn="l" defTabSz="456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68" algn="l" defTabSz="456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77" algn="l" defTabSz="456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127" tIns="45559" rIns="91127" bIns="455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127" tIns="45559" rIns="91127" bIns="455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127" tIns="45559" rIns="91127" bIns="4555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2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127" tIns="45559" rIns="91127" bIns="4555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2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127" tIns="45559" rIns="91127" bIns="4555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2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193160-702E-4847-ABDB-694BEFC87CB2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29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94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5642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1288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66925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2570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39687" indent="-339687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8104" indent="-28254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36521" indent="-225399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+mn-ea"/>
        </a:defRPr>
      </a:lvl3pPr>
      <a:lvl4pPr marL="1592082" indent="-22539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47642" indent="-22539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06035" indent="-2278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1671" indent="-2278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17318" indent="-2278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2965" indent="-2278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5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42" algn="l" defTabSz="455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288" algn="l" defTabSz="455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925" algn="l" defTabSz="455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570" algn="l" defTabSz="455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213" algn="l" defTabSz="455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861" algn="l" defTabSz="455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498" algn="l" defTabSz="455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140" algn="l" defTabSz="4556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B22B1F3-A594-4F52-B1C7-5E9480FBFE1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582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128" tIns="45559" rIns="91128" bIns="455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128" tIns="45559" rIns="91128" bIns="455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128" tIns="45559" rIns="91128" bIns="45559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128" tIns="45559" rIns="91128" bIns="4555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128" tIns="45559" rIns="91128" bIns="4555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58C683-C32A-6A4D-AD33-6F8902970CED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87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5651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1306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66952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2605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38138" indent="-33813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09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35063" indent="-223838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+mn-ea"/>
        </a:defRPr>
      </a:lvl3pPr>
      <a:lvl4pPr marL="1590675" indent="-2238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46288" indent="-22383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06084" indent="-22782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1729" indent="-22782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17384" indent="-22782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3040" indent="-22782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5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51" algn="l" defTabSz="455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306" algn="l" defTabSz="455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952" algn="l" defTabSz="455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605" algn="l" defTabSz="455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257" algn="l" defTabSz="455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913" algn="l" defTabSz="455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559" algn="l" defTabSz="455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211" algn="l" defTabSz="455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6.tiff"/><Relationship Id="rId3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GILE-WS-2016-Home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9" b="4206"/>
          <a:stretch/>
        </p:blipFill>
        <p:spPr>
          <a:xfrm>
            <a:off x="-30449" y="889311"/>
            <a:ext cx="9962863" cy="5999669"/>
          </a:xfrm>
          <a:prstGeom prst="rect">
            <a:avLst/>
          </a:prstGeom>
        </p:spPr>
      </p:pic>
      <p:pic>
        <p:nvPicPr>
          <p:cNvPr id="15363" name="Picture 5" descr="banner_presentazione_UNICO_senza_logo_ASI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49" y="-26987"/>
            <a:ext cx="999331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418154" y="981074"/>
            <a:ext cx="9214884" cy="89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3" tIns="45707" rIns="91413" bIns="45707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FFFF00"/>
                </a:solidFill>
              </a:rPr>
              <a:t>AGILE </a:t>
            </a:r>
            <a:r>
              <a:rPr lang="en-US" sz="3200" b="1" dirty="0" smtClean="0">
                <a:solidFill>
                  <a:srgbClr val="FFFF00"/>
                </a:solidFill>
              </a:rPr>
              <a:t>Data Center Activities</a:t>
            </a:r>
            <a:endParaRPr lang="en-US" sz="3200" b="1" dirty="0">
              <a:solidFill>
                <a:srgbClr val="FFFF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C. Pittori (</a:t>
            </a:r>
            <a:r>
              <a:rPr lang="en-US" sz="2000" b="1" dirty="0" err="1" smtClean="0">
                <a:solidFill>
                  <a:srgbClr val="FFFF00"/>
                </a:solidFill>
              </a:rPr>
              <a:t>coord</a:t>
            </a:r>
            <a:r>
              <a:rPr lang="en-US" sz="2000" b="1" dirty="0" smtClean="0">
                <a:solidFill>
                  <a:srgbClr val="FFFF00"/>
                </a:solidFill>
              </a:rPr>
              <a:t>), F. </a:t>
            </a:r>
            <a:r>
              <a:rPr lang="en-US" sz="2000" b="1" dirty="0" err="1" smtClean="0">
                <a:solidFill>
                  <a:srgbClr val="FFFF00"/>
                </a:solidFill>
              </a:rPr>
              <a:t>Lucarelli</a:t>
            </a:r>
            <a:r>
              <a:rPr lang="en-US" sz="2000" b="1" dirty="0" smtClean="0">
                <a:solidFill>
                  <a:srgbClr val="FFFF00"/>
                </a:solidFill>
              </a:rPr>
              <a:t>, F. </a:t>
            </a:r>
            <a:r>
              <a:rPr lang="en-US" sz="2000" b="1" dirty="0" err="1" smtClean="0">
                <a:solidFill>
                  <a:srgbClr val="FFFF00"/>
                </a:solidFill>
              </a:rPr>
              <a:t>Verrecchia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(INAF),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G. </a:t>
            </a:r>
            <a:r>
              <a:rPr lang="en-US" sz="2000" b="1" dirty="0" err="1" smtClean="0">
                <a:solidFill>
                  <a:srgbClr val="FFFF00"/>
                </a:solidFill>
              </a:rPr>
              <a:t>Fanari</a:t>
            </a:r>
            <a:r>
              <a:rPr lang="en-US" sz="2000" b="1" dirty="0" smtClean="0">
                <a:solidFill>
                  <a:srgbClr val="FFFF00"/>
                </a:solidFill>
              </a:rPr>
              <a:t> (TPZ/Serco)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5366" name="TextBox 2"/>
          <p:cNvSpPr txBox="1">
            <a:spLocks noChangeArrowheads="1"/>
          </p:cNvSpPr>
          <p:nvPr/>
        </p:nvSpPr>
        <p:spPr bwMode="auto">
          <a:xfrm>
            <a:off x="418154" y="6550234"/>
            <a:ext cx="3513137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14</a:t>
            </a:r>
            <a:r>
              <a:rPr lang="en-US" sz="1400" baseline="30000" dirty="0" smtClean="0">
                <a:solidFill>
                  <a:schemeClr val="bg1"/>
                </a:solidFill>
              </a:rPr>
              <a:t>th</a:t>
            </a:r>
            <a:r>
              <a:rPr lang="en-US" sz="1400" dirty="0" smtClean="0">
                <a:solidFill>
                  <a:schemeClr val="bg1"/>
                </a:solidFill>
              </a:rPr>
              <a:t> AGILE WS, June 20-21, 2016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391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 descr="agileservice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7" y="44451"/>
            <a:ext cx="675322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0" name="Picture 4" descr="QL_pro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70"/>
            <a:ext cx="990600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0" name="Picture 6" descr="QL_cat_v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06420"/>
            <a:ext cx="4572000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5" name="Line 11"/>
          <p:cNvSpPr>
            <a:spLocks noChangeShapeType="1"/>
          </p:cNvSpPr>
          <p:nvPr/>
        </p:nvSpPr>
        <p:spPr bwMode="auto">
          <a:xfrm flipH="1" flipV="1">
            <a:off x="5334000" y="3276600"/>
            <a:ext cx="381000" cy="990600"/>
          </a:xfrm>
          <a:prstGeom prst="line">
            <a:avLst/>
          </a:prstGeom>
          <a:noFill/>
          <a:ln w="9525">
            <a:solidFill>
              <a:srgbClr val="FF1C1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3" tIns="45707" rIns="91413" bIns="45707" anchor="ctr"/>
          <a:lstStyle/>
          <a:p>
            <a:endParaRPr lang="en-US"/>
          </a:p>
        </p:txBody>
      </p:sp>
      <p:sp>
        <p:nvSpPr>
          <p:cNvPr id="139276" name="Line 12"/>
          <p:cNvSpPr>
            <a:spLocks noChangeShapeType="1"/>
          </p:cNvSpPr>
          <p:nvPr/>
        </p:nvSpPr>
        <p:spPr bwMode="auto">
          <a:xfrm flipV="1">
            <a:off x="6019801" y="3810000"/>
            <a:ext cx="2819400" cy="533400"/>
          </a:xfrm>
          <a:prstGeom prst="line">
            <a:avLst/>
          </a:prstGeom>
          <a:noFill/>
          <a:ln w="9525">
            <a:solidFill>
              <a:srgbClr val="FF1C1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3" tIns="45707" rIns="91413" bIns="45707" anchor="ctr"/>
          <a:lstStyle/>
          <a:p>
            <a:endParaRPr lang="en-US"/>
          </a:p>
        </p:txBody>
      </p:sp>
      <p:sp>
        <p:nvSpPr>
          <p:cNvPr id="58374" name="Line 15"/>
          <p:cNvSpPr>
            <a:spLocks noChangeShapeType="1"/>
          </p:cNvSpPr>
          <p:nvPr/>
        </p:nvSpPr>
        <p:spPr bwMode="auto">
          <a:xfrm flipH="1">
            <a:off x="3657600" y="1484314"/>
            <a:ext cx="719138" cy="801687"/>
          </a:xfrm>
          <a:prstGeom prst="line">
            <a:avLst/>
          </a:prstGeom>
          <a:noFill/>
          <a:ln w="12700">
            <a:solidFill>
              <a:srgbClr val="FF1C1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3" tIns="45707" rIns="91413" bIns="45707" anchor="ctr"/>
          <a:lstStyle/>
          <a:p>
            <a:endParaRPr lang="en-US"/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4" y="762000"/>
            <a:ext cx="4724400" cy="92330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lIns="91413" tIns="45707" rIns="91413" bIns="45707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ADC Quick-Look Interface</a:t>
            </a:r>
            <a:endParaRPr lang="en-US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(from AGILE Services restricted area)</a:t>
            </a:r>
          </a:p>
        </p:txBody>
      </p:sp>
    </p:spTree>
    <p:extLst>
      <p:ext uri="{BB962C8B-B14F-4D97-AF65-F5344CB8AC3E}">
        <p14:creationId xmlns:p14="http://schemas.microsoft.com/office/powerpoint/2010/main" val="1227688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5" grpId="0" animBg="1"/>
      <p:bldP spid="139276" grpId="0" animBg="1"/>
      <p:bldP spid="1392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8" descr="explor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7620000" cy="532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Text Box 3"/>
          <p:cNvSpPr txBox="1">
            <a:spLocks noChangeArrowheads="1"/>
          </p:cNvSpPr>
          <p:nvPr/>
        </p:nvSpPr>
        <p:spPr bwMode="auto">
          <a:xfrm>
            <a:off x="457200" y="228606"/>
            <a:ext cx="9220200" cy="101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7" rIns="91413" bIns="45707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ASDC Data Explorer Tool 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Quick Look AGILE database and automatic light curves</a:t>
            </a:r>
            <a:endParaRPr lang="en-US"/>
          </a:p>
        </p:txBody>
      </p:sp>
      <p:pic>
        <p:nvPicPr>
          <p:cNvPr id="401421" name="Picture 13" descr="reg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0"/>
            <a:ext cx="6299200" cy="502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1414" name="Line 6"/>
          <p:cNvSpPr>
            <a:spLocks noChangeShapeType="1"/>
          </p:cNvSpPr>
          <p:nvPr/>
        </p:nvSpPr>
        <p:spPr bwMode="auto">
          <a:xfrm flipV="1">
            <a:off x="1600200" y="3200400"/>
            <a:ext cx="2667000" cy="2743200"/>
          </a:xfrm>
          <a:prstGeom prst="line">
            <a:avLst/>
          </a:prstGeom>
          <a:noFill/>
          <a:ln w="38100">
            <a:solidFill>
              <a:srgbClr val="FF1C1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3" tIns="45707" rIns="91413" bIns="45707" anchor="ctr"/>
          <a:lstStyle/>
          <a:p>
            <a:endParaRPr lang="en-US"/>
          </a:p>
        </p:txBody>
      </p:sp>
      <p:pic>
        <p:nvPicPr>
          <p:cNvPr id="401418" name="Picture 10" descr="l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1889132"/>
            <a:ext cx="51466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1422" name="Line 14"/>
          <p:cNvSpPr>
            <a:spLocks noChangeShapeType="1"/>
          </p:cNvSpPr>
          <p:nvPr/>
        </p:nvSpPr>
        <p:spPr bwMode="auto">
          <a:xfrm>
            <a:off x="4495800" y="1447800"/>
            <a:ext cx="1219200" cy="1600200"/>
          </a:xfrm>
          <a:prstGeom prst="line">
            <a:avLst/>
          </a:prstGeom>
          <a:noFill/>
          <a:ln w="28575">
            <a:solidFill>
              <a:srgbClr val="FF1C1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3" tIns="45707" rIns="91413" bIns="45707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72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4" grpId="0" animBg="1"/>
      <p:bldP spid="4014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200025" y="990600"/>
            <a:ext cx="9577388" cy="536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9841" tIns="46717" rIns="89841" bIns="46717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it-IT" b="1" dirty="0" err="1" smtClean="0">
                <a:solidFill>
                  <a:srgbClr val="000000"/>
                </a:solidFill>
                <a:cs typeface="MS Gothic" charset="0"/>
              </a:rPr>
              <a:t>Pointing</a:t>
            </a:r>
            <a:r>
              <a:rPr lang="it-IT" b="1" dirty="0" smtClean="0">
                <a:solidFill>
                  <a:srgbClr val="000000"/>
                </a:solidFill>
                <a:cs typeface="MS Gothic" charset="0"/>
              </a:rPr>
              <a:t> </a:t>
            </a:r>
            <a:r>
              <a:rPr lang="it-IT" b="1" dirty="0" err="1">
                <a:solidFill>
                  <a:srgbClr val="000000"/>
                </a:solidFill>
                <a:cs typeface="MS Gothic" charset="0"/>
              </a:rPr>
              <a:t>observation</a:t>
            </a:r>
            <a:r>
              <a:rPr lang="it-IT" dirty="0">
                <a:solidFill>
                  <a:srgbClr val="000000"/>
                </a:solidFill>
                <a:cs typeface="MS Gothic" charset="0"/>
              </a:rPr>
              <a:t> mode up to </a:t>
            </a:r>
            <a:r>
              <a:rPr lang="it-IT" dirty="0" err="1">
                <a:solidFill>
                  <a:srgbClr val="000000"/>
                </a:solidFill>
                <a:cs typeface="MS Gothic" charset="0"/>
              </a:rPr>
              <a:t>October</a:t>
            </a:r>
            <a:r>
              <a:rPr lang="it-IT" dirty="0">
                <a:solidFill>
                  <a:srgbClr val="000000"/>
                </a:solidFill>
                <a:cs typeface="MS Gothic" charset="0"/>
              </a:rPr>
              <a:t> 18, 2009 </a:t>
            </a:r>
            <a:r>
              <a:rPr lang="it-IT" dirty="0" smtClean="0">
                <a:solidFill>
                  <a:srgbClr val="000000"/>
                </a:solidFill>
                <a:cs typeface="MS Gothic" charset="0"/>
              </a:rPr>
              <a:t>and </a:t>
            </a:r>
            <a:r>
              <a:rPr lang="it-IT" b="1" dirty="0" smtClean="0">
                <a:solidFill>
                  <a:srgbClr val="000000"/>
                </a:solidFill>
                <a:cs typeface="MS Gothic" charset="0"/>
              </a:rPr>
              <a:t>spinning </a:t>
            </a:r>
            <a:r>
              <a:rPr lang="it-IT" b="1" dirty="0" err="1">
                <a:solidFill>
                  <a:srgbClr val="000000"/>
                </a:solidFill>
                <a:cs typeface="MS Gothic" charset="0"/>
              </a:rPr>
              <a:t>observation</a:t>
            </a:r>
            <a:r>
              <a:rPr lang="it-IT" b="1" dirty="0">
                <a:solidFill>
                  <a:srgbClr val="000000"/>
                </a:solidFill>
                <a:cs typeface="MS Gothic" charset="0"/>
              </a:rPr>
              <a:t> </a:t>
            </a:r>
            <a:r>
              <a:rPr lang="it-IT" b="1" dirty="0" smtClean="0">
                <a:solidFill>
                  <a:srgbClr val="000000"/>
                </a:solidFill>
                <a:cs typeface="MS Gothic" charset="0"/>
              </a:rPr>
              <a:t>mode</a:t>
            </a:r>
            <a:r>
              <a:rPr lang="it-IT" dirty="0" smtClean="0">
                <a:solidFill>
                  <a:srgbClr val="000000"/>
                </a:solidFill>
                <a:cs typeface="MS Gothic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cs typeface="MS Gothic" charset="0"/>
              </a:rPr>
              <a:t>since</a:t>
            </a:r>
            <a:r>
              <a:rPr lang="it-IT" dirty="0">
                <a:solidFill>
                  <a:srgbClr val="000000"/>
                </a:solidFill>
                <a:cs typeface="MS Gothic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cs typeface="MS Gothic" charset="0"/>
              </a:rPr>
              <a:t>October</a:t>
            </a:r>
            <a:r>
              <a:rPr lang="it-IT" dirty="0">
                <a:solidFill>
                  <a:srgbClr val="000000"/>
                </a:solidFill>
                <a:cs typeface="MS Gothic" charset="0"/>
              </a:rPr>
              <a:t> </a:t>
            </a:r>
            <a:r>
              <a:rPr lang="it-IT" dirty="0" smtClean="0">
                <a:solidFill>
                  <a:srgbClr val="000000"/>
                </a:solidFill>
                <a:cs typeface="MS Gothic" charset="0"/>
              </a:rPr>
              <a:t>2009, </a:t>
            </a:r>
            <a:r>
              <a:rPr lang="en-US" dirty="0" smtClean="0"/>
              <a:t>surveying a </a:t>
            </a:r>
            <a:r>
              <a:rPr lang="en-US" dirty="0"/>
              <a:t>large fraction (</a:t>
            </a:r>
            <a:r>
              <a:rPr lang="en-US" dirty="0" smtClean="0"/>
              <a:t>~80</a:t>
            </a:r>
            <a:r>
              <a:rPr lang="en-US" dirty="0"/>
              <a:t>%) of the whole sky each </a:t>
            </a:r>
            <a:r>
              <a:rPr lang="en-US" dirty="0" smtClean="0"/>
              <a:t>day.</a:t>
            </a:r>
          </a:p>
          <a:p>
            <a:pPr marL="342900" indent="-342900">
              <a:buFont typeface="Arial"/>
              <a:buChar char="•"/>
            </a:pPr>
            <a:endParaRPr lang="it-IT" dirty="0">
              <a:solidFill>
                <a:srgbClr val="0000FF"/>
              </a:solidFill>
              <a:cs typeface="MS Gothic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buClr>
                <a:srgbClr val="CC3300"/>
              </a:buClr>
              <a:buSzPct val="100000"/>
              <a:buFont typeface="Arial"/>
              <a:buChar char="•"/>
              <a:defRPr/>
            </a:pPr>
            <a:r>
              <a:rPr lang="en-US" b="1" dirty="0" smtClean="0">
                <a:solidFill>
                  <a:srgbClr val="CC0000"/>
                </a:solidFill>
                <a:cs typeface="MS Gothic" charset="0"/>
              </a:rPr>
              <a:t>All </a:t>
            </a:r>
            <a:r>
              <a:rPr lang="en-US" b="1" dirty="0">
                <a:solidFill>
                  <a:srgbClr val="CC0000"/>
                </a:solidFill>
                <a:cs typeface="MS Gothic" charset="0"/>
              </a:rPr>
              <a:t>AGILE functions are </a:t>
            </a:r>
            <a:r>
              <a:rPr lang="en-US" b="1" dirty="0" smtClean="0">
                <a:solidFill>
                  <a:srgbClr val="CC0000"/>
                </a:solidFill>
                <a:cs typeface="MS Gothic" charset="0"/>
              </a:rPr>
              <a:t>NOMINAL. Mission operations funded by ASI </a:t>
            </a:r>
            <a:r>
              <a:rPr lang="en-US" b="1" dirty="0" smtClean="0">
                <a:solidFill>
                  <a:srgbClr val="CC0000"/>
                </a:solidFill>
                <a:cs typeface="MS Gothic" charset="0"/>
              </a:rPr>
              <a:t>at least till </a:t>
            </a:r>
            <a:r>
              <a:rPr lang="en-US" b="1" dirty="0" smtClean="0">
                <a:solidFill>
                  <a:srgbClr val="CC0000"/>
                </a:solidFill>
                <a:cs typeface="MS Gothic" charset="0"/>
              </a:rPr>
              <a:t>2017.</a:t>
            </a:r>
            <a:endParaRPr lang="en-US" b="1" dirty="0" smtClean="0">
              <a:solidFill>
                <a:srgbClr val="CC0000"/>
              </a:solidFill>
              <a:cs typeface="MS Gothic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buClr>
                <a:srgbClr val="CC3300"/>
              </a:buClr>
              <a:buSzPct val="100000"/>
              <a:buFont typeface="Arial" charset="0"/>
              <a:buChar char="•"/>
              <a:defRPr/>
            </a:pPr>
            <a:endParaRPr lang="it-IT" b="1" dirty="0">
              <a:solidFill>
                <a:srgbClr val="CC0000"/>
              </a:solidFill>
              <a:cs typeface="MS Gothic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buClr>
                <a:srgbClr val="339933"/>
              </a:buClr>
              <a:buSzPct val="100000"/>
              <a:buFont typeface="Arial"/>
              <a:buChar char="•"/>
              <a:defRPr/>
            </a:pPr>
            <a:r>
              <a:rPr lang="it-IT" b="1" dirty="0" smtClean="0">
                <a:solidFill>
                  <a:srgbClr val="339933"/>
                </a:solidFill>
                <a:ea typeface="MS Gothic" charset="0"/>
                <a:cs typeface="MS Gothic" charset="0"/>
              </a:rPr>
              <a:t>Guest </a:t>
            </a:r>
            <a:r>
              <a:rPr lang="it-IT" b="1" dirty="0" err="1">
                <a:solidFill>
                  <a:srgbClr val="339933"/>
                </a:solidFill>
                <a:ea typeface="MS Gothic" charset="0"/>
                <a:cs typeface="MS Gothic" charset="0"/>
              </a:rPr>
              <a:t>Observer</a:t>
            </a:r>
            <a:r>
              <a:rPr lang="it-IT" b="1" dirty="0">
                <a:solidFill>
                  <a:srgbClr val="339933"/>
                </a:solidFill>
                <a:ea typeface="MS Gothic" charset="0"/>
                <a:cs typeface="MS Gothic" charset="0"/>
              </a:rPr>
              <a:t> Program </a:t>
            </a:r>
            <a:r>
              <a:rPr lang="it-IT" b="1" dirty="0" smtClean="0">
                <a:solidFill>
                  <a:srgbClr val="339933"/>
                </a:solidFill>
                <a:ea typeface="MS Gothic" charset="0"/>
                <a:cs typeface="MS Gothic" charset="0"/>
              </a:rPr>
              <a:t>open </a:t>
            </a:r>
            <a:r>
              <a:rPr lang="it-IT" b="1" dirty="0">
                <a:solidFill>
                  <a:srgbClr val="339933"/>
                </a:solidFill>
                <a:ea typeface="MS Gothic" charset="0"/>
                <a:cs typeface="MS Gothic" charset="0"/>
              </a:rPr>
              <a:t>to the </a:t>
            </a:r>
            <a:r>
              <a:rPr lang="it-IT" b="1" dirty="0" err="1">
                <a:solidFill>
                  <a:srgbClr val="339933"/>
                </a:solidFill>
                <a:ea typeface="MS Gothic" charset="0"/>
                <a:cs typeface="MS Gothic" charset="0"/>
              </a:rPr>
              <a:t>scientific</a:t>
            </a:r>
            <a:r>
              <a:rPr lang="it-IT" b="1" dirty="0">
                <a:solidFill>
                  <a:srgbClr val="339933"/>
                </a:solidFill>
                <a:ea typeface="MS Gothic" charset="0"/>
                <a:cs typeface="MS Gothic" charset="0"/>
              </a:rPr>
              <a:t> </a:t>
            </a:r>
            <a:r>
              <a:rPr lang="it-IT" b="1" dirty="0" smtClean="0">
                <a:solidFill>
                  <a:srgbClr val="339933"/>
                </a:solidFill>
                <a:ea typeface="MS Gothic" charset="0"/>
                <a:cs typeface="MS Gothic" charset="0"/>
              </a:rPr>
              <a:t>community up to 2011: 4 ASI </a:t>
            </a:r>
            <a:r>
              <a:rPr lang="it-IT" b="1" dirty="0" err="1" smtClean="0">
                <a:solidFill>
                  <a:srgbClr val="339933"/>
                </a:solidFill>
                <a:ea typeface="MS Gothic" charset="0"/>
                <a:cs typeface="MS Gothic" charset="0"/>
              </a:rPr>
              <a:t>Announcements</a:t>
            </a:r>
            <a:r>
              <a:rPr lang="it-IT" b="1" dirty="0" smtClean="0">
                <a:solidFill>
                  <a:srgbClr val="339933"/>
                </a:solidFill>
                <a:ea typeface="MS Gothic" charset="0"/>
                <a:cs typeface="MS Gothic" charset="0"/>
              </a:rPr>
              <a:t> of </a:t>
            </a:r>
            <a:r>
              <a:rPr lang="it-IT" b="1" dirty="0" err="1" smtClean="0">
                <a:solidFill>
                  <a:srgbClr val="339933"/>
                </a:solidFill>
                <a:ea typeface="MS Gothic" charset="0"/>
                <a:cs typeface="MS Gothic" charset="0"/>
              </a:rPr>
              <a:t>Opportunity</a:t>
            </a:r>
            <a:r>
              <a:rPr lang="it-IT" b="1" dirty="0" smtClean="0">
                <a:solidFill>
                  <a:srgbClr val="339933"/>
                </a:solidFill>
                <a:ea typeface="MS Gothic" charset="0"/>
                <a:cs typeface="MS Gothic" charset="0"/>
              </a:rPr>
              <a:t> </a:t>
            </a:r>
            <a:r>
              <a:rPr lang="it-IT" b="1" dirty="0">
                <a:solidFill>
                  <a:srgbClr val="339933"/>
                </a:solidFill>
                <a:ea typeface="MS Gothic" charset="0"/>
                <a:cs typeface="MS Gothic" charset="0"/>
              </a:rPr>
              <a:t>from Cycle-1 to Cycle-</a:t>
            </a:r>
            <a:r>
              <a:rPr lang="it-IT" b="1" dirty="0" smtClean="0">
                <a:solidFill>
                  <a:srgbClr val="339933"/>
                </a:solidFill>
                <a:ea typeface="MS Gothic" charset="0"/>
                <a:cs typeface="MS Gothic" charset="0"/>
              </a:rPr>
              <a:t>4</a:t>
            </a:r>
            <a:r>
              <a:rPr lang="it-IT" b="1" dirty="0">
                <a:solidFill>
                  <a:srgbClr val="339933"/>
                </a:solidFill>
                <a:ea typeface="MS Gothic" charset="0"/>
                <a:cs typeface="MS Gothic" charset="0"/>
              </a:rPr>
              <a:t> </a:t>
            </a:r>
            <a:r>
              <a:rPr lang="it-IT" b="1" dirty="0" smtClean="0">
                <a:solidFill>
                  <a:srgbClr val="339933"/>
                </a:solidFill>
                <a:ea typeface="MS Gothic" charset="0"/>
                <a:cs typeface="MS Gothic" charset="0"/>
              </a:rPr>
              <a:t>(</a:t>
            </a:r>
            <a:r>
              <a:rPr lang="it-IT" b="1" dirty="0" err="1" smtClean="0">
                <a:solidFill>
                  <a:srgbClr val="339933"/>
                </a:solidFill>
                <a:ea typeface="MS Gothic" charset="0"/>
                <a:cs typeface="MS Gothic" charset="0"/>
              </a:rPr>
              <a:t>Dec</a:t>
            </a:r>
            <a:r>
              <a:rPr lang="it-IT" b="1" dirty="0">
                <a:solidFill>
                  <a:srgbClr val="339933"/>
                </a:solidFill>
                <a:ea typeface="MS Gothic" charset="0"/>
                <a:cs typeface="MS Gothic" charset="0"/>
              </a:rPr>
              <a:t>. 1, 2007– </a:t>
            </a:r>
            <a:r>
              <a:rPr lang="it-IT" b="1" dirty="0" err="1">
                <a:solidFill>
                  <a:srgbClr val="339933"/>
                </a:solidFill>
                <a:ea typeface="MS Gothic" charset="0"/>
                <a:cs typeface="MS Gothic" charset="0"/>
              </a:rPr>
              <a:t>Nov</a:t>
            </a:r>
            <a:r>
              <a:rPr lang="it-IT" b="1" dirty="0">
                <a:solidFill>
                  <a:srgbClr val="339933"/>
                </a:solidFill>
                <a:ea typeface="MS Gothic" charset="0"/>
                <a:cs typeface="MS Gothic" charset="0"/>
              </a:rPr>
              <a:t> 30, </a:t>
            </a:r>
            <a:r>
              <a:rPr lang="it-IT" b="1" dirty="0" smtClean="0">
                <a:solidFill>
                  <a:srgbClr val="339933"/>
                </a:solidFill>
                <a:ea typeface="MS Gothic" charset="0"/>
                <a:cs typeface="MS Gothic" charset="0"/>
              </a:rPr>
              <a:t>2011</a:t>
            </a:r>
            <a:r>
              <a:rPr lang="it-IT" b="1" dirty="0" smtClean="0">
                <a:solidFill>
                  <a:srgbClr val="339933"/>
                </a:solidFill>
                <a:ea typeface="MS Gothic" charset="0"/>
                <a:cs typeface="MS Gothic" charset="0"/>
              </a:rPr>
              <a:t>).</a:t>
            </a:r>
            <a:endParaRPr lang="it-IT" b="1" dirty="0">
              <a:solidFill>
                <a:srgbClr val="0000FF"/>
              </a:solidFill>
              <a:ea typeface="MS Gothic" charset="0"/>
              <a:cs typeface="MS Gothic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buClr>
                <a:srgbClr val="339933"/>
              </a:buClr>
              <a:buSzPct val="100000"/>
              <a:defRPr/>
            </a:pPr>
            <a:r>
              <a:rPr lang="it-IT" b="1" dirty="0" smtClean="0">
                <a:solidFill>
                  <a:srgbClr val="0000FF"/>
                </a:solidFill>
                <a:ea typeface="MS Gothic" charset="0"/>
                <a:cs typeface="MS Gothic" charset="0"/>
              </a:rPr>
              <a:t>.</a:t>
            </a:r>
            <a:endParaRPr lang="it-IT" b="1" dirty="0">
              <a:solidFill>
                <a:srgbClr val="0000FF"/>
              </a:solidFill>
              <a:ea typeface="MS Gothic" charset="0"/>
              <a:cs typeface="MS Gothic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  <a:buSzPct val="100000"/>
              <a:buFont typeface="Arial"/>
              <a:buChar char="•"/>
              <a:defRPr/>
            </a:pPr>
            <a:r>
              <a:rPr lang="it-IT" b="1" dirty="0" smtClean="0">
                <a:solidFill>
                  <a:srgbClr val="0000FF"/>
                </a:solidFill>
                <a:cs typeface="MS Gothic" charset="0"/>
              </a:rPr>
              <a:t>Cycle</a:t>
            </a:r>
            <a:r>
              <a:rPr lang="it-IT" b="1" dirty="0">
                <a:solidFill>
                  <a:srgbClr val="0000FF"/>
                </a:solidFill>
                <a:cs typeface="MS Gothic" charset="0"/>
              </a:rPr>
              <a:t>-5, </a:t>
            </a:r>
            <a:r>
              <a:rPr lang="it-IT" b="1" dirty="0" smtClean="0">
                <a:solidFill>
                  <a:srgbClr val="0000FF"/>
                </a:solidFill>
                <a:cs typeface="MS Gothic" charset="0"/>
              </a:rPr>
              <a:t>6, 7 and </a:t>
            </a:r>
            <a:r>
              <a:rPr lang="it-IT" b="1" dirty="0">
                <a:solidFill>
                  <a:srgbClr val="0000FF"/>
                </a:solidFill>
                <a:cs typeface="MS Gothic" charset="0"/>
              </a:rPr>
              <a:t>8</a:t>
            </a:r>
            <a:r>
              <a:rPr lang="it-IT" b="1" dirty="0" smtClean="0">
                <a:solidFill>
                  <a:srgbClr val="0000FF"/>
                </a:solidFill>
                <a:cs typeface="MS Gothic" charset="0"/>
              </a:rPr>
              <a:t>: </a:t>
            </a:r>
            <a:r>
              <a:rPr lang="it-IT" b="1" dirty="0" err="1" smtClean="0">
                <a:solidFill>
                  <a:srgbClr val="0000FF"/>
                </a:solidFill>
                <a:cs typeface="MS Gothic" charset="0"/>
              </a:rPr>
              <a:t>completed</a:t>
            </a:r>
            <a:r>
              <a:rPr lang="it-IT" b="1" dirty="0">
                <a:solidFill>
                  <a:srgbClr val="0000FF"/>
                </a:solidFill>
                <a:cs typeface="MS Gothic" charset="0"/>
              </a:rPr>
              <a:t> </a:t>
            </a:r>
            <a:r>
              <a:rPr lang="it-IT" b="1" dirty="0" smtClean="0">
                <a:solidFill>
                  <a:srgbClr val="0000FF"/>
                </a:solidFill>
                <a:cs typeface="MS Gothic" charset="0"/>
              </a:rPr>
              <a:t>(Dec</a:t>
            </a:r>
            <a:r>
              <a:rPr lang="it-IT" b="1" dirty="0">
                <a:solidFill>
                  <a:srgbClr val="0000FF"/>
                </a:solidFill>
                <a:cs typeface="MS Gothic" charset="0"/>
              </a:rPr>
              <a:t>.1, </a:t>
            </a:r>
            <a:r>
              <a:rPr lang="it-IT" b="1" dirty="0" smtClean="0">
                <a:solidFill>
                  <a:srgbClr val="0000FF"/>
                </a:solidFill>
                <a:cs typeface="MS Gothic" charset="0"/>
              </a:rPr>
              <a:t>2011 </a:t>
            </a:r>
            <a:r>
              <a:rPr lang="en-US" b="1" dirty="0">
                <a:solidFill>
                  <a:srgbClr val="0000FF"/>
                </a:solidFill>
                <a:cs typeface="MS Gothic" charset="0"/>
              </a:rPr>
              <a:t>–</a:t>
            </a:r>
            <a:r>
              <a:rPr lang="it-IT" b="1" dirty="0">
                <a:solidFill>
                  <a:srgbClr val="0000FF"/>
                </a:solidFill>
                <a:cs typeface="MS Gothic" charset="0"/>
              </a:rPr>
              <a:t> </a:t>
            </a:r>
            <a:r>
              <a:rPr lang="it-IT" b="1" dirty="0" err="1">
                <a:solidFill>
                  <a:srgbClr val="0000FF"/>
                </a:solidFill>
                <a:cs typeface="MS Gothic" charset="0"/>
              </a:rPr>
              <a:t>Dec</a:t>
            </a:r>
            <a:r>
              <a:rPr lang="it-IT" b="1" dirty="0">
                <a:solidFill>
                  <a:srgbClr val="0000FF"/>
                </a:solidFill>
                <a:cs typeface="MS Gothic" charset="0"/>
              </a:rPr>
              <a:t>. 31 </a:t>
            </a:r>
            <a:r>
              <a:rPr lang="it-IT" b="1" dirty="0" smtClean="0">
                <a:solidFill>
                  <a:srgbClr val="0000FF"/>
                </a:solidFill>
                <a:cs typeface="MS Gothic" charset="0"/>
              </a:rPr>
              <a:t>2015</a:t>
            </a:r>
            <a:r>
              <a:rPr lang="it-IT" b="1" dirty="0" smtClean="0">
                <a:solidFill>
                  <a:srgbClr val="0000FF"/>
                </a:solidFill>
                <a:cs typeface="MS Gothic" charset="0"/>
              </a:rPr>
              <a:t>) Cycle</a:t>
            </a:r>
            <a:r>
              <a:rPr lang="it-IT" b="1" dirty="0" smtClean="0">
                <a:solidFill>
                  <a:srgbClr val="0000FF"/>
                </a:solidFill>
                <a:cs typeface="MS Gothic" charset="0"/>
              </a:rPr>
              <a:t>-</a:t>
            </a:r>
            <a:r>
              <a:rPr lang="it-IT" b="1" dirty="0" smtClean="0">
                <a:solidFill>
                  <a:srgbClr val="0000FF"/>
                </a:solidFill>
                <a:cs typeface="MS Gothic" charset="0"/>
              </a:rPr>
              <a:t>9: </a:t>
            </a:r>
            <a:r>
              <a:rPr lang="it-IT" b="1" dirty="0">
                <a:solidFill>
                  <a:srgbClr val="0000FF"/>
                </a:solidFill>
                <a:cs typeface="MS Gothic" charset="0"/>
              </a:rPr>
              <a:t>on-</a:t>
            </a:r>
            <a:r>
              <a:rPr lang="it-IT" b="1" dirty="0" err="1">
                <a:solidFill>
                  <a:srgbClr val="0000FF"/>
                </a:solidFill>
                <a:cs typeface="MS Gothic" charset="0"/>
              </a:rPr>
              <a:t>going</a:t>
            </a:r>
            <a:r>
              <a:rPr lang="it-IT" b="1" dirty="0">
                <a:solidFill>
                  <a:srgbClr val="0000FF"/>
                </a:solidFill>
                <a:cs typeface="MS Gothic" charset="0"/>
              </a:rPr>
              <a:t> data </a:t>
            </a:r>
            <a:r>
              <a:rPr lang="it-IT" b="1" dirty="0" err="1" smtClean="0">
                <a:solidFill>
                  <a:srgbClr val="0000FF"/>
                </a:solidFill>
                <a:cs typeface="MS Gothic" charset="0"/>
              </a:rPr>
              <a:t>taking</a:t>
            </a:r>
            <a:r>
              <a:rPr lang="it-IT" b="1" dirty="0">
                <a:solidFill>
                  <a:srgbClr val="0000FF"/>
                </a:solidFill>
                <a:cs typeface="MS Gothic" charset="0"/>
              </a:rPr>
              <a:t>.</a:t>
            </a:r>
            <a:endParaRPr lang="it-IT" b="1" dirty="0" smtClean="0">
              <a:solidFill>
                <a:srgbClr val="0000FF"/>
              </a:solidFill>
              <a:cs typeface="MS Gothic" charset="0"/>
            </a:endParaRPr>
          </a:p>
          <a:p>
            <a:pPr lvl="1" indent="-556516" algn="just">
              <a:lnSpc>
                <a:spcPct val="90000"/>
              </a:lnSpc>
              <a:spcBef>
                <a:spcPts val="600"/>
              </a:spcBef>
              <a:defRPr/>
            </a:pPr>
            <a:endParaRPr lang="it-IT" b="1" dirty="0" smtClean="0">
              <a:solidFill>
                <a:srgbClr val="0000FF"/>
              </a:solidFill>
              <a:cs typeface="MS Gothic" charset="0"/>
            </a:endParaRPr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3" y="152403"/>
            <a:ext cx="8418513" cy="7794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9841" tIns="46717" rIns="89841" bIns="46717"/>
          <a:lstStyle/>
          <a:p>
            <a:pPr defTabSz="448466">
              <a:tabLst>
                <a:tab pos="0" algn="l"/>
                <a:tab pos="446884" algn="l"/>
                <a:tab pos="895355" algn="l"/>
                <a:tab pos="1343816" algn="l"/>
                <a:tab pos="1792290" algn="l"/>
                <a:tab pos="2240750" algn="l"/>
                <a:tab pos="2689217" algn="l"/>
                <a:tab pos="3137680" algn="l"/>
                <a:tab pos="3586150" algn="l"/>
                <a:tab pos="4034610" algn="l"/>
                <a:tab pos="4483083" algn="l"/>
                <a:tab pos="4931548" algn="l"/>
                <a:tab pos="5380016" algn="l"/>
                <a:tab pos="5828487" algn="l"/>
                <a:tab pos="6276951" algn="l"/>
                <a:tab pos="6725418" algn="l"/>
                <a:tab pos="7173884" algn="l"/>
                <a:tab pos="7622352" algn="l"/>
                <a:tab pos="8070817" algn="l"/>
                <a:tab pos="8519284" algn="l"/>
                <a:tab pos="8967749" algn="l"/>
              </a:tabLst>
              <a:defRPr/>
            </a:pPr>
            <a:r>
              <a:rPr lang="it-IT" sz="3200" b="1" dirty="0">
                <a:solidFill>
                  <a:srgbClr val="CC0000"/>
                </a:solidFill>
              </a:rPr>
              <a:t>AGILE: 9th </a:t>
            </a:r>
            <a:r>
              <a:rPr lang="it-IT" sz="3200" b="1" dirty="0" err="1">
                <a:solidFill>
                  <a:srgbClr val="CC0000"/>
                </a:solidFill>
              </a:rPr>
              <a:t>year</a:t>
            </a:r>
            <a:r>
              <a:rPr lang="it-IT" sz="3200" b="1" dirty="0">
                <a:solidFill>
                  <a:srgbClr val="CC0000"/>
                </a:solidFill>
              </a:rPr>
              <a:t> in </a:t>
            </a:r>
            <a:r>
              <a:rPr lang="it-IT" sz="3200" b="1" dirty="0" err="1">
                <a:solidFill>
                  <a:srgbClr val="CC0000"/>
                </a:solidFill>
              </a:rPr>
              <a:t>orbit</a:t>
            </a:r>
            <a:endParaRPr lang="it-IT" sz="32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269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-27384"/>
            <a:ext cx="8915400" cy="1143000"/>
          </a:xfrm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rgbClr val="FFFF00"/>
                </a:solidFill>
              </a:rPr>
              <a:t>AGILE, gamma-ray </a:t>
            </a:r>
            <a:r>
              <a:rPr lang="it-IT" sz="2400" dirty="0" err="1" smtClean="0">
                <a:solidFill>
                  <a:srgbClr val="FFFF00"/>
                </a:solidFill>
              </a:rPr>
              <a:t>sky</a:t>
            </a:r>
            <a:r>
              <a:rPr lang="it-IT" sz="2400" dirty="0" smtClean="0">
                <a:solidFill>
                  <a:srgbClr val="FFFF00"/>
                </a:solidFill>
              </a:rPr>
              <a:t>, 8 March, 2016, 00:30 UT</a:t>
            </a:r>
            <a:endParaRPr lang="it-IT" sz="2400" dirty="0">
              <a:solidFill>
                <a:srgbClr val="FFFF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839295"/>
            <a:ext cx="9906000" cy="5398021"/>
            <a:chOff x="0" y="839291"/>
            <a:chExt cx="9906000" cy="5398021"/>
          </a:xfrm>
        </p:grpSpPr>
        <p:pic>
          <p:nvPicPr>
            <p:cNvPr id="20482" name="Picture 2" descr="C:\Users\Marco Tavani\Downloads\IMG_810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39291"/>
              <a:ext cx="9906000" cy="5179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ttangolo 5"/>
            <p:cNvSpPr/>
            <p:nvPr/>
          </p:nvSpPr>
          <p:spPr>
            <a:xfrm>
              <a:off x="0" y="5589240"/>
              <a:ext cx="9906000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t-IT">
                <a:solidFill>
                  <a:srgbClr val="FFFF00"/>
                </a:solidFill>
                <a:latin typeface="Calibri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7116" y="5883372"/>
            <a:ext cx="9686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AGILE </a:t>
            </a:r>
            <a:r>
              <a:rPr lang="en-US" sz="2000" dirty="0">
                <a:solidFill>
                  <a:srgbClr val="FFFF00"/>
                </a:solidFill>
              </a:rPr>
              <a:t>in “</a:t>
            </a:r>
            <a:r>
              <a:rPr lang="en-US" sz="2000" dirty="0" err="1">
                <a:solidFill>
                  <a:srgbClr val="FFFF00"/>
                </a:solidFill>
              </a:rPr>
              <a:t>spinninng</a:t>
            </a:r>
            <a:r>
              <a:rPr lang="en-US" sz="2000" dirty="0">
                <a:solidFill>
                  <a:srgbClr val="FFFF00"/>
                </a:solidFill>
              </a:rPr>
              <a:t>” 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with its large </a:t>
            </a:r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FoV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 of about 60 degrees</a:t>
            </a:r>
          </a:p>
          <a:p>
            <a:pPr algn="ctr" defTabSz="457200"/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covers 80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% 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of the sky every </a:t>
            </a:r>
            <a:r>
              <a:rPr lang="en-US" sz="2000" dirty="0" smtClean="0">
                <a:solidFill>
                  <a:srgbClr val="FFFF00"/>
                </a:solidFill>
              </a:rPr>
              <a:t>7 min 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(except the Sun/</a:t>
            </a:r>
            <a:r>
              <a:rPr lang="en-US" sz="2000" dirty="0" err="1" smtClean="0">
                <a:solidFill>
                  <a:srgbClr val="FFFF00"/>
                </a:solidFill>
                <a:latin typeface="Calibri"/>
              </a:rPr>
              <a:t>antiSun</a:t>
            </a:r>
            <a:r>
              <a:rPr lang="en-US" sz="2000" dirty="0" smtClean="0">
                <a:solidFill>
                  <a:srgbClr val="FFFF00"/>
                </a:solidFill>
                <a:latin typeface="Calibri"/>
              </a:rPr>
              <a:t> direction)</a:t>
            </a:r>
            <a:endParaRPr lang="en-US" sz="2000" dirty="0">
              <a:solidFill>
                <a:srgbClr val="FFFF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7335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565" y="1548955"/>
            <a:ext cx="9090985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latin typeface="Arial"/>
                <a:cs typeface="Arial"/>
              </a:rPr>
              <a:t>New software builds, new calibrations, new GRID pipelines optimized for timing.</a:t>
            </a:r>
          </a:p>
          <a:p>
            <a:endParaRPr lang="en-US" sz="3200" b="1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rgbClr val="008000"/>
                </a:solidFill>
                <a:latin typeface="Arial"/>
                <a:cs typeface="Arial"/>
              </a:rPr>
              <a:t>Latency in QL data processing further reduced </a:t>
            </a:r>
            <a:r>
              <a:rPr lang="en-US" sz="3200" b="1" dirty="0">
                <a:solidFill>
                  <a:srgbClr val="008000"/>
                </a:solidFill>
                <a:latin typeface="Arial"/>
                <a:cs typeface="Arial"/>
              </a:rPr>
              <a:t>in </a:t>
            </a:r>
            <a:r>
              <a:rPr lang="en-US" sz="3200" b="1" dirty="0" smtClean="0">
                <a:solidFill>
                  <a:srgbClr val="008000"/>
                </a:solidFill>
                <a:latin typeface="Arial"/>
                <a:cs typeface="Arial"/>
              </a:rPr>
              <a:t>2016.</a:t>
            </a:r>
          </a:p>
          <a:p>
            <a:pPr marL="457200" indent="-457200">
              <a:buFont typeface="Arial"/>
              <a:buChar char="•"/>
            </a:pPr>
            <a:endParaRPr lang="en-US" sz="3200" b="1" dirty="0">
              <a:solidFill>
                <a:srgbClr val="008000"/>
              </a:solidFill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Arial"/>
                <a:cs typeface="Arial"/>
              </a:rPr>
              <a:t>Reprocessed archive from July 1</a:t>
            </a:r>
            <a:r>
              <a:rPr lang="en-US" sz="3200" b="1" baseline="30000" dirty="0">
                <a:solidFill>
                  <a:srgbClr val="FF0000"/>
                </a:solidFill>
                <a:latin typeface="Arial"/>
                <a:cs typeface="Arial"/>
              </a:rPr>
              <a:t>st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/>
              </a:rPr>
              <a:t> 2015, 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/>
              </a:rPr>
              <a:t>(after the leap second of June 30, 2015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/>
              </a:rPr>
              <a:t>) to 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/>
              </a:rPr>
              <a:t>December 2015 under validation.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4359" y="348626"/>
            <a:ext cx="83785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/>
                <a:cs typeface="Arial"/>
              </a:rPr>
              <a:t>Activities in </a:t>
            </a:r>
            <a:r>
              <a:rPr lang="en-US" sz="3200" b="1" dirty="0">
                <a:latin typeface="Arial"/>
                <a:cs typeface="Arial"/>
              </a:rPr>
              <a:t>view of the new GW-</a:t>
            </a:r>
            <a:r>
              <a:rPr lang="en-US" sz="3200" b="1" dirty="0" smtClean="0">
                <a:latin typeface="Arial"/>
                <a:cs typeface="Arial"/>
              </a:rPr>
              <a:t>pipeline</a:t>
            </a:r>
            <a:endParaRPr lang="en-US" sz="3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7604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MI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t="13516" r="9016" b="2491"/>
          <a:stretch/>
        </p:blipFill>
        <p:spPr>
          <a:xfrm>
            <a:off x="-300064" y="0"/>
            <a:ext cx="10588418" cy="6858000"/>
          </a:xfrm>
          <a:prstGeom prst="rect">
            <a:avLst/>
          </a:prstGeom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774360" y="1707874"/>
            <a:ext cx="8252911" cy="13848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324" tIns="45661" rIns="91324" bIns="45661">
            <a:spAutoFit/>
          </a:bodyPr>
          <a:lstStyle>
            <a:lvl1pPr marL="342900" indent="-3429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 algn="ctr"/>
            <a:r>
              <a:rPr lang="it-IT" sz="2800" b="1" dirty="0">
                <a:solidFill>
                  <a:srgbClr val="CC0000"/>
                </a:solidFill>
                <a:ea typeface="MS Gothic" charset="0"/>
                <a:cs typeface="MS Gothic" charset="0"/>
              </a:rPr>
              <a:t>NEW AGILE Data </a:t>
            </a:r>
            <a:r>
              <a:rPr lang="en-US" sz="2800" b="1" dirty="0">
                <a:solidFill>
                  <a:srgbClr val="CC0000"/>
                </a:solidFill>
                <a:ea typeface="MS Gothic" charset="0"/>
                <a:cs typeface="MS Gothic" charset="0"/>
              </a:rPr>
              <a:t>Publication</a:t>
            </a:r>
            <a:r>
              <a:rPr lang="it-IT" sz="2800" b="1" dirty="0">
                <a:solidFill>
                  <a:srgbClr val="CC0000"/>
                </a:solidFill>
                <a:ea typeface="MS Gothic" charset="0"/>
                <a:cs typeface="MS Gothic" charset="0"/>
              </a:rPr>
              <a:t> </a:t>
            </a:r>
            <a:r>
              <a:rPr lang="it-IT" sz="2800" b="1" dirty="0" smtClean="0">
                <a:solidFill>
                  <a:srgbClr val="CC0000"/>
                </a:solidFill>
                <a:ea typeface="MS Gothic" charset="0"/>
                <a:cs typeface="MS Gothic" charset="0"/>
              </a:rPr>
              <a:t>Policy:</a:t>
            </a:r>
            <a:endParaRPr lang="it-IT" sz="2800" b="1" dirty="0" smtClean="0">
              <a:solidFill>
                <a:srgbClr val="CC0000"/>
              </a:solidFill>
              <a:ea typeface="MS Gothic" charset="0"/>
              <a:cs typeface="MS Gothic" charset="0"/>
            </a:endParaRPr>
          </a:p>
          <a:p>
            <a:pPr marL="0" lvl="1" algn="ctr"/>
            <a:r>
              <a:rPr lang="en-US" sz="2800" dirty="0">
                <a:solidFill>
                  <a:srgbClr val="000000"/>
                </a:solidFill>
              </a:rPr>
              <a:t>The AGILE Mission Board suggested in 2015 to </a:t>
            </a:r>
            <a:r>
              <a:rPr lang="en-US" sz="2800" b="1" dirty="0">
                <a:solidFill>
                  <a:srgbClr val="000000"/>
                </a:solidFill>
              </a:rPr>
              <a:t>eliminate the one year proprietary </a:t>
            </a:r>
            <a:r>
              <a:rPr lang="en-US" sz="2800" b="1" dirty="0" smtClean="0">
                <a:solidFill>
                  <a:srgbClr val="000000"/>
                </a:solidFill>
              </a:rPr>
              <a:t>period.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it-IT" sz="2800" b="1" dirty="0" smtClean="0">
                <a:solidFill>
                  <a:srgbClr val="CC0000"/>
                </a:solidFill>
                <a:ea typeface="MS Gothic" charset="0"/>
                <a:cs typeface="MS Gothic" charset="0"/>
              </a:rPr>
              <a:t> </a:t>
            </a:r>
            <a:endParaRPr lang="it-IT" sz="2800" b="1" dirty="0">
              <a:solidFill>
                <a:srgbClr val="CC0000"/>
              </a:solidFill>
              <a:ea typeface="MS Gothic" charset="0"/>
              <a:cs typeface="MS Gothic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74359" y="3092749"/>
            <a:ext cx="8252911" cy="353927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91292" tIns="45645" rIns="91292" bIns="45645">
            <a:spAutoFit/>
          </a:bodyPr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en-US" sz="32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The </a:t>
            </a:r>
            <a:r>
              <a:rPr lang="en-US" sz="3200" b="1" dirty="0">
                <a:solidFill>
                  <a:srgbClr val="000000"/>
                </a:solidFill>
              </a:rPr>
              <a:t>public AGILE archive now contains 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</a:rPr>
              <a:t>all data from Dec 2007 up to June 2015 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</a:rPr>
              <a:t>(from Cycle-1 to Cycle-8</a:t>
            </a:r>
            <a:r>
              <a:rPr lang="en-US" sz="3200" b="1" dirty="0" smtClean="0">
                <a:solidFill>
                  <a:srgbClr val="000000"/>
                </a:solidFill>
              </a:rPr>
              <a:t>)</a:t>
            </a:r>
            <a:endParaRPr lang="en-US" sz="32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New Cycle-9 data will become public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 in early September.</a:t>
            </a:r>
          </a:p>
          <a:p>
            <a:pPr algn="ctr"/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30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MIA2.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t="9003" r="9165"/>
          <a:stretch/>
        </p:blipFill>
        <p:spPr>
          <a:xfrm>
            <a:off x="6593" y="0"/>
            <a:ext cx="9899407" cy="6870827"/>
          </a:xfrm>
          <a:prstGeom prst="rect">
            <a:avLst/>
          </a:prstGeom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74360" y="61960"/>
            <a:ext cx="8252911" cy="22466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324" tIns="45661" rIns="91324" bIns="45661">
            <a:spAutoFit/>
          </a:bodyPr>
          <a:lstStyle>
            <a:lvl1pPr marL="342900" indent="-3429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 algn="ctr">
              <a:lnSpc>
                <a:spcPct val="200000"/>
              </a:lnSpc>
            </a:pPr>
            <a:r>
              <a:rPr lang="it-IT" sz="2800" b="1" dirty="0" smtClean="0">
                <a:solidFill>
                  <a:srgbClr val="CC0000"/>
                </a:solidFill>
                <a:ea typeface="MS Gothic" charset="0"/>
                <a:cs typeface="MS Gothic" charset="0"/>
              </a:rPr>
              <a:t>NEW ASDC/SSDC MMIA 2.0:</a:t>
            </a:r>
          </a:p>
          <a:p>
            <a:pPr marL="0" lvl="1" algn="ctr"/>
            <a:r>
              <a:rPr lang="it-IT" sz="2800" b="1" dirty="0" err="1" smtClean="0">
                <a:solidFill>
                  <a:srgbClr val="CC0000"/>
                </a:solidFill>
                <a:ea typeface="MS Gothic" charset="0"/>
                <a:cs typeface="MS Gothic" charset="0"/>
              </a:rPr>
              <a:t>Not</a:t>
            </a:r>
            <a:r>
              <a:rPr lang="it-IT" sz="2800" b="1" dirty="0" smtClean="0">
                <a:solidFill>
                  <a:srgbClr val="CC0000"/>
                </a:solidFill>
                <a:ea typeface="MS Gothic" charset="0"/>
                <a:cs typeface="MS Gothic" charset="0"/>
              </a:rPr>
              <a:t> </a:t>
            </a:r>
            <a:r>
              <a:rPr lang="it-IT" sz="2800" b="1" dirty="0" err="1" smtClean="0">
                <a:solidFill>
                  <a:srgbClr val="CC0000"/>
                </a:solidFill>
                <a:ea typeface="MS Gothic" charset="0"/>
                <a:cs typeface="MS Gothic" charset="0"/>
              </a:rPr>
              <a:t>only</a:t>
            </a:r>
            <a:r>
              <a:rPr lang="it-IT" sz="2800" b="1" dirty="0" smtClean="0">
                <a:solidFill>
                  <a:srgbClr val="CC0000"/>
                </a:solidFill>
                <a:ea typeface="MS Gothic" charset="0"/>
                <a:cs typeface="MS Gothic" charset="0"/>
              </a:rPr>
              <a:t> </a:t>
            </a:r>
            <a:r>
              <a:rPr lang="it-IT" sz="2800" b="1" dirty="0" err="1" smtClean="0">
                <a:solidFill>
                  <a:srgbClr val="CC0000"/>
                </a:solidFill>
                <a:ea typeface="MS Gothic" charset="0"/>
                <a:cs typeface="MS Gothic" charset="0"/>
              </a:rPr>
              <a:t>Astrophysics</a:t>
            </a:r>
            <a:r>
              <a:rPr lang="it-IT" sz="2800" b="1" dirty="0" smtClean="0">
                <a:solidFill>
                  <a:srgbClr val="CC0000"/>
                </a:solidFill>
                <a:ea typeface="MS Gothic" charset="0"/>
                <a:cs typeface="MS Gothic" charset="0"/>
              </a:rPr>
              <a:t>, </a:t>
            </a:r>
            <a:r>
              <a:rPr lang="it-IT" sz="2800" b="1" dirty="0" err="1" smtClean="0">
                <a:solidFill>
                  <a:srgbClr val="CC0000"/>
                </a:solidFill>
                <a:ea typeface="MS Gothic" charset="0"/>
                <a:cs typeface="MS Gothic" charset="0"/>
              </a:rPr>
              <a:t>but</a:t>
            </a:r>
            <a:r>
              <a:rPr lang="it-IT" sz="2800" b="1" dirty="0" smtClean="0">
                <a:solidFill>
                  <a:srgbClr val="CC0000"/>
                </a:solidFill>
                <a:ea typeface="MS Gothic" charset="0"/>
                <a:cs typeface="MS Gothic" charset="0"/>
              </a:rPr>
              <a:t> </a:t>
            </a:r>
            <a:r>
              <a:rPr lang="it-IT" sz="2800" b="1" dirty="0" err="1" smtClean="0">
                <a:solidFill>
                  <a:srgbClr val="CC0000"/>
                </a:solidFill>
                <a:ea typeface="MS Gothic" charset="0"/>
                <a:cs typeface="MS Gothic" charset="0"/>
              </a:rPr>
              <a:t>a</a:t>
            </a:r>
            <a:r>
              <a:rPr lang="it-IT" sz="2800" b="1" dirty="0" err="1" smtClean="0">
                <a:solidFill>
                  <a:srgbClr val="CC0000"/>
                </a:solidFill>
                <a:ea typeface="MS Gothic" charset="0"/>
                <a:cs typeface="MS Gothic" charset="0"/>
              </a:rPr>
              <a:t>lso</a:t>
            </a:r>
            <a:r>
              <a:rPr lang="it-IT" sz="2800" b="1" dirty="0" smtClean="0">
                <a:solidFill>
                  <a:srgbClr val="CC0000"/>
                </a:solidFill>
                <a:ea typeface="MS Gothic" charset="0"/>
                <a:cs typeface="MS Gothic" charset="0"/>
              </a:rPr>
              <a:t> </a:t>
            </a:r>
            <a:r>
              <a:rPr lang="it-IT" sz="2800" b="1" dirty="0" err="1" smtClean="0">
                <a:solidFill>
                  <a:srgbClr val="CC0000"/>
                </a:solidFill>
                <a:ea typeface="MS Gothic" charset="0"/>
                <a:cs typeface="MS Gothic" charset="0"/>
              </a:rPr>
              <a:t>Terrestrial</a:t>
            </a:r>
            <a:r>
              <a:rPr lang="it-IT" sz="2800" b="1" dirty="0" smtClean="0">
                <a:solidFill>
                  <a:srgbClr val="CC0000"/>
                </a:solidFill>
                <a:ea typeface="MS Gothic" charset="0"/>
                <a:cs typeface="MS Gothic" charset="0"/>
              </a:rPr>
              <a:t> </a:t>
            </a:r>
            <a:r>
              <a:rPr lang="it-IT" sz="2800" b="1" dirty="0" err="1" smtClean="0">
                <a:solidFill>
                  <a:srgbClr val="CC0000"/>
                </a:solidFill>
                <a:ea typeface="MS Gothic" charset="0"/>
                <a:cs typeface="MS Gothic" charset="0"/>
              </a:rPr>
              <a:t>Physics</a:t>
            </a:r>
            <a:r>
              <a:rPr lang="it-IT" sz="2800" b="1" dirty="0" smtClean="0">
                <a:solidFill>
                  <a:srgbClr val="CC0000"/>
                </a:solidFill>
                <a:ea typeface="MS Gothic" charset="0"/>
                <a:cs typeface="MS Gothic" charset="0"/>
              </a:rPr>
              <a:t> (Note AGILE </a:t>
            </a:r>
            <a:r>
              <a:rPr lang="it-IT" sz="2800" b="1" dirty="0" err="1" smtClean="0">
                <a:solidFill>
                  <a:srgbClr val="CC0000"/>
                </a:solidFill>
                <a:ea typeface="MS Gothic" charset="0"/>
                <a:cs typeface="MS Gothic" charset="0"/>
              </a:rPr>
              <a:t>unifying</a:t>
            </a:r>
            <a:r>
              <a:rPr lang="it-IT" sz="2800" b="1" dirty="0" smtClean="0">
                <a:solidFill>
                  <a:srgbClr val="CC0000"/>
                </a:solidFill>
                <a:ea typeface="MS Gothic" charset="0"/>
                <a:cs typeface="MS Gothic" charset="0"/>
              </a:rPr>
              <a:t> </a:t>
            </a:r>
            <a:r>
              <a:rPr lang="it-IT" sz="2800" b="1" dirty="0" err="1" smtClean="0">
                <a:solidFill>
                  <a:srgbClr val="CC0000"/>
                </a:solidFill>
                <a:ea typeface="MS Gothic" charset="0"/>
                <a:cs typeface="MS Gothic" charset="0"/>
              </a:rPr>
              <a:t>role</a:t>
            </a:r>
            <a:r>
              <a:rPr lang="it-IT" sz="2800" b="1" dirty="0" smtClean="0">
                <a:solidFill>
                  <a:srgbClr val="CC0000"/>
                </a:solidFill>
                <a:ea typeface="MS Gothic" charset="0"/>
                <a:cs typeface="MS Gothic" charset="0"/>
              </a:rPr>
              <a:t>!)</a:t>
            </a:r>
          </a:p>
          <a:p>
            <a:pPr marL="0" lvl="1" algn="ctr"/>
            <a:endParaRPr lang="it-IT" sz="2800" b="1" dirty="0" smtClean="0">
              <a:solidFill>
                <a:srgbClr val="CC0000"/>
              </a:solidFill>
              <a:ea typeface="MS Gothic" charset="0"/>
              <a:cs typeface="MS Gothic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973541" y="3097910"/>
            <a:ext cx="1409335" cy="51167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586960" y="3097910"/>
            <a:ext cx="1409335" cy="51167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618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esta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" b="36941"/>
          <a:stretch/>
        </p:blipFill>
        <p:spPr>
          <a:xfrm>
            <a:off x="0" y="0"/>
            <a:ext cx="9906000" cy="1443191"/>
          </a:xfrm>
          <a:prstGeom prst="rect">
            <a:avLst/>
          </a:prstGeom>
        </p:spPr>
      </p:pic>
      <p:pic>
        <p:nvPicPr>
          <p:cNvPr id="2" name="Picture 1" descr="MMIA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9"/>
          <a:stretch/>
        </p:blipFill>
        <p:spPr>
          <a:xfrm>
            <a:off x="0" y="1443191"/>
            <a:ext cx="9906000" cy="541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9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extBox 1"/>
          <p:cNvSpPr txBox="1">
            <a:spLocks noChangeArrowheads="1"/>
          </p:cNvSpPr>
          <p:nvPr/>
        </p:nvSpPr>
        <p:spPr bwMode="auto">
          <a:xfrm>
            <a:off x="1497013" y="1989145"/>
            <a:ext cx="6624638" cy="255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Bookman Old Sty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9pPr>
          </a:lstStyle>
          <a:p>
            <a:pPr algn="ctr" defTabSz="91429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</a:rPr>
              <a:t>Non only gamma-rays from cosmic origin</a:t>
            </a:r>
          </a:p>
          <a:p>
            <a:pPr algn="ctr" defTabSz="91429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</a:rPr>
              <a:t>but also: surprises from the EARTH </a:t>
            </a:r>
            <a:r>
              <a:rPr lang="en-US" sz="4000" b="1" dirty="0" smtClean="0">
                <a:solidFill>
                  <a:srgbClr val="000000"/>
                </a:solidFill>
              </a:rPr>
              <a:t>atmosphere!</a:t>
            </a:r>
            <a:endParaRPr lang="en-US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4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3387725" y="6429378"/>
            <a:ext cx="3113088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34975">
              <a:tabLst>
                <a:tab pos="0" algn="l"/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9963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34975">
              <a:tabLst>
                <a:tab pos="0" algn="l"/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9963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34975">
              <a:tabLst>
                <a:tab pos="0" algn="l"/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9963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34975">
              <a:tabLst>
                <a:tab pos="0" algn="l"/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9963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34975">
              <a:tabLst>
                <a:tab pos="0" algn="l"/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9963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9963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9963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9963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9963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Wingdings" charset="0"/>
              <a:buNone/>
            </a:pPr>
            <a:endParaRPr lang="en-GB" sz="1300">
              <a:solidFill>
                <a:srgbClr val="FFFFFF"/>
              </a:solidFill>
            </a:endParaRPr>
          </a:p>
        </p:txBody>
      </p:sp>
      <p:sp>
        <p:nvSpPr>
          <p:cNvPr id="140291" name="Text Box 7"/>
          <p:cNvSpPr txBox="1">
            <a:spLocks noChangeArrowheads="1"/>
          </p:cNvSpPr>
          <p:nvPr/>
        </p:nvSpPr>
        <p:spPr bwMode="auto">
          <a:xfrm>
            <a:off x="520703" y="100013"/>
            <a:ext cx="8913813" cy="7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34975">
              <a:tabLst>
                <a:tab pos="0" algn="l"/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9963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34975">
              <a:tabLst>
                <a:tab pos="0" algn="l"/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9963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34975">
              <a:tabLst>
                <a:tab pos="0" algn="l"/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9963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34975">
              <a:tabLst>
                <a:tab pos="0" algn="l"/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9963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34975">
              <a:tabLst>
                <a:tab pos="0" algn="l"/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9963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9963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9963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9963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9963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Wingdings" charset="0"/>
              <a:buNone/>
            </a:pPr>
            <a:r>
              <a:rPr lang="en-GB" sz="4200">
                <a:solidFill>
                  <a:srgbClr val="FFFF00"/>
                </a:solidFill>
              </a:rPr>
              <a:t>TGF Cumulative spectrum</a:t>
            </a:r>
          </a:p>
        </p:txBody>
      </p:sp>
      <p:sp>
        <p:nvSpPr>
          <p:cNvPr id="140292" name="Text Box 8"/>
          <p:cNvSpPr txBox="1">
            <a:spLocks noChangeArrowheads="1"/>
          </p:cNvSpPr>
          <p:nvPr/>
        </p:nvSpPr>
        <p:spPr bwMode="auto">
          <a:xfrm>
            <a:off x="1347788" y="830266"/>
            <a:ext cx="69643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5234" tIns="42617" rIns="85234" bIns="42617"/>
          <a:lstStyle>
            <a:lvl1pPr defTabSz="434975">
              <a:tabLst>
                <a:tab pos="0" algn="l"/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9963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34975">
              <a:tabLst>
                <a:tab pos="0" algn="l"/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9963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34975">
              <a:tabLst>
                <a:tab pos="0" algn="l"/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9963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34975">
              <a:tabLst>
                <a:tab pos="0" algn="l"/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9963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34975">
              <a:tabLst>
                <a:tab pos="0" algn="l"/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9963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9963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9963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9963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9963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>
                <a:solidFill>
                  <a:srgbClr val="FFFFFF"/>
                </a:solidFill>
              </a:rPr>
              <a:t>In 2011: 110 TGFs     1806 photons      142 </a:t>
            </a:r>
            <a:r>
              <a:rPr lang="en-GB" sz="1600">
                <a:solidFill>
                  <a:srgbClr val="FFFFFF"/>
                </a:solidFill>
                <a:latin typeface="Symbol" charset="0"/>
              </a:rPr>
              <a:t></a:t>
            </a:r>
            <a:r>
              <a:rPr lang="en-GB" sz="1600">
                <a:solidFill>
                  <a:srgbClr val="FFFFFF"/>
                </a:solidFill>
              </a:rPr>
              <a:t> E&gt; 10 MeV     26 </a:t>
            </a:r>
            <a:r>
              <a:rPr lang="en-GB" sz="1600">
                <a:solidFill>
                  <a:srgbClr val="FFFFFF"/>
                </a:solidFill>
                <a:latin typeface="Symbol" charset="0"/>
              </a:rPr>
              <a:t></a:t>
            </a:r>
            <a:r>
              <a:rPr lang="en-GB" sz="1600">
                <a:solidFill>
                  <a:srgbClr val="FFFFFF"/>
                </a:solidFill>
              </a:rPr>
              <a:t> E&gt; 20 MeV</a:t>
            </a:r>
          </a:p>
        </p:txBody>
      </p:sp>
      <p:pic>
        <p:nvPicPr>
          <p:cNvPr id="140293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285876"/>
            <a:ext cx="6289675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4" name="TextBox 17"/>
          <p:cNvSpPr txBox="1">
            <a:spLocks noChangeArrowheads="1"/>
          </p:cNvSpPr>
          <p:nvPr/>
        </p:nvSpPr>
        <p:spPr bwMode="auto">
          <a:xfrm>
            <a:off x="534990" y="6056314"/>
            <a:ext cx="8910637" cy="47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97" tIns="43302" rIns="86597" bIns="43302">
            <a:spAutoFit/>
          </a:bodyPr>
          <a:lstStyle>
            <a:lvl1pPr defTabSz="43497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3497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3497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3497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3497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900" b="1">
                <a:solidFill>
                  <a:srgbClr val="FF0000"/>
                </a:solidFill>
              </a:rPr>
              <a:t>Tavani et al., Phys. Rev. Letters 106, 018501 (2011)</a:t>
            </a:r>
          </a:p>
          <a:p>
            <a:pPr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buNone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40295" name="TextBox 11"/>
          <p:cNvSpPr txBox="1">
            <a:spLocks noChangeArrowheads="1"/>
          </p:cNvSpPr>
          <p:nvPr/>
        </p:nvSpPr>
        <p:spPr bwMode="auto">
          <a:xfrm>
            <a:off x="2781301" y="3843339"/>
            <a:ext cx="2097089" cy="96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97" tIns="43302" rIns="86597" bIns="43302">
            <a:spAutoFit/>
          </a:bodyPr>
          <a:lstStyle>
            <a:lvl1pPr defTabSz="43497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3497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3497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3497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3497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>
                <a:solidFill>
                  <a:srgbClr val="FF0000"/>
                </a:solidFill>
              </a:rPr>
              <a:t>RREA cutoff powerlaw model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FF0000"/>
              </a:solidFill>
            </a:endParaRPr>
          </a:p>
        </p:txBody>
      </p:sp>
      <p:sp>
        <p:nvSpPr>
          <p:cNvPr id="500753" name="Text Box 17"/>
          <p:cNvSpPr txBox="1">
            <a:spLocks noChangeArrowheads="1"/>
          </p:cNvSpPr>
          <p:nvPr/>
        </p:nvSpPr>
        <p:spPr bwMode="auto">
          <a:xfrm>
            <a:off x="7086602" y="5257803"/>
            <a:ext cx="2339975" cy="1325293"/>
          </a:xfrm>
          <a:prstGeom prst="rect">
            <a:avLst/>
          </a:prstGeom>
          <a:solidFill>
            <a:schemeClr val="bg1"/>
          </a:solidFill>
          <a:ln w="9398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9695" tIns="46638" rIns="89695" bIns="46638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it-IT" sz="2000" b="1">
                <a:solidFill>
                  <a:srgbClr val="FF0000"/>
                </a:solidFill>
                <a:cs typeface="DejaVu Sans" charset="0"/>
              </a:rPr>
              <a:t>AGILE-MCAL crucial spectral  contribution up to 100 MeV!!</a:t>
            </a:r>
          </a:p>
        </p:txBody>
      </p:sp>
      <p:sp>
        <p:nvSpPr>
          <p:cNvPr id="500754" name="Line 18"/>
          <p:cNvSpPr>
            <a:spLocks noChangeShapeType="1"/>
          </p:cNvSpPr>
          <p:nvPr/>
        </p:nvSpPr>
        <p:spPr bwMode="auto">
          <a:xfrm flipH="1" flipV="1">
            <a:off x="5257800" y="4038600"/>
            <a:ext cx="2057400" cy="1219200"/>
          </a:xfrm>
          <a:prstGeom prst="line">
            <a:avLst/>
          </a:prstGeom>
          <a:noFill/>
          <a:ln w="6336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127" tIns="45559" rIns="91127" bIns="45559"/>
          <a:lstStyle/>
          <a:p>
            <a:pPr defTabSz="9142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3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0298" name="Text Box 14"/>
          <p:cNvSpPr txBox="1">
            <a:spLocks noChangeArrowheads="1"/>
          </p:cNvSpPr>
          <p:nvPr/>
        </p:nvSpPr>
        <p:spPr bwMode="auto">
          <a:xfrm>
            <a:off x="7315200" y="2590803"/>
            <a:ext cx="2243138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000" tIns="40499" rIns="81000" bIns="40499"/>
          <a:lstStyle>
            <a:lvl1pPr defTabSz="434975">
              <a:tabLst>
                <a:tab pos="0" algn="l"/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9963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34975">
              <a:tabLst>
                <a:tab pos="0" algn="l"/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9963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34975">
              <a:tabLst>
                <a:tab pos="0" algn="l"/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9963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34975">
              <a:tabLst>
                <a:tab pos="0" algn="l"/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9963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34975">
              <a:tabLst>
                <a:tab pos="0" algn="l"/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9963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9963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9963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9963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9963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Wingdings" charset="0"/>
              <a:buNone/>
            </a:pPr>
            <a:r>
              <a:rPr lang="en-GB" sz="1900">
                <a:solidFill>
                  <a:srgbClr val="FFFFFF"/>
                </a:solidFill>
              </a:rPr>
              <a:t>Significant detection of </a:t>
            </a:r>
            <a:r>
              <a:rPr lang="en-GB" sz="1900">
                <a:solidFill>
                  <a:srgbClr val="FFFFFF"/>
                </a:solidFill>
                <a:latin typeface="Symbol" charset="0"/>
              </a:rPr>
              <a:t></a:t>
            </a:r>
          </a:p>
          <a:p>
            <a:pPr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Wingdings" charset="0"/>
              <a:buNone/>
            </a:pPr>
            <a:r>
              <a:rPr lang="en-GB" sz="1900">
                <a:solidFill>
                  <a:srgbClr val="FFFFFF"/>
                </a:solidFill>
              </a:rPr>
              <a:t> &gt;40 MeV!! Uneplained by standard RREA model: challenge for emission models</a:t>
            </a:r>
          </a:p>
          <a:p>
            <a:pPr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Wingdings" charset="0"/>
              <a:buNone/>
            </a:pPr>
            <a:endParaRPr lang="en-GB" sz="1900">
              <a:solidFill>
                <a:srgbClr val="FFFFFF"/>
              </a:solidFill>
            </a:endParaRPr>
          </a:p>
          <a:p>
            <a:pPr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Wingdings" charset="0"/>
              <a:buNone/>
            </a:pPr>
            <a:endParaRPr lang="en-GB" sz="1900">
              <a:solidFill>
                <a:srgbClr val="FFFFFF"/>
              </a:solidFill>
            </a:endParaRPr>
          </a:p>
        </p:txBody>
      </p:sp>
      <p:sp>
        <p:nvSpPr>
          <p:cNvPr id="140299" name="TextBox 12"/>
          <p:cNvSpPr txBox="1">
            <a:spLocks noChangeArrowheads="1"/>
          </p:cNvSpPr>
          <p:nvPr/>
        </p:nvSpPr>
        <p:spPr bwMode="auto">
          <a:xfrm>
            <a:off x="4278315" y="1908175"/>
            <a:ext cx="2097087" cy="92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000" tIns="40499" rIns="81000" bIns="40499"/>
          <a:lstStyle>
            <a:lvl1pPr defTabSz="43497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3497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3497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3497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3497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>
                <a:solidFill>
                  <a:srgbClr val="3366FF"/>
                </a:solidFill>
              </a:rPr>
              <a:t>Broken powerlaw model </a:t>
            </a:r>
            <a:r>
              <a:rPr lang="en-US" sz="1900">
                <a:solidFill>
                  <a:srgbClr val="3366FF"/>
                </a:solidFill>
                <a:latin typeface="Symbol" charset="0"/>
                <a:cs typeface="Symbol" charset="0"/>
              </a:rPr>
              <a:t>b</a:t>
            </a:r>
            <a:r>
              <a:rPr lang="en-US" sz="1900">
                <a:solidFill>
                  <a:srgbClr val="3366FF"/>
                </a:solidFill>
              </a:rPr>
              <a:t> = -2.7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295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AGILE_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99060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113431" y="838201"/>
            <a:ext cx="3539443" cy="46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973" tIns="46787" rIns="89973" bIns="46787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it-IT" b="1" smtClean="0">
                <a:solidFill>
                  <a:schemeClr val="bg1"/>
                </a:solidFill>
                <a:cs typeface="MS Gothic" charset="0"/>
              </a:rPr>
              <a:t>AGILE GS </a:t>
            </a:r>
            <a:r>
              <a:rPr lang="en-GB" b="1" smtClean="0">
                <a:solidFill>
                  <a:schemeClr val="bg1"/>
                </a:solidFill>
                <a:cs typeface="MS Gothic" charset="0"/>
              </a:rPr>
              <a:t>Architecture</a:t>
            </a: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-165100" y="5973765"/>
            <a:ext cx="3302000" cy="27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9973" tIns="46787" rIns="89973" bIns="46787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750"/>
              </a:spcBef>
              <a:buClr>
                <a:srgbClr val="000000"/>
              </a:buClr>
              <a:buSzPct val="100000"/>
              <a:defRPr/>
            </a:pPr>
            <a:r>
              <a:rPr lang="it-IT" sz="1200" b="1">
                <a:solidFill>
                  <a:srgbClr val="333399"/>
                </a:solidFill>
                <a:latin typeface="Times New Roman" charset="0"/>
                <a:cs typeface="MS Gothic" charset="0"/>
              </a:rPr>
              <a:t>AGILE Operation Control Center</a:t>
            </a:r>
          </a:p>
        </p:txBody>
      </p:sp>
      <p:sp>
        <p:nvSpPr>
          <p:cNvPr id="17463" name="Rectangle 55"/>
          <p:cNvSpPr>
            <a:spLocks noChangeArrowheads="1"/>
          </p:cNvSpPr>
          <p:nvPr/>
        </p:nvSpPr>
        <p:spPr bwMode="auto">
          <a:xfrm>
            <a:off x="4564063" y="3067051"/>
            <a:ext cx="9904412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13" tIns="45707" rIns="91413" bIns="45707" anchor="ctr"/>
          <a:lstStyle/>
          <a:p>
            <a:pPr>
              <a:defRPr/>
            </a:pPr>
            <a:endParaRPr lang="en-US"/>
          </a:p>
        </p:txBody>
      </p:sp>
      <p:grpSp>
        <p:nvGrpSpPr>
          <p:cNvPr id="27653" name="Group 1"/>
          <p:cNvGrpSpPr>
            <a:grpSpLocks/>
          </p:cNvGrpSpPr>
          <p:nvPr/>
        </p:nvGrpSpPr>
        <p:grpSpPr bwMode="auto">
          <a:xfrm>
            <a:off x="165105" y="1219201"/>
            <a:ext cx="9409113" cy="5110160"/>
            <a:chOff x="165100" y="1219200"/>
            <a:chExt cx="9409120" cy="5110168"/>
          </a:xfrm>
        </p:grpSpPr>
        <p:sp>
          <p:nvSpPr>
            <p:cNvPr id="17411" name="AutoShape 3"/>
            <p:cNvSpPr>
              <a:spLocks noChangeArrowheads="1"/>
            </p:cNvSpPr>
            <p:nvPr/>
          </p:nvSpPr>
          <p:spPr bwMode="auto">
            <a:xfrm>
              <a:off x="3219452" y="5226056"/>
              <a:ext cx="1155701" cy="68421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933" dir="2700000" algn="ctr" rotWithShape="0">
                <a:srgbClr val="000000"/>
              </a:outerShdw>
            </a:effectLst>
          </p:spPr>
          <p:txBody>
            <a:bodyPr lIns="89984" tIns="46792" rIns="89984" bIns="46792"/>
            <a:lstStyle/>
            <a:p>
              <a:pPr defTabSz="449131">
                <a:buClr>
                  <a:srgbClr val="000000"/>
                </a:buClr>
                <a:buSzPct val="100000"/>
                <a:tabLst>
                  <a:tab pos="0" algn="l"/>
                  <a:tab pos="447544" algn="l"/>
                  <a:tab pos="896675" algn="l"/>
                  <a:tab pos="1345804" algn="l"/>
                  <a:tab pos="1794934" algn="l"/>
                  <a:tab pos="2244065" algn="l"/>
                  <a:tab pos="2693195" algn="l"/>
                  <a:tab pos="3142325" algn="l"/>
                  <a:tab pos="3591456" algn="l"/>
                  <a:tab pos="4040586" algn="l"/>
                  <a:tab pos="4489717" algn="l"/>
                  <a:tab pos="4938847" algn="l"/>
                  <a:tab pos="5387978" algn="l"/>
                  <a:tab pos="5837108" algn="l"/>
                  <a:tab pos="6286239" algn="l"/>
                  <a:tab pos="6735369" algn="l"/>
                  <a:tab pos="7184500" algn="l"/>
                  <a:tab pos="7633629" algn="l"/>
                  <a:tab pos="8082760" algn="l"/>
                  <a:tab pos="8531890" algn="l"/>
                  <a:tab pos="8981021" algn="l"/>
                </a:tabLst>
                <a:defRPr/>
              </a:pPr>
              <a:endParaRPr lang="it-IT" sz="900">
                <a:solidFill>
                  <a:srgbClr val="000000"/>
                </a:solidFill>
                <a:latin typeface="Times New Roman" charset="0"/>
                <a:cs typeface="MS Gothic" charset="0"/>
              </a:endParaRPr>
            </a:p>
            <a:p>
              <a:pPr defTabSz="449131">
                <a:buClr>
                  <a:srgbClr val="000000"/>
                </a:buClr>
                <a:buSzPct val="100000"/>
                <a:tabLst>
                  <a:tab pos="0" algn="l"/>
                  <a:tab pos="447544" algn="l"/>
                  <a:tab pos="896675" algn="l"/>
                  <a:tab pos="1345804" algn="l"/>
                  <a:tab pos="1794934" algn="l"/>
                  <a:tab pos="2244065" algn="l"/>
                  <a:tab pos="2693195" algn="l"/>
                  <a:tab pos="3142325" algn="l"/>
                  <a:tab pos="3591456" algn="l"/>
                  <a:tab pos="4040586" algn="l"/>
                  <a:tab pos="4489717" algn="l"/>
                  <a:tab pos="4938847" algn="l"/>
                  <a:tab pos="5387978" algn="l"/>
                  <a:tab pos="5837108" algn="l"/>
                  <a:tab pos="6286239" algn="l"/>
                  <a:tab pos="6735369" algn="l"/>
                  <a:tab pos="7184500" algn="l"/>
                  <a:tab pos="7633629" algn="l"/>
                  <a:tab pos="8082760" algn="l"/>
                  <a:tab pos="8531890" algn="l"/>
                  <a:tab pos="8981021" algn="l"/>
                </a:tabLst>
                <a:defRPr/>
              </a:pPr>
              <a:r>
                <a:rPr lang="it-IT" sz="900">
                  <a:solidFill>
                    <a:srgbClr val="000000"/>
                  </a:solidFill>
                  <a:latin typeface="Times New Roman" charset="0"/>
                  <a:cs typeface="MS Gothic" charset="0"/>
                </a:rPr>
                <a:t>    ASINet</a:t>
              </a:r>
            </a:p>
          </p:txBody>
        </p:sp>
        <p:sp>
          <p:nvSpPr>
            <p:cNvPr id="17412" name="Rectangle 4"/>
            <p:cNvSpPr>
              <a:spLocks noChangeArrowheads="1"/>
            </p:cNvSpPr>
            <p:nvPr/>
          </p:nvSpPr>
          <p:spPr bwMode="auto">
            <a:xfrm>
              <a:off x="165100" y="3200403"/>
              <a:ext cx="2559052" cy="297180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23" tIns="45712" rIns="91423" bIns="45712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13" name="Line 5"/>
            <p:cNvSpPr>
              <a:spLocks noChangeShapeType="1"/>
            </p:cNvSpPr>
            <p:nvPr/>
          </p:nvSpPr>
          <p:spPr bwMode="auto">
            <a:xfrm>
              <a:off x="4210053" y="2667002"/>
              <a:ext cx="1566864" cy="1588"/>
            </a:xfrm>
            <a:prstGeom prst="line">
              <a:avLst/>
            </a:prstGeom>
            <a:noFill/>
            <a:ln w="19080">
              <a:solidFill>
                <a:srgbClr val="0000FF"/>
              </a:solidFill>
              <a:prstDash val="sysDot"/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1423" tIns="45712" rIns="91423" bIns="45712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4213228" y="2422527"/>
              <a:ext cx="1815833" cy="262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143" tIns="46072" rIns="92143" bIns="46072">
              <a:spAutoFit/>
            </a:bodyPr>
            <a:lstStyle/>
            <a:p>
              <a:pPr defTabSz="449131">
                <a:buClr>
                  <a:srgbClr val="000000"/>
                </a:buClr>
                <a:buSzPct val="100000"/>
                <a:tabLst>
                  <a:tab pos="0" algn="l"/>
                  <a:tab pos="447544" algn="l"/>
                  <a:tab pos="896675" algn="l"/>
                  <a:tab pos="1345804" algn="l"/>
                  <a:tab pos="1794934" algn="l"/>
                  <a:tab pos="2244065" algn="l"/>
                  <a:tab pos="2693195" algn="l"/>
                  <a:tab pos="3142325" algn="l"/>
                  <a:tab pos="3591456" algn="l"/>
                  <a:tab pos="4040586" algn="l"/>
                  <a:tab pos="4489717" algn="l"/>
                  <a:tab pos="4938847" algn="l"/>
                  <a:tab pos="5387978" algn="l"/>
                  <a:tab pos="5837108" algn="l"/>
                  <a:tab pos="6286239" algn="l"/>
                  <a:tab pos="6735369" algn="l"/>
                  <a:tab pos="7184500" algn="l"/>
                  <a:tab pos="7633629" algn="l"/>
                  <a:tab pos="8082760" algn="l"/>
                  <a:tab pos="8531890" algn="l"/>
                  <a:tab pos="8981021" algn="l"/>
                </a:tabLst>
                <a:defRPr/>
              </a:pPr>
              <a:r>
                <a:rPr lang="en-US" sz="1100">
                  <a:solidFill>
                    <a:srgbClr val="000000"/>
                  </a:solidFill>
                  <a:latin typeface="Times New Roman" charset="0"/>
                  <a:cs typeface="MS Gothic" charset="0"/>
                </a:rPr>
                <a:t>Command, HK, Sci raw data</a:t>
              </a:r>
            </a:p>
          </p:txBody>
        </p:sp>
        <p:grpSp>
          <p:nvGrpSpPr>
            <p:cNvPr id="27664" name="Group 7"/>
            <p:cNvGrpSpPr>
              <a:grpSpLocks/>
            </p:cNvGrpSpPr>
            <p:nvPr/>
          </p:nvGrpSpPr>
          <p:grpSpPr bwMode="auto">
            <a:xfrm>
              <a:off x="7297738" y="1371603"/>
              <a:ext cx="1616076" cy="1042988"/>
              <a:chOff x="4597" y="864"/>
              <a:chExt cx="1019" cy="657"/>
            </a:xfrm>
          </p:grpSpPr>
          <p:sp>
            <p:nvSpPr>
              <p:cNvPr id="3" name="Rectangle 8"/>
              <p:cNvSpPr>
                <a:spLocks noChangeArrowheads="1"/>
              </p:cNvSpPr>
              <p:nvPr/>
            </p:nvSpPr>
            <p:spPr bwMode="auto">
              <a:xfrm>
                <a:off x="4597" y="1230"/>
                <a:ext cx="101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2160" tIns="46080" rIns="92160" bIns="46080">
                <a:spAutoFit/>
              </a:bodyPr>
              <a:lstStyle/>
              <a:p>
                <a:pPr algn="ctr" defTabSz="449131">
                  <a:buClr>
                    <a:srgbClr val="000000"/>
                  </a:buClr>
                  <a:buSzPct val="100000"/>
                  <a:tabLst>
                    <a:tab pos="0" algn="l"/>
                    <a:tab pos="447544" algn="l"/>
                    <a:tab pos="896675" algn="l"/>
                    <a:tab pos="1345804" algn="l"/>
                    <a:tab pos="1794934" algn="l"/>
                    <a:tab pos="2244065" algn="l"/>
                    <a:tab pos="2693195" algn="l"/>
                    <a:tab pos="3142325" algn="l"/>
                    <a:tab pos="3591456" algn="l"/>
                    <a:tab pos="4040586" algn="l"/>
                    <a:tab pos="4489717" algn="l"/>
                    <a:tab pos="4938847" algn="l"/>
                    <a:tab pos="5387978" algn="l"/>
                    <a:tab pos="5837108" algn="l"/>
                    <a:tab pos="6286239" algn="l"/>
                    <a:tab pos="6735369" algn="l"/>
                    <a:tab pos="7184500" algn="l"/>
                    <a:tab pos="7633629" algn="l"/>
                    <a:tab pos="8082760" algn="l"/>
                    <a:tab pos="8531890" algn="l"/>
                    <a:tab pos="8981021" algn="l"/>
                  </a:tabLst>
                  <a:defRPr/>
                </a:pPr>
                <a:r>
                  <a:rPr lang="it-IT" sz="1200" b="1">
                    <a:solidFill>
                      <a:srgbClr val="000000"/>
                    </a:solidFill>
                    <a:latin typeface="Times New Roman" charset="0"/>
                    <a:cs typeface="MS Gothic" charset="0"/>
                  </a:rPr>
                  <a:t>ASI Malindi</a:t>
                </a:r>
              </a:p>
              <a:p>
                <a:pPr algn="ctr" defTabSz="449131">
                  <a:buClr>
                    <a:srgbClr val="000000"/>
                  </a:buClr>
                  <a:buSzPct val="100000"/>
                  <a:tabLst>
                    <a:tab pos="0" algn="l"/>
                    <a:tab pos="447544" algn="l"/>
                    <a:tab pos="896675" algn="l"/>
                    <a:tab pos="1345804" algn="l"/>
                    <a:tab pos="1794934" algn="l"/>
                    <a:tab pos="2244065" algn="l"/>
                    <a:tab pos="2693195" algn="l"/>
                    <a:tab pos="3142325" algn="l"/>
                    <a:tab pos="3591456" algn="l"/>
                    <a:tab pos="4040586" algn="l"/>
                    <a:tab pos="4489717" algn="l"/>
                    <a:tab pos="4938847" algn="l"/>
                    <a:tab pos="5387978" algn="l"/>
                    <a:tab pos="5837108" algn="l"/>
                    <a:tab pos="6286239" algn="l"/>
                    <a:tab pos="6735369" algn="l"/>
                    <a:tab pos="7184500" algn="l"/>
                    <a:tab pos="7633629" algn="l"/>
                    <a:tab pos="8082760" algn="l"/>
                    <a:tab pos="8531890" algn="l"/>
                    <a:tab pos="8981021" algn="l"/>
                  </a:tabLst>
                  <a:defRPr/>
                </a:pPr>
                <a:r>
                  <a:rPr lang="it-IT" sz="1200" b="1">
                    <a:solidFill>
                      <a:srgbClr val="000000"/>
                    </a:solidFill>
                    <a:latin typeface="Times New Roman" charset="0"/>
                    <a:cs typeface="MS Gothic" charset="0"/>
                  </a:rPr>
                  <a:t>Ground Station</a:t>
                </a:r>
              </a:p>
            </p:txBody>
          </p:sp>
          <p:sp>
            <p:nvSpPr>
              <p:cNvPr id="17417" name="Rectangle 9"/>
              <p:cNvSpPr>
                <a:spLocks noChangeArrowheads="1"/>
              </p:cNvSpPr>
              <p:nvPr/>
            </p:nvSpPr>
            <p:spPr bwMode="auto">
              <a:xfrm>
                <a:off x="4630" y="1253"/>
                <a:ext cx="882" cy="243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7717" name="Group 10"/>
              <p:cNvGrpSpPr>
                <a:grpSpLocks/>
              </p:cNvGrpSpPr>
              <p:nvPr/>
            </p:nvGrpSpPr>
            <p:grpSpPr bwMode="auto">
              <a:xfrm>
                <a:off x="4688" y="864"/>
                <a:ext cx="541" cy="312"/>
                <a:chOff x="4688" y="864"/>
                <a:chExt cx="541" cy="312"/>
              </a:xfrm>
            </p:grpSpPr>
            <p:graphicFrame>
              <p:nvGraphicFramePr>
                <p:cNvPr id="27719" name="Object 11"/>
                <p:cNvGraphicFramePr>
                  <a:graphicFrameLocks noChangeAspect="1"/>
                </p:cNvGraphicFramePr>
                <p:nvPr/>
              </p:nvGraphicFramePr>
              <p:xfrm>
                <a:off x="5052" y="965"/>
                <a:ext cx="178" cy="2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613" r:id="rId5" imgW="0" imgH="0" progId="">
                        <p:embed/>
                      </p:oleObj>
                    </mc:Choice>
                    <mc:Fallback>
                      <p:oleObj r:id="rId5" imgW="0" imgH="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052" y="965"/>
                              <a:ext cx="178" cy="2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blipFill dpi="0" rotWithShape="0">
                                    <a:blip/>
                                    <a:srcRect/>
                                    <a:stretch>
                                      <a:fillRect/>
                                    </a:stretch>
                                  </a:blip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7720" name="Object 12"/>
                <p:cNvGraphicFramePr>
                  <a:graphicFrameLocks noChangeAspect="1"/>
                </p:cNvGraphicFramePr>
                <p:nvPr/>
              </p:nvGraphicFramePr>
              <p:xfrm>
                <a:off x="4688" y="864"/>
                <a:ext cx="260" cy="3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614" r:id="rId6" imgW="0" imgH="0" progId="">
                        <p:embed/>
                      </p:oleObj>
                    </mc:Choice>
                    <mc:Fallback>
                      <p:oleObj r:id="rId6" imgW="0" imgH="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88" y="864"/>
                              <a:ext cx="260" cy="3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blipFill dpi="0" rotWithShape="0">
                                    <a:blip/>
                                    <a:srcRect/>
                                    <a:stretch>
                                      <a:fillRect/>
                                    </a:stretch>
                                  </a:blip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7421" name="Rectangle 13"/>
              <p:cNvSpPr>
                <a:spLocks noChangeArrowheads="1"/>
              </p:cNvSpPr>
              <p:nvPr/>
            </p:nvSpPr>
            <p:spPr bwMode="auto">
              <a:xfrm>
                <a:off x="5203" y="1142"/>
                <a:ext cx="375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2160" tIns="46080" rIns="92160" bIns="46080">
                <a:spAutoFit/>
              </a:bodyPr>
              <a:lstStyle/>
              <a:p>
                <a:pPr algn="ctr" defTabSz="449131">
                  <a:buClr>
                    <a:srgbClr val="000000"/>
                  </a:buClr>
                  <a:buSzPct val="100000"/>
                  <a:tabLst>
                    <a:tab pos="0" algn="l"/>
                    <a:tab pos="447544" algn="l"/>
                    <a:tab pos="896675" algn="l"/>
                    <a:tab pos="1345804" algn="l"/>
                    <a:tab pos="1794934" algn="l"/>
                    <a:tab pos="2244065" algn="l"/>
                    <a:tab pos="2693195" algn="l"/>
                    <a:tab pos="3142325" algn="l"/>
                    <a:tab pos="3591456" algn="l"/>
                    <a:tab pos="4040586" algn="l"/>
                    <a:tab pos="4489717" algn="l"/>
                    <a:tab pos="4938847" algn="l"/>
                    <a:tab pos="5387978" algn="l"/>
                    <a:tab pos="5837108" algn="l"/>
                    <a:tab pos="6286239" algn="l"/>
                    <a:tab pos="6735369" algn="l"/>
                    <a:tab pos="7184500" algn="l"/>
                    <a:tab pos="7633629" algn="l"/>
                    <a:tab pos="8082760" algn="l"/>
                    <a:tab pos="8531890" algn="l"/>
                    <a:tab pos="8981021" algn="l"/>
                  </a:tabLst>
                  <a:defRPr/>
                </a:pPr>
                <a:r>
                  <a:rPr lang="it-IT" sz="1100" i="1">
                    <a:solidFill>
                      <a:srgbClr val="000000"/>
                    </a:solidFill>
                    <a:latin typeface="Times New Roman" charset="0"/>
                    <a:cs typeface="MS Gothic" charset="0"/>
                  </a:rPr>
                  <a:t>Kenya</a:t>
                </a:r>
              </a:p>
            </p:txBody>
          </p:sp>
        </p:grpSp>
        <p:sp>
          <p:nvSpPr>
            <p:cNvPr id="17422" name="Freeform 14"/>
            <p:cNvSpPr>
              <a:spLocks/>
            </p:cNvSpPr>
            <p:nvPr/>
          </p:nvSpPr>
          <p:spPr bwMode="auto">
            <a:xfrm flipH="1">
              <a:off x="6932618" y="2362202"/>
              <a:ext cx="908051" cy="304800"/>
            </a:xfrm>
            <a:custGeom>
              <a:avLst/>
              <a:gdLst>
                <a:gd name="T0" fmla="*/ 0 w 466"/>
                <a:gd name="T1" fmla="*/ 0 h 302"/>
                <a:gd name="T2" fmla="*/ 0 w 466"/>
                <a:gd name="T3" fmla="*/ 300 h 302"/>
                <a:gd name="T4" fmla="*/ 466 w 466"/>
                <a:gd name="T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6" h="302">
                  <a:moveTo>
                    <a:pt x="0" y="0"/>
                  </a:moveTo>
                  <a:lnTo>
                    <a:pt x="0" y="300"/>
                  </a:lnTo>
                  <a:lnTo>
                    <a:pt x="466" y="302"/>
                  </a:lnTo>
                </a:path>
              </a:pathLst>
            </a:custGeom>
            <a:noFill/>
            <a:ln w="19080">
              <a:solidFill>
                <a:srgbClr val="0000FF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23" tIns="45712" rIns="91423" bIns="45712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7666" name="Group 15"/>
            <p:cNvGrpSpPr>
              <a:grpSpLocks/>
            </p:cNvGrpSpPr>
            <p:nvPr/>
          </p:nvGrpSpPr>
          <p:grpSpPr bwMode="auto">
            <a:xfrm>
              <a:off x="5740409" y="2133611"/>
              <a:ext cx="1525439" cy="758825"/>
              <a:chOff x="3616" y="1344"/>
              <a:chExt cx="962" cy="478"/>
            </a:xfrm>
          </p:grpSpPr>
          <p:grpSp>
            <p:nvGrpSpPr>
              <p:cNvPr id="27711" name="Group 16"/>
              <p:cNvGrpSpPr>
                <a:grpSpLocks/>
              </p:cNvGrpSpPr>
              <p:nvPr/>
            </p:nvGrpSpPr>
            <p:grpSpPr bwMode="auto">
              <a:xfrm>
                <a:off x="3616" y="1344"/>
                <a:ext cx="962" cy="462"/>
                <a:chOff x="3616" y="1344"/>
                <a:chExt cx="962" cy="462"/>
              </a:xfrm>
            </p:grpSpPr>
            <p:sp>
              <p:nvSpPr>
                <p:cNvPr id="17425" name="Rectangle 17"/>
                <p:cNvSpPr>
                  <a:spLocks noChangeArrowheads="1"/>
                </p:cNvSpPr>
                <p:nvPr/>
              </p:nvSpPr>
              <p:spPr bwMode="auto">
                <a:xfrm>
                  <a:off x="3616" y="1515"/>
                  <a:ext cx="79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2160" tIns="46080" rIns="92160" bIns="46080">
                  <a:spAutoFit/>
                </a:bodyPr>
                <a:lstStyle/>
                <a:p>
                  <a:pPr algn="ctr" defTabSz="449131">
                    <a:buClr>
                      <a:srgbClr val="000000"/>
                    </a:buClr>
                    <a:buSzPct val="100000"/>
                    <a:tabLst>
                      <a:tab pos="0" algn="l"/>
                      <a:tab pos="447544" algn="l"/>
                      <a:tab pos="896675" algn="l"/>
                      <a:tab pos="1345804" algn="l"/>
                      <a:tab pos="1794934" algn="l"/>
                      <a:tab pos="2244065" algn="l"/>
                      <a:tab pos="2693195" algn="l"/>
                      <a:tab pos="3142325" algn="l"/>
                      <a:tab pos="3591456" algn="l"/>
                      <a:tab pos="4040586" algn="l"/>
                      <a:tab pos="4489717" algn="l"/>
                      <a:tab pos="4938847" algn="l"/>
                      <a:tab pos="5387978" algn="l"/>
                      <a:tab pos="5837108" algn="l"/>
                      <a:tab pos="6286239" algn="l"/>
                      <a:tab pos="6735369" algn="l"/>
                      <a:tab pos="7184500" algn="l"/>
                      <a:tab pos="7633629" algn="l"/>
                      <a:tab pos="8082760" algn="l"/>
                      <a:tab pos="8531890" algn="l"/>
                      <a:tab pos="8981021" algn="l"/>
                    </a:tabLst>
                    <a:defRPr/>
                  </a:pPr>
                  <a:r>
                    <a:rPr lang="en-US" sz="1200" b="1">
                      <a:solidFill>
                        <a:srgbClr val="000000"/>
                      </a:solidFill>
                      <a:latin typeface="Times New Roman" charset="0"/>
                      <a:cs typeface="MS Gothic" charset="0"/>
                    </a:rPr>
                    <a:t>ASINet</a:t>
                  </a:r>
                </a:p>
                <a:p>
                  <a:pPr algn="ctr" defTabSz="449131">
                    <a:buClr>
                      <a:srgbClr val="000000"/>
                    </a:buClr>
                    <a:buSzPct val="100000"/>
                    <a:tabLst>
                      <a:tab pos="0" algn="l"/>
                      <a:tab pos="447544" algn="l"/>
                      <a:tab pos="896675" algn="l"/>
                      <a:tab pos="1345804" algn="l"/>
                      <a:tab pos="1794934" algn="l"/>
                      <a:tab pos="2244065" algn="l"/>
                      <a:tab pos="2693195" algn="l"/>
                      <a:tab pos="3142325" algn="l"/>
                      <a:tab pos="3591456" algn="l"/>
                      <a:tab pos="4040586" algn="l"/>
                      <a:tab pos="4489717" algn="l"/>
                      <a:tab pos="4938847" algn="l"/>
                      <a:tab pos="5387978" algn="l"/>
                      <a:tab pos="5837108" algn="l"/>
                      <a:tab pos="6286239" algn="l"/>
                      <a:tab pos="6735369" algn="l"/>
                      <a:tab pos="7184500" algn="l"/>
                      <a:tab pos="7633629" algn="l"/>
                      <a:tab pos="8082760" algn="l"/>
                      <a:tab pos="8531890" algn="l"/>
                      <a:tab pos="8981021" algn="l"/>
                    </a:tabLst>
                    <a:defRPr/>
                  </a:pPr>
                  <a:r>
                    <a:rPr lang="en-US" sz="1200" b="1">
                      <a:solidFill>
                        <a:srgbClr val="000000"/>
                      </a:solidFill>
                      <a:latin typeface="Times New Roman" charset="0"/>
                      <a:cs typeface="MS Gothic" charset="0"/>
                    </a:rPr>
                    <a:t>Fucino Gateway</a:t>
                  </a:r>
                </a:p>
              </p:txBody>
            </p:sp>
            <p:sp>
              <p:nvSpPr>
                <p:cNvPr id="17426" name="Rectangle 18"/>
                <p:cNvSpPr>
                  <a:spLocks noChangeArrowheads="1"/>
                </p:cNvSpPr>
                <p:nvPr/>
              </p:nvSpPr>
              <p:spPr bwMode="auto">
                <a:xfrm>
                  <a:off x="3970" y="1344"/>
                  <a:ext cx="608" cy="1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2160" tIns="46080" rIns="92160" bIns="46080">
                  <a:spAutoFit/>
                </a:bodyPr>
                <a:lstStyle/>
                <a:p>
                  <a:pPr defTabSz="449131">
                    <a:buClr>
                      <a:srgbClr val="000000"/>
                    </a:buClr>
                    <a:buSzPct val="100000"/>
                    <a:tabLst>
                      <a:tab pos="0" algn="l"/>
                      <a:tab pos="447544" algn="l"/>
                      <a:tab pos="896675" algn="l"/>
                      <a:tab pos="1345804" algn="l"/>
                      <a:tab pos="1794934" algn="l"/>
                      <a:tab pos="2244065" algn="l"/>
                      <a:tab pos="2693195" algn="l"/>
                      <a:tab pos="3142325" algn="l"/>
                      <a:tab pos="3591456" algn="l"/>
                      <a:tab pos="4040586" algn="l"/>
                      <a:tab pos="4489717" algn="l"/>
                      <a:tab pos="4938847" algn="l"/>
                      <a:tab pos="5387978" algn="l"/>
                      <a:tab pos="5837108" algn="l"/>
                      <a:tab pos="6286239" algn="l"/>
                      <a:tab pos="6735369" algn="l"/>
                      <a:tab pos="7184500" algn="l"/>
                      <a:tab pos="7633629" algn="l"/>
                      <a:tab pos="8082760" algn="l"/>
                      <a:tab pos="8531890" algn="l"/>
                      <a:tab pos="8981021" algn="l"/>
                    </a:tabLst>
                    <a:defRPr/>
                  </a:pPr>
                  <a:r>
                    <a:rPr lang="en-US" sz="1100" i="1">
                      <a:solidFill>
                        <a:srgbClr val="000000"/>
                      </a:solidFill>
                      <a:latin typeface="Times New Roman" charset="0"/>
                      <a:cs typeface="MS Gothic" charset="0"/>
                    </a:rPr>
                    <a:t>Fucino, Italy</a:t>
                  </a:r>
                </a:p>
              </p:txBody>
            </p:sp>
          </p:grpSp>
          <p:sp>
            <p:nvSpPr>
              <p:cNvPr id="17427" name="Rectangle 19"/>
              <p:cNvSpPr>
                <a:spLocks noChangeArrowheads="1"/>
              </p:cNvSpPr>
              <p:nvPr/>
            </p:nvSpPr>
            <p:spPr bwMode="auto">
              <a:xfrm>
                <a:off x="3649" y="1460"/>
                <a:ext cx="734" cy="362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 flipH="1">
              <a:off x="1647826" y="2895603"/>
              <a:ext cx="1905001" cy="304800"/>
            </a:xfrm>
            <a:prstGeom prst="line">
              <a:avLst/>
            </a:prstGeom>
            <a:noFill/>
            <a:ln w="19080">
              <a:solidFill>
                <a:srgbClr val="0000FF"/>
              </a:solidFill>
              <a:prstDash val="sysDot"/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1423" tIns="45712" rIns="91423" bIns="45712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29" name="Rectangle 21"/>
            <p:cNvSpPr>
              <a:spLocks noChangeArrowheads="1"/>
            </p:cNvSpPr>
            <p:nvPr/>
          </p:nvSpPr>
          <p:spPr bwMode="auto">
            <a:xfrm>
              <a:off x="2811465" y="2971803"/>
              <a:ext cx="1815833" cy="262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143" tIns="46072" rIns="92143" bIns="46072">
              <a:spAutoFit/>
            </a:bodyPr>
            <a:lstStyle/>
            <a:p>
              <a:pPr defTabSz="449131">
                <a:buClr>
                  <a:srgbClr val="000000"/>
                </a:buClr>
                <a:buSzPct val="100000"/>
                <a:tabLst>
                  <a:tab pos="0" algn="l"/>
                  <a:tab pos="447544" algn="l"/>
                  <a:tab pos="896675" algn="l"/>
                  <a:tab pos="1345804" algn="l"/>
                  <a:tab pos="1794934" algn="l"/>
                  <a:tab pos="2244065" algn="l"/>
                  <a:tab pos="2693195" algn="l"/>
                  <a:tab pos="3142325" algn="l"/>
                  <a:tab pos="3591456" algn="l"/>
                  <a:tab pos="4040586" algn="l"/>
                  <a:tab pos="4489717" algn="l"/>
                  <a:tab pos="4938847" algn="l"/>
                  <a:tab pos="5387978" algn="l"/>
                  <a:tab pos="5837108" algn="l"/>
                  <a:tab pos="6286239" algn="l"/>
                  <a:tab pos="6735369" algn="l"/>
                  <a:tab pos="7184500" algn="l"/>
                  <a:tab pos="7633629" algn="l"/>
                  <a:tab pos="8082760" algn="l"/>
                  <a:tab pos="8531890" algn="l"/>
                  <a:tab pos="8981021" algn="l"/>
                </a:tabLst>
                <a:defRPr/>
              </a:pPr>
              <a:r>
                <a:rPr lang="en-US" sz="1100">
                  <a:solidFill>
                    <a:srgbClr val="000000"/>
                  </a:solidFill>
                  <a:latin typeface="Times New Roman" charset="0"/>
                  <a:cs typeface="MS Gothic" charset="0"/>
                </a:rPr>
                <a:t>Command, HK, Sci raw data</a:t>
              </a:r>
            </a:p>
          </p:txBody>
        </p:sp>
        <p:grpSp>
          <p:nvGrpSpPr>
            <p:cNvPr id="27669" name="Group 22"/>
            <p:cNvGrpSpPr>
              <a:grpSpLocks/>
            </p:cNvGrpSpPr>
            <p:nvPr/>
          </p:nvGrpSpPr>
          <p:grpSpPr bwMode="auto">
            <a:xfrm>
              <a:off x="2997207" y="2133611"/>
              <a:ext cx="1484313" cy="758825"/>
              <a:chOff x="1888" y="1344"/>
              <a:chExt cx="935" cy="478"/>
            </a:xfrm>
          </p:grpSpPr>
          <p:sp>
            <p:nvSpPr>
              <p:cNvPr id="17431" name="Rectangle 23"/>
              <p:cNvSpPr>
                <a:spLocks noChangeArrowheads="1"/>
              </p:cNvSpPr>
              <p:nvPr/>
            </p:nvSpPr>
            <p:spPr bwMode="auto">
              <a:xfrm>
                <a:off x="1888" y="1465"/>
                <a:ext cx="79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2160" tIns="46080" rIns="92160" bIns="46080">
                <a:spAutoFit/>
              </a:bodyPr>
              <a:lstStyle/>
              <a:p>
                <a:pPr algn="ctr" defTabSz="449131">
                  <a:buClr>
                    <a:srgbClr val="000000"/>
                  </a:buClr>
                  <a:buSzPct val="100000"/>
                  <a:tabLst>
                    <a:tab pos="0" algn="l"/>
                    <a:tab pos="447544" algn="l"/>
                    <a:tab pos="896675" algn="l"/>
                    <a:tab pos="1345804" algn="l"/>
                    <a:tab pos="1794934" algn="l"/>
                    <a:tab pos="2244065" algn="l"/>
                    <a:tab pos="2693195" algn="l"/>
                    <a:tab pos="3142325" algn="l"/>
                    <a:tab pos="3591456" algn="l"/>
                    <a:tab pos="4040586" algn="l"/>
                    <a:tab pos="4489717" algn="l"/>
                    <a:tab pos="4938847" algn="l"/>
                    <a:tab pos="5387978" algn="l"/>
                    <a:tab pos="5837108" algn="l"/>
                    <a:tab pos="6286239" algn="l"/>
                    <a:tab pos="6735369" algn="l"/>
                    <a:tab pos="7184500" algn="l"/>
                    <a:tab pos="7633629" algn="l"/>
                    <a:tab pos="8082760" algn="l"/>
                    <a:tab pos="8531890" algn="l"/>
                    <a:tab pos="8981021" algn="l"/>
                  </a:tabLst>
                  <a:defRPr/>
                </a:pPr>
                <a:r>
                  <a:rPr lang="en-US" sz="1200" b="1">
                    <a:solidFill>
                      <a:srgbClr val="000000"/>
                    </a:solidFill>
                    <a:latin typeface="Times New Roman" charset="0"/>
                    <a:cs typeface="MS Gothic" charset="0"/>
                  </a:rPr>
                  <a:t>ASINet</a:t>
                </a:r>
              </a:p>
              <a:p>
                <a:pPr algn="ctr" defTabSz="449131">
                  <a:buClr>
                    <a:srgbClr val="000000"/>
                  </a:buClr>
                  <a:buSzPct val="100000"/>
                  <a:tabLst>
                    <a:tab pos="0" algn="l"/>
                    <a:tab pos="447544" algn="l"/>
                    <a:tab pos="896675" algn="l"/>
                    <a:tab pos="1345804" algn="l"/>
                    <a:tab pos="1794934" algn="l"/>
                    <a:tab pos="2244065" algn="l"/>
                    <a:tab pos="2693195" algn="l"/>
                    <a:tab pos="3142325" algn="l"/>
                    <a:tab pos="3591456" algn="l"/>
                    <a:tab pos="4040586" algn="l"/>
                    <a:tab pos="4489717" algn="l"/>
                    <a:tab pos="4938847" algn="l"/>
                    <a:tab pos="5387978" algn="l"/>
                    <a:tab pos="5837108" algn="l"/>
                    <a:tab pos="6286239" algn="l"/>
                    <a:tab pos="6735369" algn="l"/>
                    <a:tab pos="7184500" algn="l"/>
                    <a:tab pos="7633629" algn="l"/>
                    <a:tab pos="8082760" algn="l"/>
                    <a:tab pos="8531890" algn="l"/>
                    <a:tab pos="8981021" algn="l"/>
                  </a:tabLst>
                  <a:defRPr/>
                </a:pPr>
                <a:r>
                  <a:rPr lang="en-US" sz="1200" b="1">
                    <a:solidFill>
                      <a:srgbClr val="000000"/>
                    </a:solidFill>
                    <a:latin typeface="Times New Roman" charset="0"/>
                    <a:cs typeface="MS Gothic" charset="0"/>
                  </a:rPr>
                  <a:t>Fucino Gateway</a:t>
                </a:r>
              </a:p>
            </p:txBody>
          </p:sp>
          <p:sp>
            <p:nvSpPr>
              <p:cNvPr id="8" name="Rectangle 24"/>
              <p:cNvSpPr>
                <a:spLocks noChangeArrowheads="1"/>
              </p:cNvSpPr>
              <p:nvPr/>
            </p:nvSpPr>
            <p:spPr bwMode="auto">
              <a:xfrm>
                <a:off x="2236" y="1344"/>
                <a:ext cx="587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2160" tIns="46080" rIns="92160" bIns="46080">
                <a:spAutoFit/>
              </a:bodyPr>
              <a:lstStyle/>
              <a:p>
                <a:pPr defTabSz="449131">
                  <a:buClr>
                    <a:srgbClr val="000000"/>
                  </a:buClr>
                  <a:buSzPct val="100000"/>
                  <a:tabLst>
                    <a:tab pos="0" algn="l"/>
                    <a:tab pos="447544" algn="l"/>
                    <a:tab pos="896675" algn="l"/>
                    <a:tab pos="1345804" algn="l"/>
                    <a:tab pos="1794934" algn="l"/>
                    <a:tab pos="2244065" algn="l"/>
                    <a:tab pos="2693195" algn="l"/>
                    <a:tab pos="3142325" algn="l"/>
                    <a:tab pos="3591456" algn="l"/>
                    <a:tab pos="4040586" algn="l"/>
                    <a:tab pos="4489717" algn="l"/>
                    <a:tab pos="4938847" algn="l"/>
                    <a:tab pos="5387978" algn="l"/>
                    <a:tab pos="5837108" algn="l"/>
                    <a:tab pos="6286239" algn="l"/>
                    <a:tab pos="6735369" algn="l"/>
                    <a:tab pos="7184500" algn="l"/>
                    <a:tab pos="7633629" algn="l"/>
                    <a:tab pos="8082760" algn="l"/>
                    <a:tab pos="8531890" algn="l"/>
                    <a:tab pos="8981021" algn="l"/>
                  </a:tabLst>
                  <a:defRPr/>
                </a:pPr>
                <a:r>
                  <a:rPr lang="en-US" sz="1100" i="1">
                    <a:solidFill>
                      <a:srgbClr val="000000"/>
                    </a:solidFill>
                    <a:latin typeface="Times New Roman" charset="0"/>
                    <a:cs typeface="MS Gothic" charset="0"/>
                  </a:rPr>
                  <a:t>Fucino</a:t>
                </a:r>
                <a:r>
                  <a:rPr lang="en-US" sz="600" i="1">
                    <a:solidFill>
                      <a:srgbClr val="000000"/>
                    </a:solidFill>
                    <a:latin typeface="Times New Roman" charset="0"/>
                    <a:cs typeface="MS Gothic" charset="0"/>
                  </a:rPr>
                  <a:t>, </a:t>
                </a:r>
                <a:r>
                  <a:rPr lang="en-US" sz="1100" i="1">
                    <a:solidFill>
                      <a:srgbClr val="000000"/>
                    </a:solidFill>
                    <a:latin typeface="Times New Roman" charset="0"/>
                    <a:cs typeface="MS Gothic" charset="0"/>
                  </a:rPr>
                  <a:t>Italy</a:t>
                </a:r>
              </a:p>
            </p:txBody>
          </p:sp>
          <p:sp>
            <p:nvSpPr>
              <p:cNvPr id="9" name="Rectangle 25"/>
              <p:cNvSpPr>
                <a:spLocks noChangeArrowheads="1"/>
              </p:cNvSpPr>
              <p:nvPr/>
            </p:nvSpPr>
            <p:spPr bwMode="auto">
              <a:xfrm>
                <a:off x="1931" y="1465"/>
                <a:ext cx="710" cy="357"/>
              </a:xfrm>
              <a:prstGeom prst="rect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7434" name="Freeform 26"/>
            <p:cNvSpPr>
              <a:spLocks/>
            </p:cNvSpPr>
            <p:nvPr/>
          </p:nvSpPr>
          <p:spPr bwMode="auto">
            <a:xfrm flipH="1">
              <a:off x="5241929" y="1438275"/>
              <a:ext cx="2103440" cy="771526"/>
            </a:xfrm>
            <a:custGeom>
              <a:avLst/>
              <a:gdLst>
                <a:gd name="T0" fmla="*/ 1272 w 1272"/>
                <a:gd name="T1" fmla="*/ 0 h 246"/>
                <a:gd name="T2" fmla="*/ 224 w 1272"/>
                <a:gd name="T3" fmla="*/ 165 h 246"/>
                <a:gd name="T4" fmla="*/ 595 w 1272"/>
                <a:gd name="T5" fmla="*/ 162 h 246"/>
                <a:gd name="T6" fmla="*/ 0 w 1272"/>
                <a:gd name="T7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2" h="246">
                  <a:moveTo>
                    <a:pt x="1272" y="0"/>
                  </a:moveTo>
                  <a:lnTo>
                    <a:pt x="224" y="165"/>
                  </a:lnTo>
                  <a:lnTo>
                    <a:pt x="595" y="162"/>
                  </a:lnTo>
                  <a:lnTo>
                    <a:pt x="0" y="246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23" tIns="45712" rIns="91423" bIns="45712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35" name="Text Box 27"/>
            <p:cNvSpPr txBox="1">
              <a:spLocks noChangeArrowheads="1"/>
            </p:cNvSpPr>
            <p:nvPr/>
          </p:nvSpPr>
          <p:spPr bwMode="auto">
            <a:xfrm>
              <a:off x="5529267" y="1676401"/>
              <a:ext cx="609278" cy="262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143" tIns="46072" rIns="92143" bIns="46072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it-IT" sz="1100">
                  <a:solidFill>
                    <a:srgbClr val="000000"/>
                  </a:solidFill>
                  <a:latin typeface="Times New Roman" charset="0"/>
                  <a:cs typeface="MS Gothic" charset="0"/>
                </a:rPr>
                <a:t>S-Band</a:t>
              </a:r>
            </a:p>
          </p:txBody>
        </p:sp>
        <p:sp>
          <p:nvSpPr>
            <p:cNvPr id="17437" name="Text Box 29"/>
            <p:cNvSpPr txBox="1">
              <a:spLocks noChangeArrowheads="1"/>
            </p:cNvSpPr>
            <p:nvPr/>
          </p:nvSpPr>
          <p:spPr bwMode="auto">
            <a:xfrm>
              <a:off x="742950" y="3352803"/>
              <a:ext cx="1238251" cy="648497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9984" tIns="46792" rIns="89984" bIns="46792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it-IT" sz="1200">
                  <a:solidFill>
                    <a:srgbClr val="000000"/>
                  </a:solidFill>
                  <a:latin typeface="Times New Roman" charset="0"/>
                  <a:cs typeface="MS Gothic" charset="0"/>
                </a:rPr>
                <a:t>Satellite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it-IT" sz="1200">
                  <a:solidFill>
                    <a:srgbClr val="000000"/>
                  </a:solidFill>
                  <a:latin typeface="Times New Roman" charset="0"/>
                  <a:cs typeface="MS Gothic" charset="0"/>
                </a:rPr>
                <a:t>Control </a:t>
              </a:r>
              <a:br>
                <a:rPr lang="it-IT" sz="1200">
                  <a:solidFill>
                    <a:srgbClr val="000000"/>
                  </a:solidFill>
                  <a:latin typeface="Times New Roman" charset="0"/>
                  <a:cs typeface="MS Gothic" charset="0"/>
                </a:rPr>
              </a:br>
              <a:r>
                <a:rPr lang="it-IT" sz="1200">
                  <a:solidFill>
                    <a:srgbClr val="000000"/>
                  </a:solidFill>
                  <a:latin typeface="Times New Roman" charset="0"/>
                  <a:cs typeface="MS Gothic" charset="0"/>
                </a:rPr>
                <a:t>Center</a:t>
              </a:r>
            </a:p>
          </p:txBody>
        </p:sp>
        <p:sp>
          <p:nvSpPr>
            <p:cNvPr id="17438" name="Text Box 30"/>
            <p:cNvSpPr txBox="1">
              <a:spLocks noChangeArrowheads="1"/>
            </p:cNvSpPr>
            <p:nvPr/>
          </p:nvSpPr>
          <p:spPr bwMode="auto">
            <a:xfrm>
              <a:off x="742950" y="5065719"/>
              <a:ext cx="1238251" cy="648497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9984" tIns="46792" rIns="89984" bIns="46792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it-IT" sz="1200">
                  <a:solidFill>
                    <a:srgbClr val="000000"/>
                  </a:solidFill>
                  <a:latin typeface="Times New Roman" charset="0"/>
                  <a:cs typeface="MS Gothic" charset="0"/>
                </a:rPr>
                <a:t>Flight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it-IT" sz="1200">
                  <a:solidFill>
                    <a:srgbClr val="000000"/>
                  </a:solidFill>
                  <a:latin typeface="Times New Roman" charset="0"/>
                  <a:cs typeface="MS Gothic" charset="0"/>
                </a:rPr>
                <a:t>Dynamics </a:t>
              </a:r>
              <a:br>
                <a:rPr lang="it-IT" sz="1200">
                  <a:solidFill>
                    <a:srgbClr val="000000"/>
                  </a:solidFill>
                  <a:latin typeface="Times New Roman" charset="0"/>
                  <a:cs typeface="MS Gothic" charset="0"/>
                </a:rPr>
              </a:br>
              <a:r>
                <a:rPr lang="it-IT" sz="1200">
                  <a:solidFill>
                    <a:srgbClr val="000000"/>
                  </a:solidFill>
                  <a:latin typeface="Times New Roman" charset="0"/>
                  <a:cs typeface="MS Gothic" charset="0"/>
                </a:rPr>
                <a:t>Center</a:t>
              </a:r>
            </a:p>
          </p:txBody>
        </p:sp>
        <p:sp>
          <p:nvSpPr>
            <p:cNvPr id="17439" name="Rectangle 31"/>
            <p:cNvSpPr>
              <a:spLocks noChangeArrowheads="1"/>
            </p:cNvSpPr>
            <p:nvPr/>
          </p:nvSpPr>
          <p:spPr bwMode="auto">
            <a:xfrm>
              <a:off x="4705353" y="3276603"/>
              <a:ext cx="2557465" cy="289560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23" tIns="45712" rIns="91423" bIns="45712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40" name="Text Box 32"/>
            <p:cNvSpPr txBox="1">
              <a:spLocks noChangeArrowheads="1"/>
            </p:cNvSpPr>
            <p:nvPr/>
          </p:nvSpPr>
          <p:spPr bwMode="auto">
            <a:xfrm>
              <a:off x="4953004" y="5943607"/>
              <a:ext cx="2144715" cy="279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9984" tIns="46792" rIns="89984" bIns="46792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ts val="750"/>
                </a:spcBef>
                <a:buClr>
                  <a:srgbClr val="000000"/>
                </a:buClr>
                <a:buSzPct val="100000"/>
                <a:defRPr/>
              </a:pPr>
              <a:r>
                <a:rPr lang="it-IT" sz="1200" b="1">
                  <a:solidFill>
                    <a:srgbClr val="333399"/>
                  </a:solidFill>
                  <a:latin typeface="Times New Roman" charset="0"/>
                  <a:cs typeface="MS Gothic" charset="0"/>
                </a:rPr>
                <a:t>AGILE Data Center</a:t>
              </a:r>
            </a:p>
          </p:txBody>
        </p:sp>
        <p:sp>
          <p:nvSpPr>
            <p:cNvPr id="17441" name="Line 33"/>
            <p:cNvSpPr>
              <a:spLocks noChangeShapeType="1"/>
            </p:cNvSpPr>
            <p:nvPr/>
          </p:nvSpPr>
          <p:spPr bwMode="auto">
            <a:xfrm>
              <a:off x="2724152" y="3886204"/>
              <a:ext cx="1981201" cy="1588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1423" tIns="45712" rIns="91423" bIns="45712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42" name="Text Box 34"/>
            <p:cNvSpPr txBox="1">
              <a:spLocks noChangeArrowheads="1"/>
            </p:cNvSpPr>
            <p:nvPr/>
          </p:nvSpPr>
          <p:spPr bwMode="auto">
            <a:xfrm>
              <a:off x="3221040" y="3429003"/>
              <a:ext cx="852809" cy="463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9984" tIns="46792" rIns="89984" bIns="46792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it-IT" sz="1200" b="1">
                  <a:solidFill>
                    <a:srgbClr val="000000"/>
                  </a:solidFill>
                  <a:latin typeface="Times New Roman" charset="0"/>
                  <a:cs typeface="MS Gothic" charset="0"/>
                </a:rPr>
                <a:t>TM  L0 &amp;</a:t>
              </a:r>
              <a:br>
                <a:rPr lang="it-IT" sz="1200" b="1">
                  <a:solidFill>
                    <a:srgbClr val="000000"/>
                  </a:solidFill>
                  <a:latin typeface="Times New Roman" charset="0"/>
                  <a:cs typeface="MS Gothic" charset="0"/>
                </a:rPr>
              </a:br>
              <a:r>
                <a:rPr lang="it-IT" sz="1200" b="1">
                  <a:solidFill>
                    <a:srgbClr val="000000"/>
                  </a:solidFill>
                  <a:latin typeface="Times New Roman" charset="0"/>
                  <a:cs typeface="MS Gothic" charset="0"/>
                </a:rPr>
                <a:t>Aux Data</a:t>
              </a:r>
            </a:p>
          </p:txBody>
        </p:sp>
        <p:sp>
          <p:nvSpPr>
            <p:cNvPr id="17443" name="Line 35"/>
            <p:cNvSpPr>
              <a:spLocks noChangeShapeType="1"/>
            </p:cNvSpPr>
            <p:nvPr/>
          </p:nvSpPr>
          <p:spPr bwMode="auto">
            <a:xfrm flipH="1">
              <a:off x="2720977" y="4876806"/>
              <a:ext cx="1985964" cy="1588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1423" tIns="45712" rIns="91423" bIns="45712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44" name="Text Box 36"/>
            <p:cNvSpPr txBox="1">
              <a:spLocks noChangeArrowheads="1"/>
            </p:cNvSpPr>
            <p:nvPr/>
          </p:nvSpPr>
          <p:spPr bwMode="auto">
            <a:xfrm>
              <a:off x="2971802" y="4419605"/>
              <a:ext cx="1568451" cy="463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9984" tIns="46792" rIns="89984" bIns="46792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it-IT" sz="1200" b="1">
                  <a:solidFill>
                    <a:srgbClr val="000000"/>
                  </a:solidFill>
                  <a:latin typeface="Times New Roman" charset="0"/>
                  <a:cs typeface="MS Gothic" charset="0"/>
                </a:rPr>
                <a:t>Long Term Plan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it-IT" sz="1200" b="1">
                  <a:solidFill>
                    <a:srgbClr val="000000"/>
                  </a:solidFill>
                  <a:latin typeface="Times New Roman" charset="0"/>
                  <a:cs typeface="MS Gothic" charset="0"/>
                </a:rPr>
                <a:t>Obs Planning File</a:t>
              </a:r>
            </a:p>
          </p:txBody>
        </p:sp>
        <p:sp>
          <p:nvSpPr>
            <p:cNvPr id="17445" name="Text Box 37"/>
            <p:cNvSpPr txBox="1">
              <a:spLocks noChangeArrowheads="1"/>
            </p:cNvSpPr>
            <p:nvPr/>
          </p:nvSpPr>
          <p:spPr bwMode="auto">
            <a:xfrm>
              <a:off x="5283204" y="3429003"/>
              <a:ext cx="1401764" cy="833163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9984" tIns="46792" rIns="89984" bIns="46792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it-IT" sz="1200" b="1">
                  <a:solidFill>
                    <a:srgbClr val="FF0000"/>
                  </a:solidFill>
                  <a:latin typeface="Times New Roman" charset="0"/>
                  <a:cs typeface="MS Gothic" charset="0"/>
                </a:rPr>
                <a:t>AGILE</a:t>
              </a:r>
            </a:p>
            <a:p>
              <a:pPr algn="ctr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it-IT" sz="1200" b="1">
                  <a:solidFill>
                    <a:srgbClr val="FF0000"/>
                  </a:solidFill>
                  <a:latin typeface="Times New Roman" charset="0"/>
                  <a:cs typeface="MS Gothic" charset="0"/>
                </a:rPr>
                <a:t>DATA</a:t>
              </a:r>
            </a:p>
            <a:p>
              <a:pPr algn="ctr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it-IT" sz="1200" b="1">
                  <a:solidFill>
                    <a:srgbClr val="FF0000"/>
                  </a:solidFill>
                  <a:latin typeface="Times New Roman" charset="0"/>
                  <a:cs typeface="MS Gothic" charset="0"/>
                </a:rPr>
                <a:t>CENTER</a:t>
              </a:r>
            </a:p>
            <a:p>
              <a:pPr algn="ctr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it-IT" sz="1200" b="1">
                  <a:solidFill>
                    <a:srgbClr val="FF0000"/>
                  </a:solidFill>
                  <a:latin typeface="Times New Roman" charset="0"/>
                  <a:cs typeface="MS Gothic" charset="0"/>
                </a:rPr>
                <a:t>@ASDC</a:t>
              </a:r>
            </a:p>
          </p:txBody>
        </p:sp>
        <p:grpSp>
          <p:nvGrpSpPr>
            <p:cNvPr id="27681" name="Group 38"/>
            <p:cNvGrpSpPr>
              <a:grpSpLocks/>
            </p:cNvGrpSpPr>
            <p:nvPr/>
          </p:nvGrpSpPr>
          <p:grpSpPr bwMode="auto">
            <a:xfrm>
              <a:off x="7259645" y="2819400"/>
              <a:ext cx="2314575" cy="1371600"/>
              <a:chOff x="4574" y="1776"/>
              <a:chExt cx="1458" cy="864"/>
            </a:xfrm>
          </p:grpSpPr>
          <p:sp>
            <p:nvSpPr>
              <p:cNvPr id="17447" name="AutoShape 39"/>
              <p:cNvSpPr>
                <a:spLocks noChangeArrowheads="1"/>
              </p:cNvSpPr>
              <p:nvPr/>
            </p:nvSpPr>
            <p:spPr bwMode="auto">
              <a:xfrm>
                <a:off x="4732" y="2160"/>
                <a:ext cx="520" cy="277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-1" y="8613"/>
                      <a:pt x="-1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4" y="13940"/>
                      <a:pt x="474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299"/>
                      <a:pt x="6247" y="20299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6"/>
                      <a:pt x="11036" y="21596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6"/>
                      <a:pt x="15802" y="18946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-1"/>
                      <a:pt x="16758" y="-1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-1"/>
                      <a:pt x="13174" y="-1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49"/>
                      <a:pt x="9358" y="649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1"/>
                      <a:pt x="5288" y="1971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09"/>
                      <a:pt x="2172" y="13109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933" dir="2700000" algn="ctr" rotWithShape="0">
                  <a:srgbClr val="000000"/>
                </a:outerShdw>
              </a:effectLst>
            </p:spPr>
            <p:txBody>
              <a:bodyPr lIns="90000" tIns="46800" rIns="90000" bIns="46800"/>
              <a:lstStyle/>
              <a:p>
                <a:pPr defTabSz="449131">
                  <a:buClr>
                    <a:srgbClr val="000000"/>
                  </a:buClr>
                  <a:buSzPct val="100000"/>
                  <a:tabLst>
                    <a:tab pos="0" algn="l"/>
                    <a:tab pos="447544" algn="l"/>
                    <a:tab pos="896675" algn="l"/>
                    <a:tab pos="1345804" algn="l"/>
                    <a:tab pos="1794934" algn="l"/>
                    <a:tab pos="2244065" algn="l"/>
                    <a:tab pos="2693195" algn="l"/>
                    <a:tab pos="3142325" algn="l"/>
                    <a:tab pos="3591456" algn="l"/>
                    <a:tab pos="4040586" algn="l"/>
                    <a:tab pos="4489717" algn="l"/>
                    <a:tab pos="4938847" algn="l"/>
                    <a:tab pos="5387978" algn="l"/>
                    <a:tab pos="5837108" algn="l"/>
                    <a:tab pos="6286239" algn="l"/>
                    <a:tab pos="6735369" algn="l"/>
                    <a:tab pos="7184500" algn="l"/>
                    <a:tab pos="7633629" algn="l"/>
                    <a:tab pos="8082760" algn="l"/>
                    <a:tab pos="8531890" algn="l"/>
                    <a:tab pos="8981021" algn="l"/>
                  </a:tabLst>
                  <a:defRPr/>
                </a:pPr>
                <a:r>
                  <a:rPr lang="it-IT" sz="900">
                    <a:solidFill>
                      <a:srgbClr val="000000"/>
                    </a:solidFill>
                    <a:latin typeface="Times New Roman" charset="0"/>
                    <a:cs typeface="MS Gothic" charset="0"/>
                  </a:rPr>
                  <a:t>internet</a:t>
                </a:r>
              </a:p>
            </p:txBody>
          </p:sp>
          <p:sp>
            <p:nvSpPr>
              <p:cNvPr id="17448" name="Oval 40"/>
              <p:cNvSpPr>
                <a:spLocks noChangeArrowheads="1"/>
              </p:cNvSpPr>
              <p:nvPr/>
            </p:nvSpPr>
            <p:spPr bwMode="auto">
              <a:xfrm>
                <a:off x="5356" y="2016"/>
                <a:ext cx="676" cy="62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49" name="Text Box 41"/>
              <p:cNvSpPr txBox="1">
                <a:spLocks noChangeArrowheads="1"/>
              </p:cNvSpPr>
              <p:nvPr/>
            </p:nvSpPr>
            <p:spPr bwMode="auto">
              <a:xfrm>
                <a:off x="5514" y="2160"/>
                <a:ext cx="325" cy="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r>
                  <a:rPr lang="it-IT" sz="1100">
                    <a:solidFill>
                      <a:srgbClr val="000000"/>
                    </a:solidFill>
                    <a:latin typeface="Times New Roman" charset="0"/>
                    <a:cs typeface="MS Gothic" charset="0"/>
                  </a:rPr>
                  <a:t>Agile 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r>
                  <a:rPr lang="it-IT" sz="1100">
                    <a:solidFill>
                      <a:srgbClr val="000000"/>
                    </a:solidFill>
                    <a:latin typeface="Times New Roman" charset="0"/>
                    <a:cs typeface="MS Gothic" charset="0"/>
                  </a:rPr>
                  <a:t>Team</a:t>
                </a:r>
              </a:p>
            </p:txBody>
          </p:sp>
          <p:sp>
            <p:nvSpPr>
              <p:cNvPr id="17450" name="Line 42"/>
              <p:cNvSpPr>
                <a:spLocks noChangeShapeType="1"/>
              </p:cNvSpPr>
              <p:nvPr/>
            </p:nvSpPr>
            <p:spPr bwMode="auto">
              <a:xfrm flipH="1">
                <a:off x="4574" y="2112"/>
                <a:ext cx="888" cy="1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51" name="Text Box 43"/>
              <p:cNvSpPr txBox="1">
                <a:spLocks noChangeArrowheads="1"/>
              </p:cNvSpPr>
              <p:nvPr/>
            </p:nvSpPr>
            <p:spPr bwMode="auto">
              <a:xfrm>
                <a:off x="4576" y="1776"/>
                <a:ext cx="1091" cy="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r>
                  <a:rPr lang="it-IT" sz="1200" b="1">
                    <a:solidFill>
                      <a:srgbClr val="000000"/>
                    </a:solidFill>
                    <a:latin typeface="Times New Roman" charset="0"/>
                    <a:cs typeface="MS Gothic" charset="0"/>
                  </a:rPr>
                  <a:t>Calibration, </a:t>
                </a:r>
                <a:br>
                  <a:rPr lang="it-IT" sz="1200" b="1">
                    <a:solidFill>
                      <a:srgbClr val="000000"/>
                    </a:solidFill>
                    <a:latin typeface="Times New Roman" charset="0"/>
                    <a:cs typeface="MS Gothic" charset="0"/>
                  </a:rPr>
                </a:br>
                <a:r>
                  <a:rPr lang="it-IT" sz="1200" b="1">
                    <a:solidFill>
                      <a:srgbClr val="000000"/>
                    </a:solidFill>
                    <a:latin typeface="Times New Roman" charset="0"/>
                    <a:cs typeface="MS Gothic" charset="0"/>
                  </a:rPr>
                  <a:t>SW for data analysis, ...</a:t>
                </a:r>
              </a:p>
            </p:txBody>
          </p:sp>
          <p:sp>
            <p:nvSpPr>
              <p:cNvPr id="17452" name="Line 44"/>
              <p:cNvSpPr>
                <a:spLocks noChangeShapeType="1"/>
              </p:cNvSpPr>
              <p:nvPr/>
            </p:nvSpPr>
            <p:spPr bwMode="auto">
              <a:xfrm>
                <a:off x="4576" y="2592"/>
                <a:ext cx="936" cy="1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53" name="Text Box 45"/>
              <p:cNvSpPr txBox="1">
                <a:spLocks noChangeArrowheads="1"/>
              </p:cNvSpPr>
              <p:nvPr/>
            </p:nvSpPr>
            <p:spPr bwMode="auto">
              <a:xfrm>
                <a:off x="4785" y="2448"/>
                <a:ext cx="316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r>
                  <a:rPr lang="it-IT" sz="1200" b="1">
                    <a:solidFill>
                      <a:srgbClr val="000000"/>
                    </a:solidFill>
                    <a:latin typeface="Times New Roman" charset="0"/>
                    <a:cs typeface="MS Gothic" charset="0"/>
                  </a:rPr>
                  <a:t>Data</a:t>
                </a:r>
              </a:p>
            </p:txBody>
          </p:sp>
        </p:grpSp>
        <p:grpSp>
          <p:nvGrpSpPr>
            <p:cNvPr id="27682" name="Group 46"/>
            <p:cNvGrpSpPr>
              <a:grpSpLocks/>
            </p:cNvGrpSpPr>
            <p:nvPr/>
          </p:nvGrpSpPr>
          <p:grpSpPr bwMode="auto">
            <a:xfrm>
              <a:off x="7259645" y="5059369"/>
              <a:ext cx="2314575" cy="1269999"/>
              <a:chOff x="4574" y="3187"/>
              <a:chExt cx="1458" cy="800"/>
            </a:xfrm>
          </p:grpSpPr>
          <p:grpSp>
            <p:nvGrpSpPr>
              <p:cNvPr id="27693" name="Group 47"/>
              <p:cNvGrpSpPr>
                <a:grpSpLocks/>
              </p:cNvGrpSpPr>
              <p:nvPr/>
            </p:nvGrpSpPr>
            <p:grpSpPr bwMode="auto">
              <a:xfrm>
                <a:off x="5356" y="3283"/>
                <a:ext cx="676" cy="576"/>
                <a:chOff x="5356" y="3283"/>
                <a:chExt cx="676" cy="576"/>
              </a:xfrm>
            </p:grpSpPr>
            <p:sp>
              <p:nvSpPr>
                <p:cNvPr id="17456" name="Oval 48"/>
                <p:cNvSpPr>
                  <a:spLocks noChangeArrowheads="1"/>
                </p:cNvSpPr>
                <p:nvPr/>
              </p:nvSpPr>
              <p:spPr bwMode="auto">
                <a:xfrm>
                  <a:off x="5356" y="3283"/>
                  <a:ext cx="676" cy="576"/>
                </a:xfrm>
                <a:prstGeom prst="ellips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57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5408" y="3427"/>
                  <a:ext cx="571" cy="2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defTabSz="449263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defTabSz="449263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defTabSz="449263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defTabSz="449263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defTabSz="449263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defRPr/>
                  </a:pPr>
                  <a:r>
                    <a:rPr lang="it-IT" sz="1100">
                      <a:solidFill>
                        <a:srgbClr val="000000"/>
                      </a:solidFill>
                      <a:latin typeface="Times New Roman" charset="0"/>
                      <a:cs typeface="MS Gothic" charset="0"/>
                    </a:rPr>
                    <a:t>Scientific</a:t>
                  </a:r>
                </a:p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defRPr/>
                  </a:pPr>
                  <a:r>
                    <a:rPr lang="it-IT" sz="1100">
                      <a:solidFill>
                        <a:srgbClr val="000000"/>
                      </a:solidFill>
                      <a:latin typeface="Times New Roman" charset="0"/>
                      <a:cs typeface="MS Gothic" charset="0"/>
                    </a:rPr>
                    <a:t>Community</a:t>
                  </a:r>
                </a:p>
              </p:txBody>
            </p:sp>
          </p:grpSp>
          <p:sp>
            <p:nvSpPr>
              <p:cNvPr id="17458" name="Line 50"/>
              <p:cNvSpPr>
                <a:spLocks noChangeShapeType="1"/>
              </p:cNvSpPr>
              <p:nvPr/>
            </p:nvSpPr>
            <p:spPr bwMode="auto">
              <a:xfrm flipH="1">
                <a:off x="4574" y="3811"/>
                <a:ext cx="888" cy="1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59" name="Text Box 51"/>
              <p:cNvSpPr txBox="1">
                <a:spLocks noChangeArrowheads="1"/>
              </p:cNvSpPr>
              <p:nvPr/>
            </p:nvSpPr>
            <p:spPr bwMode="auto">
              <a:xfrm>
                <a:off x="4838" y="3811"/>
                <a:ext cx="494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r>
                  <a:rPr lang="it-IT" sz="1200" b="1">
                    <a:solidFill>
                      <a:srgbClr val="000000"/>
                    </a:solidFill>
                    <a:latin typeface="Times New Roman" charset="0"/>
                    <a:cs typeface="MS Gothic" charset="0"/>
                  </a:rPr>
                  <a:t>AO/GOP</a:t>
                </a:r>
              </a:p>
            </p:txBody>
          </p:sp>
          <p:sp>
            <p:nvSpPr>
              <p:cNvPr id="17460" name="Line 52"/>
              <p:cNvSpPr>
                <a:spLocks noChangeShapeType="1"/>
              </p:cNvSpPr>
              <p:nvPr/>
            </p:nvSpPr>
            <p:spPr bwMode="auto">
              <a:xfrm>
                <a:off x="4576" y="3475"/>
                <a:ext cx="780" cy="1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61" name="Text Box 53"/>
              <p:cNvSpPr txBox="1">
                <a:spLocks noChangeArrowheads="1"/>
              </p:cNvSpPr>
              <p:nvPr/>
            </p:nvSpPr>
            <p:spPr bwMode="auto">
              <a:xfrm>
                <a:off x="4838" y="3187"/>
                <a:ext cx="484" cy="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r>
                  <a:rPr lang="it-IT" sz="1200" b="1">
                    <a:solidFill>
                      <a:srgbClr val="000000"/>
                    </a:solidFill>
                    <a:latin typeface="Times New Roman" charset="0"/>
                    <a:cs typeface="MS Gothic" charset="0"/>
                  </a:rPr>
                  <a:t>Products</a:t>
                </a:r>
                <a:br>
                  <a:rPr lang="it-IT" sz="1200" b="1">
                    <a:solidFill>
                      <a:srgbClr val="000000"/>
                    </a:solidFill>
                    <a:latin typeface="Times New Roman" charset="0"/>
                    <a:cs typeface="MS Gothic" charset="0"/>
                  </a:rPr>
                </a:br>
                <a:r>
                  <a:rPr lang="it-IT" sz="1200" b="1">
                    <a:solidFill>
                      <a:srgbClr val="000000"/>
                    </a:solidFill>
                    <a:latin typeface="Times New Roman" charset="0"/>
                    <a:cs typeface="MS Gothic" charset="0"/>
                  </a:rPr>
                  <a:t>and SW</a:t>
                </a:r>
              </a:p>
            </p:txBody>
          </p:sp>
          <p:sp>
            <p:nvSpPr>
              <p:cNvPr id="17462" name="AutoShape 54"/>
              <p:cNvSpPr>
                <a:spLocks noChangeArrowheads="1"/>
              </p:cNvSpPr>
              <p:nvPr/>
            </p:nvSpPr>
            <p:spPr bwMode="auto">
              <a:xfrm>
                <a:off x="4732" y="3475"/>
                <a:ext cx="520" cy="277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-1" y="8613"/>
                      <a:pt x="-1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4" y="13940"/>
                      <a:pt x="474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299"/>
                      <a:pt x="6247" y="20299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6"/>
                      <a:pt x="11036" y="21596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6"/>
                      <a:pt x="15802" y="18946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-1"/>
                      <a:pt x="16758" y="-1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-1"/>
                      <a:pt x="13174" y="-1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49"/>
                      <a:pt x="9358" y="649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1"/>
                      <a:pt x="5288" y="1971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09"/>
                      <a:pt x="2172" y="13109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933" dir="2700000" algn="ctr" rotWithShape="0">
                  <a:srgbClr val="000000"/>
                </a:outerShdw>
              </a:effectLst>
            </p:spPr>
            <p:txBody>
              <a:bodyPr lIns="90000" tIns="46800" rIns="90000" bIns="46800"/>
              <a:lstStyle/>
              <a:p>
                <a:pPr defTabSz="449131">
                  <a:buClr>
                    <a:srgbClr val="000000"/>
                  </a:buClr>
                  <a:buSzPct val="100000"/>
                  <a:tabLst>
                    <a:tab pos="0" algn="l"/>
                    <a:tab pos="447544" algn="l"/>
                    <a:tab pos="896675" algn="l"/>
                    <a:tab pos="1345804" algn="l"/>
                    <a:tab pos="1794934" algn="l"/>
                    <a:tab pos="2244065" algn="l"/>
                    <a:tab pos="2693195" algn="l"/>
                    <a:tab pos="3142325" algn="l"/>
                    <a:tab pos="3591456" algn="l"/>
                    <a:tab pos="4040586" algn="l"/>
                    <a:tab pos="4489717" algn="l"/>
                    <a:tab pos="4938847" algn="l"/>
                    <a:tab pos="5387978" algn="l"/>
                    <a:tab pos="5837108" algn="l"/>
                    <a:tab pos="6286239" algn="l"/>
                    <a:tab pos="6735369" algn="l"/>
                    <a:tab pos="7184500" algn="l"/>
                    <a:tab pos="7633629" algn="l"/>
                    <a:tab pos="8082760" algn="l"/>
                    <a:tab pos="8531890" algn="l"/>
                    <a:tab pos="8981021" algn="l"/>
                  </a:tabLst>
                  <a:defRPr/>
                </a:pPr>
                <a:r>
                  <a:rPr lang="it-IT" sz="900">
                    <a:solidFill>
                      <a:srgbClr val="000000"/>
                    </a:solidFill>
                    <a:latin typeface="Times New Roman" charset="0"/>
                    <a:cs typeface="MS Gothic" charset="0"/>
                  </a:rPr>
                  <a:t>internet</a:t>
                </a:r>
              </a:p>
            </p:txBody>
          </p:sp>
        </p:grpSp>
        <p:pic>
          <p:nvPicPr>
            <p:cNvPr id="17464" name="Picture 5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2803" y="1219200"/>
              <a:ext cx="488950" cy="457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7465" name="Text Box 57"/>
            <p:cNvSpPr txBox="1">
              <a:spLocks noChangeArrowheads="1"/>
            </p:cNvSpPr>
            <p:nvPr/>
          </p:nvSpPr>
          <p:spPr bwMode="auto">
            <a:xfrm>
              <a:off x="4870454" y="4419605"/>
              <a:ext cx="1401764" cy="57150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9984" tIns="46792" rIns="89984" bIns="46792"/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GB" sz="1200">
                  <a:solidFill>
                    <a:srgbClr val="000000"/>
                  </a:solidFill>
                  <a:latin typeface="Times New Roman" charset="0"/>
                  <a:cs typeface="MS Gothic" charset="0"/>
                </a:rPr>
                <a:t>AGILE Team Processing Group</a:t>
              </a:r>
            </a:p>
          </p:txBody>
        </p:sp>
        <p:sp>
          <p:nvSpPr>
            <p:cNvPr id="17466" name="Text Box 58"/>
            <p:cNvSpPr txBox="1">
              <a:spLocks noChangeArrowheads="1"/>
            </p:cNvSpPr>
            <p:nvPr/>
          </p:nvSpPr>
          <p:spPr bwMode="auto">
            <a:xfrm>
              <a:off x="5776917" y="4876806"/>
              <a:ext cx="1462088" cy="585789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9984" tIns="46792" rIns="89984" bIns="46792"/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fr-FR" sz="1200">
                  <a:solidFill>
                    <a:srgbClr val="000000"/>
                  </a:solidFill>
                  <a:latin typeface="Times New Roman" charset="0"/>
                  <a:cs typeface="MS Gothic" charset="0"/>
                </a:rPr>
                <a:t>AGILE Science Support Center at ASDC</a:t>
              </a:r>
            </a:p>
          </p:txBody>
        </p:sp>
        <p:sp>
          <p:nvSpPr>
            <p:cNvPr id="17467" name="Oval 59"/>
            <p:cNvSpPr>
              <a:spLocks noChangeArrowheads="1"/>
            </p:cNvSpPr>
            <p:nvPr/>
          </p:nvSpPr>
          <p:spPr bwMode="auto">
            <a:xfrm>
              <a:off x="8583619" y="4267205"/>
              <a:ext cx="908051" cy="838201"/>
            </a:xfrm>
            <a:prstGeom prst="ellips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23" tIns="45712" rIns="91423" bIns="45712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68" name="Text Box 60"/>
            <p:cNvSpPr txBox="1">
              <a:spLocks noChangeArrowheads="1"/>
            </p:cNvSpPr>
            <p:nvPr/>
          </p:nvSpPr>
          <p:spPr bwMode="auto">
            <a:xfrm>
              <a:off x="8715381" y="4495805"/>
              <a:ext cx="579496" cy="279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9984" tIns="46792" rIns="89984" bIns="46792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it-IT" sz="1200">
                  <a:solidFill>
                    <a:srgbClr val="000000"/>
                  </a:solidFill>
                  <a:latin typeface="Times New Roman" charset="0"/>
                  <a:cs typeface="MS Gothic" charset="0"/>
                </a:rPr>
                <a:t>APPC</a:t>
              </a:r>
            </a:p>
          </p:txBody>
        </p:sp>
        <p:sp>
          <p:nvSpPr>
            <p:cNvPr id="17469" name="Line 61"/>
            <p:cNvSpPr>
              <a:spLocks noChangeShapeType="1"/>
            </p:cNvSpPr>
            <p:nvPr/>
          </p:nvSpPr>
          <p:spPr bwMode="auto">
            <a:xfrm flipH="1">
              <a:off x="7259643" y="4648205"/>
              <a:ext cx="1327151" cy="1588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1423" tIns="45712" rIns="91423" bIns="45712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70" name="Text Box 62"/>
            <p:cNvSpPr txBox="1">
              <a:spLocks noChangeArrowheads="1"/>
            </p:cNvSpPr>
            <p:nvPr/>
          </p:nvSpPr>
          <p:spPr bwMode="auto">
            <a:xfrm>
              <a:off x="7104068" y="4343405"/>
              <a:ext cx="1746257" cy="279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9984" tIns="46792" rIns="89984" bIns="46792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it-IT" sz="1200" b="1">
                  <a:solidFill>
                    <a:srgbClr val="000000"/>
                  </a:solidFill>
                  <a:latin typeface="Times New Roman" charset="0"/>
                  <a:cs typeface="MS Gothic" charset="0"/>
                </a:rPr>
                <a:t>Agile Pointing Program</a:t>
              </a:r>
            </a:p>
          </p:txBody>
        </p:sp>
        <p:sp>
          <p:nvSpPr>
            <p:cNvPr id="17471" name="Text Box 63"/>
            <p:cNvSpPr txBox="1">
              <a:spLocks noChangeArrowheads="1"/>
            </p:cNvSpPr>
            <p:nvPr/>
          </p:nvSpPr>
          <p:spPr bwMode="auto">
            <a:xfrm>
              <a:off x="742950" y="4191004"/>
              <a:ext cx="1238251" cy="648497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9984" tIns="46792" rIns="89984" bIns="46792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it-IT" sz="1200">
                  <a:solidFill>
                    <a:srgbClr val="000000"/>
                  </a:solidFill>
                  <a:latin typeface="Times New Roman" charset="0"/>
                  <a:cs typeface="MS Gothic" charset="0"/>
                </a:rPr>
                <a:t>Mission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it-IT" sz="1200">
                  <a:solidFill>
                    <a:srgbClr val="000000"/>
                  </a:solidFill>
                  <a:latin typeface="Times New Roman" charset="0"/>
                  <a:cs typeface="MS Gothic" charset="0"/>
                </a:rPr>
                <a:t>Control </a:t>
              </a:r>
              <a:br>
                <a:rPr lang="it-IT" sz="1200">
                  <a:solidFill>
                    <a:srgbClr val="000000"/>
                  </a:solidFill>
                  <a:latin typeface="Times New Roman" charset="0"/>
                  <a:cs typeface="MS Gothic" charset="0"/>
                </a:rPr>
              </a:br>
              <a:r>
                <a:rPr lang="it-IT" sz="1200">
                  <a:solidFill>
                    <a:srgbClr val="000000"/>
                  </a:solidFill>
                  <a:latin typeface="Times New Roman" charset="0"/>
                  <a:cs typeface="MS Gothic" charset="0"/>
                </a:rPr>
                <a:t>Center</a:t>
              </a:r>
            </a:p>
          </p:txBody>
        </p:sp>
        <p:sp>
          <p:nvSpPr>
            <p:cNvPr id="17472" name="Text Box 64"/>
            <p:cNvSpPr txBox="1">
              <a:spLocks noChangeArrowheads="1"/>
            </p:cNvSpPr>
            <p:nvPr/>
          </p:nvSpPr>
          <p:spPr bwMode="auto">
            <a:xfrm>
              <a:off x="249238" y="2971803"/>
              <a:ext cx="958953" cy="263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9984" tIns="46792" rIns="89984" bIns="46792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it-IT" sz="1100" i="1">
                  <a:solidFill>
                    <a:srgbClr val="000000"/>
                  </a:solidFill>
                  <a:latin typeface="Times New Roman" charset="0"/>
                  <a:cs typeface="MS Gothic" charset="0"/>
                </a:rPr>
                <a:t>Fucino, Italy</a:t>
              </a:r>
            </a:p>
          </p:txBody>
        </p:sp>
        <p:sp>
          <p:nvSpPr>
            <p:cNvPr id="17473" name="Text Box 65"/>
            <p:cNvSpPr txBox="1">
              <a:spLocks noChangeArrowheads="1"/>
            </p:cNvSpPr>
            <p:nvPr/>
          </p:nvSpPr>
          <p:spPr bwMode="auto">
            <a:xfrm>
              <a:off x="4705353" y="3048003"/>
              <a:ext cx="1037407" cy="263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9984" tIns="46792" rIns="89984" bIns="46792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it-IT" sz="1100" i="1">
                  <a:solidFill>
                    <a:srgbClr val="000000"/>
                  </a:solidFill>
                  <a:latin typeface="Times New Roman" charset="0"/>
                  <a:cs typeface="MS Gothic" charset="0"/>
                </a:rPr>
                <a:t>Frascati, Italy</a:t>
              </a:r>
            </a:p>
          </p:txBody>
        </p:sp>
      </p:grpSp>
      <p:grpSp>
        <p:nvGrpSpPr>
          <p:cNvPr id="105554" name="Group 1106"/>
          <p:cNvGrpSpPr>
            <a:grpSpLocks/>
          </p:cNvGrpSpPr>
          <p:nvPr/>
        </p:nvGrpSpPr>
        <p:grpSpPr bwMode="auto">
          <a:xfrm>
            <a:off x="4648200" y="3276600"/>
            <a:ext cx="2590800" cy="2895600"/>
            <a:chOff x="2928" y="2064"/>
            <a:chExt cx="1632" cy="1824"/>
          </a:xfrm>
        </p:grpSpPr>
        <p:sp>
          <p:nvSpPr>
            <p:cNvPr id="126998" name="Rectangle 22"/>
            <p:cNvSpPr>
              <a:spLocks noChangeArrowheads="1"/>
            </p:cNvSpPr>
            <p:nvPr/>
          </p:nvSpPr>
          <p:spPr bwMode="auto">
            <a:xfrm>
              <a:off x="2928" y="2064"/>
              <a:ext cx="1632" cy="182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26999" name="Text Box 23"/>
            <p:cNvSpPr txBox="1">
              <a:spLocks noChangeArrowheads="1"/>
            </p:cNvSpPr>
            <p:nvPr/>
          </p:nvSpPr>
          <p:spPr bwMode="auto">
            <a:xfrm>
              <a:off x="2973" y="2163"/>
              <a:ext cx="1542" cy="330"/>
            </a:xfrm>
            <a:prstGeom prst="rect">
              <a:avLst/>
            </a:prstGeom>
            <a:solidFill>
              <a:srgbClr val="FFFF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it-IT" sz="1400" b="1">
                  <a:solidFill>
                    <a:schemeClr val="accent2"/>
                  </a:solidFill>
                  <a:latin typeface="Arial Rounded MT Bold" charset="0"/>
                </a:rPr>
                <a:t>AGILE Data Center as SOC</a:t>
              </a:r>
            </a:p>
          </p:txBody>
        </p:sp>
        <p:sp>
          <p:nvSpPr>
            <p:cNvPr id="127000" name="Rectangle 24"/>
            <p:cNvSpPr>
              <a:spLocks noChangeArrowheads="1"/>
            </p:cNvSpPr>
            <p:nvPr/>
          </p:nvSpPr>
          <p:spPr bwMode="auto">
            <a:xfrm>
              <a:off x="3110" y="2557"/>
              <a:ext cx="983" cy="1252"/>
            </a:xfrm>
            <a:prstGeom prst="rect">
              <a:avLst/>
            </a:prstGeom>
            <a:solidFill>
              <a:srgbClr val="FFFF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00">
                  <a:solidFill>
                    <a:srgbClr val="FF0000"/>
                  </a:solidFill>
                  <a:latin typeface="Arial Rounded MT Bold" charset="0"/>
                </a:rPr>
                <a:t>Mission Planning</a:t>
              </a:r>
              <a:endParaRPr lang="en-US" sz="1100">
                <a:latin typeface="Arial Rounded MT Bold" charset="0"/>
              </a:endParaRPr>
            </a:p>
            <a:p>
              <a:pPr>
                <a:defRPr/>
              </a:pPr>
              <a:endParaRPr lang="en-US" sz="1100">
                <a:latin typeface="Arial Rounded MT Bold" charset="0"/>
              </a:endParaRPr>
            </a:p>
            <a:p>
              <a:pPr>
                <a:defRPr/>
              </a:pPr>
              <a:r>
                <a:rPr lang="en-US" sz="1100">
                  <a:solidFill>
                    <a:srgbClr val="FF0000"/>
                  </a:solidFill>
                  <a:latin typeface="Arial Rounded MT Bold" charset="0"/>
                </a:rPr>
                <a:t>Quick Look Analysis</a:t>
              </a:r>
              <a:endParaRPr lang="en-US" sz="1100">
                <a:latin typeface="Arial Rounded MT Bold" charset="0"/>
              </a:endParaRPr>
            </a:p>
            <a:p>
              <a:pPr>
                <a:defRPr/>
              </a:pPr>
              <a:endParaRPr lang="en-US" sz="1100">
                <a:latin typeface="Arial Rounded MT Bold" charset="0"/>
              </a:endParaRPr>
            </a:p>
            <a:p>
              <a:pPr>
                <a:defRPr/>
              </a:pPr>
              <a:r>
                <a:rPr lang="en-US" sz="1100">
                  <a:solidFill>
                    <a:srgbClr val="FF0000"/>
                  </a:solidFill>
                  <a:latin typeface="Arial Rounded MT Bold" charset="0"/>
                </a:rPr>
                <a:t>Scientific </a:t>
              </a:r>
              <a:r>
                <a:rPr lang="en-US" sz="1100">
                  <a:solidFill>
                    <a:srgbClr val="A53D3D"/>
                  </a:solidFill>
                  <a:latin typeface="Arial Rounded MT Bold" charset="0"/>
                </a:rPr>
                <a:t>Software</a:t>
              </a:r>
              <a:endParaRPr lang="en-US" sz="1100">
                <a:latin typeface="Arial Rounded MT Bold" charset="0"/>
              </a:endParaRPr>
            </a:p>
            <a:p>
              <a:pPr>
                <a:defRPr/>
              </a:pPr>
              <a:endParaRPr lang="en-US" sz="1100">
                <a:latin typeface="Arial Rounded MT Bold" charset="0"/>
              </a:endParaRPr>
            </a:p>
            <a:p>
              <a:pPr>
                <a:defRPr/>
              </a:pPr>
              <a:r>
                <a:rPr lang="en-US" sz="1100">
                  <a:solidFill>
                    <a:srgbClr val="FF0000"/>
                  </a:solidFill>
                  <a:latin typeface="Arial Rounded MT Bold" charset="0"/>
                </a:rPr>
                <a:t>Data processing</a:t>
              </a:r>
              <a:endParaRPr lang="en-US" sz="1100">
                <a:latin typeface="Arial Rounded MT Bold" charset="0"/>
              </a:endParaRPr>
            </a:p>
            <a:p>
              <a:pPr>
                <a:defRPr/>
              </a:pPr>
              <a:endParaRPr lang="en-US" sz="1100">
                <a:latin typeface="Arial Rounded MT Bold" charset="0"/>
              </a:endParaRPr>
            </a:p>
            <a:p>
              <a:pPr>
                <a:defRPr/>
              </a:pPr>
              <a:r>
                <a:rPr lang="en-US" sz="1100">
                  <a:solidFill>
                    <a:srgbClr val="A53D3D"/>
                  </a:solidFill>
                  <a:latin typeface="Arial Rounded MT Bold" charset="0"/>
                </a:rPr>
                <a:t>Calibration Archive</a:t>
              </a:r>
              <a:endParaRPr lang="en-US" sz="1100">
                <a:latin typeface="Arial Rounded MT Bold" charset="0"/>
              </a:endParaRPr>
            </a:p>
            <a:p>
              <a:pPr>
                <a:lnSpc>
                  <a:spcPct val="120000"/>
                </a:lnSpc>
                <a:defRPr/>
              </a:pPr>
              <a:endParaRPr lang="en-US" sz="1100">
                <a:latin typeface="Arial Rounded MT Bold" charset="0"/>
              </a:endParaRPr>
            </a:p>
            <a:p>
              <a:pPr>
                <a:defRPr/>
              </a:pPr>
              <a:r>
                <a:rPr lang="en-US" sz="1100">
                  <a:solidFill>
                    <a:srgbClr val="FF0000"/>
                  </a:solidFill>
                  <a:latin typeface="Arial Rounded MT Bold" charset="0"/>
                </a:rPr>
                <a:t>Scientific Archive</a:t>
              </a:r>
              <a:endParaRPr lang="en-US" sz="1100">
                <a:latin typeface="Arial Rounded MT Bold" charset="0"/>
              </a:endParaRPr>
            </a:p>
          </p:txBody>
        </p:sp>
        <p:sp>
          <p:nvSpPr>
            <p:cNvPr id="27658" name="Rectangle 31"/>
            <p:cNvSpPr>
              <a:spLocks noChangeArrowheads="1"/>
            </p:cNvSpPr>
            <p:nvPr/>
          </p:nvSpPr>
          <p:spPr bwMode="auto">
            <a:xfrm>
              <a:off x="4246" y="2364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7659" name="Line 33"/>
            <p:cNvSpPr>
              <a:spLocks noChangeShapeType="1"/>
            </p:cNvSpPr>
            <p:nvPr/>
          </p:nvSpPr>
          <p:spPr bwMode="auto">
            <a:xfrm>
              <a:off x="2928" y="3543"/>
              <a:ext cx="1632" cy="0"/>
            </a:xfrm>
            <a:prstGeom prst="line">
              <a:avLst/>
            </a:prstGeom>
            <a:noFill/>
            <a:ln w="38100">
              <a:solidFill>
                <a:srgbClr val="2B3A5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50522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3"/>
          <p:cNvSpPr txBox="1">
            <a:spLocks noChangeArrowheads="1"/>
          </p:cNvSpPr>
          <p:nvPr/>
        </p:nvSpPr>
        <p:spPr bwMode="auto">
          <a:xfrm>
            <a:off x="1489106" y="188915"/>
            <a:ext cx="6927794" cy="80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91429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dirty="0">
                <a:solidFill>
                  <a:srgbClr val="000000"/>
                </a:solidFill>
                <a:latin typeface="Arial"/>
                <a:cs typeface="Candara" charset="0"/>
              </a:rPr>
              <a:t>Recent change on the on-board configuration to</a:t>
            </a:r>
          </a:p>
          <a:p>
            <a:pPr algn="ctr" defTabSz="91429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dirty="0">
                <a:solidFill>
                  <a:srgbClr val="000000"/>
                </a:solidFill>
                <a:latin typeface="Arial"/>
                <a:cs typeface="Candara" charset="0"/>
              </a:rPr>
              <a:t>reduce MCAL dead time: </a:t>
            </a:r>
            <a:r>
              <a:rPr lang="en-US" sz="2300" dirty="0" err="1">
                <a:solidFill>
                  <a:srgbClr val="000000"/>
                </a:solidFill>
                <a:latin typeface="Arial"/>
                <a:cs typeface="Candara" charset="0"/>
              </a:rPr>
              <a:t>submillisecond</a:t>
            </a:r>
            <a:r>
              <a:rPr lang="en-US" sz="2300" dirty="0">
                <a:solidFill>
                  <a:srgbClr val="000000"/>
                </a:solidFill>
                <a:latin typeface="Arial"/>
                <a:cs typeface="Candara" charset="0"/>
              </a:rPr>
              <a:t> timescales</a:t>
            </a:r>
          </a:p>
        </p:txBody>
      </p:sp>
      <p:grpSp>
        <p:nvGrpSpPr>
          <p:cNvPr id="142338" name="Group 1"/>
          <p:cNvGrpSpPr>
            <a:grpSpLocks/>
          </p:cNvGrpSpPr>
          <p:nvPr/>
        </p:nvGrpSpPr>
        <p:grpSpPr bwMode="auto">
          <a:xfrm>
            <a:off x="273053" y="1412875"/>
            <a:ext cx="9191625" cy="5067300"/>
            <a:chOff x="220133" y="765175"/>
            <a:chExt cx="9192287" cy="5067300"/>
          </a:xfrm>
        </p:grpSpPr>
        <p:pic>
          <p:nvPicPr>
            <p:cNvPr id="142339" name="Picture 2" descr="asdsadasa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133" y="765175"/>
              <a:ext cx="9192287" cy="506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Striped Right Arrow 4"/>
            <p:cNvSpPr>
              <a:spLocks/>
            </p:cNvSpPr>
            <p:nvPr/>
          </p:nvSpPr>
          <p:spPr bwMode="auto">
            <a:xfrm rot="653139">
              <a:off x="7015122" y="2058988"/>
              <a:ext cx="1730500" cy="863600"/>
            </a:xfrm>
            <a:custGeom>
              <a:avLst/>
              <a:gdLst>
                <a:gd name="T0" fmla="*/ 0 w 1596413"/>
                <a:gd name="T1" fmla="*/ 216160 h 864638"/>
                <a:gd name="T2" fmla="*/ 27020 w 1596413"/>
                <a:gd name="T3" fmla="*/ 216160 h 864638"/>
                <a:gd name="T4" fmla="*/ 27020 w 1596413"/>
                <a:gd name="T5" fmla="*/ 648479 h 864638"/>
                <a:gd name="T6" fmla="*/ 0 w 1596413"/>
                <a:gd name="T7" fmla="*/ 648479 h 864638"/>
                <a:gd name="T8" fmla="*/ 0 w 1596413"/>
                <a:gd name="T9" fmla="*/ 216160 h 864638"/>
                <a:gd name="T10" fmla="*/ 54040 w 1596413"/>
                <a:gd name="T11" fmla="*/ 216160 h 864638"/>
                <a:gd name="T12" fmla="*/ 108080 w 1596413"/>
                <a:gd name="T13" fmla="*/ 216160 h 864638"/>
                <a:gd name="T14" fmla="*/ 108080 w 1596413"/>
                <a:gd name="T15" fmla="*/ 648479 h 864638"/>
                <a:gd name="T16" fmla="*/ 54040 w 1596413"/>
                <a:gd name="T17" fmla="*/ 648479 h 864638"/>
                <a:gd name="T18" fmla="*/ 54040 w 1596413"/>
                <a:gd name="T19" fmla="*/ 216160 h 864638"/>
                <a:gd name="T20" fmla="*/ 135100 w 1596413"/>
                <a:gd name="T21" fmla="*/ 216160 h 864638"/>
                <a:gd name="T22" fmla="*/ 1164094 w 1596413"/>
                <a:gd name="T23" fmla="*/ 216160 h 864638"/>
                <a:gd name="T24" fmla="*/ 1164094 w 1596413"/>
                <a:gd name="T25" fmla="*/ 0 h 864638"/>
                <a:gd name="T26" fmla="*/ 1596413 w 1596413"/>
                <a:gd name="T27" fmla="*/ 432319 h 864638"/>
                <a:gd name="T28" fmla="*/ 1164094 w 1596413"/>
                <a:gd name="T29" fmla="*/ 864638 h 864638"/>
                <a:gd name="T30" fmla="*/ 1164094 w 1596413"/>
                <a:gd name="T31" fmla="*/ 648479 h 864638"/>
                <a:gd name="T32" fmla="*/ 135100 w 1596413"/>
                <a:gd name="T33" fmla="*/ 648479 h 864638"/>
                <a:gd name="T34" fmla="*/ 135100 w 1596413"/>
                <a:gd name="T35" fmla="*/ 216160 h 8646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96413" h="864638">
                  <a:moveTo>
                    <a:pt x="0" y="216160"/>
                  </a:moveTo>
                  <a:lnTo>
                    <a:pt x="27020" y="216160"/>
                  </a:lnTo>
                  <a:lnTo>
                    <a:pt x="27020" y="648479"/>
                  </a:lnTo>
                  <a:lnTo>
                    <a:pt x="0" y="648479"/>
                  </a:lnTo>
                  <a:lnTo>
                    <a:pt x="0" y="216160"/>
                  </a:lnTo>
                  <a:close/>
                  <a:moveTo>
                    <a:pt x="54040" y="216160"/>
                  </a:moveTo>
                  <a:lnTo>
                    <a:pt x="108080" y="216160"/>
                  </a:lnTo>
                  <a:lnTo>
                    <a:pt x="108080" y="648479"/>
                  </a:lnTo>
                  <a:lnTo>
                    <a:pt x="54040" y="648479"/>
                  </a:lnTo>
                  <a:lnTo>
                    <a:pt x="54040" y="216160"/>
                  </a:lnTo>
                  <a:close/>
                  <a:moveTo>
                    <a:pt x="135100" y="216160"/>
                  </a:moveTo>
                  <a:lnTo>
                    <a:pt x="1164094" y="216160"/>
                  </a:lnTo>
                  <a:lnTo>
                    <a:pt x="1164094" y="0"/>
                  </a:lnTo>
                  <a:lnTo>
                    <a:pt x="1596413" y="432319"/>
                  </a:lnTo>
                  <a:lnTo>
                    <a:pt x="1164094" y="864638"/>
                  </a:lnTo>
                  <a:lnTo>
                    <a:pt x="1164094" y="648479"/>
                  </a:lnTo>
                  <a:lnTo>
                    <a:pt x="135100" y="648479"/>
                  </a:lnTo>
                  <a:lnTo>
                    <a:pt x="135100" y="216160"/>
                  </a:lnTo>
                  <a:close/>
                </a:path>
              </a:pathLst>
            </a:custGeom>
            <a:gradFill rotWithShape="1">
              <a:gsLst>
                <a:gs pos="0">
                  <a:srgbClr val="A8A8EA"/>
                </a:gs>
                <a:gs pos="35001">
                  <a:srgbClr val="C3C3EF"/>
                </a:gs>
                <a:gs pos="100000">
                  <a:srgbClr val="E8E8FA"/>
                </a:gs>
              </a:gsLst>
              <a:lin ang="16200000" scaled="1"/>
            </a:gradFill>
            <a:ln w="9525" cap="flat" cmpd="sng">
              <a:solidFill>
                <a:srgbClr val="2F2F98"/>
              </a:solidFill>
              <a:prstDash val="solid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defTabSz="91429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2341" name="TextBox 10"/>
            <p:cNvSpPr txBox="1">
              <a:spLocks noChangeArrowheads="1"/>
            </p:cNvSpPr>
            <p:nvPr/>
          </p:nvSpPr>
          <p:spPr bwMode="auto">
            <a:xfrm>
              <a:off x="3877993" y="1687514"/>
              <a:ext cx="2880923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29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00">
                  <a:solidFill>
                    <a:srgbClr val="000000"/>
                  </a:solidFill>
                  <a:latin typeface="Candara" charset="0"/>
                  <a:cs typeface="Candara" charset="0"/>
                </a:rPr>
                <a:t>factor &gt; 10</a:t>
              </a:r>
            </a:p>
            <a:p>
              <a:pPr algn="ctr" defTabSz="91429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00">
                  <a:solidFill>
                    <a:srgbClr val="000000"/>
                  </a:solidFill>
                  <a:latin typeface="Candara" charset="0"/>
                  <a:cs typeface="Candara" charset="0"/>
                </a:rPr>
                <a:t>increase in</a:t>
              </a:r>
            </a:p>
            <a:p>
              <a:pPr algn="ctr" defTabSz="91429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00">
                  <a:solidFill>
                    <a:srgbClr val="000000"/>
                  </a:solidFill>
                  <a:latin typeface="Candara" charset="0"/>
                  <a:cs typeface="Candara" charset="0"/>
                </a:rPr>
                <a:t>TGF detection rate!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8119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TGF_webpag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2"/>
          <a:stretch>
            <a:fillRect/>
          </a:stretch>
        </p:blipFill>
        <p:spPr bwMode="auto">
          <a:xfrm>
            <a:off x="-13758" y="21167"/>
            <a:ext cx="9906000" cy="538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1"/>
          <p:cNvSpPr txBox="1">
            <a:spLocks noChangeArrowheads="1"/>
          </p:cNvSpPr>
          <p:nvPr/>
        </p:nvSpPr>
        <p:spPr bwMode="auto">
          <a:xfrm>
            <a:off x="1" y="702734"/>
            <a:ext cx="4406106" cy="120029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0000FF"/>
                </a:solidFill>
              </a:rPr>
              <a:t>MCAL TGF Catalogs </a:t>
            </a:r>
          </a:p>
          <a:p>
            <a:pPr>
              <a:defRPr/>
            </a:pPr>
            <a:r>
              <a:rPr lang="en-US" b="1" dirty="0" smtClean="0">
                <a:solidFill>
                  <a:srgbClr val="0000FF"/>
                </a:solidFill>
              </a:rPr>
              <a:t>ASDC interactive webpages:</a:t>
            </a:r>
          </a:p>
          <a:p>
            <a:pPr>
              <a:defRPr/>
            </a:pPr>
            <a:r>
              <a:rPr lang="en-US" b="1" dirty="0" err="1" smtClean="0">
                <a:solidFill>
                  <a:srgbClr val="0000FF"/>
                </a:solidFill>
              </a:rPr>
              <a:t>www.asdc.asi.it</a:t>
            </a:r>
            <a:r>
              <a:rPr lang="en-US" b="1" dirty="0" smtClean="0">
                <a:solidFill>
                  <a:srgbClr val="0000FF"/>
                </a:solidFill>
              </a:rPr>
              <a:t>/</a:t>
            </a:r>
            <a:r>
              <a:rPr lang="en-US" b="1" dirty="0" err="1" smtClean="0">
                <a:solidFill>
                  <a:srgbClr val="0000FF"/>
                </a:solidFill>
              </a:rPr>
              <a:t>mcaltgfcat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4" name="Picture 3" descr="tgf_lightcurv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0" t="10399" r="1221" b="9195"/>
          <a:stretch>
            <a:fillRect/>
          </a:stretch>
        </p:blipFill>
        <p:spPr bwMode="auto">
          <a:xfrm>
            <a:off x="3556529" y="1312334"/>
            <a:ext cx="6349471" cy="551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2144581" y="4436534"/>
            <a:ext cx="1871133" cy="7937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785144" y="5084233"/>
            <a:ext cx="576131" cy="289984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2" tIns="45702" rIns="91402" bIns="45702"/>
          <a:lstStyle/>
          <a:p>
            <a:endParaRPr lang="en-US" sz="40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7905884" y="332318"/>
            <a:ext cx="503898" cy="93556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91586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12" name="Rectangle 20"/>
          <p:cNvSpPr>
            <a:spLocks noChangeArrowheads="1"/>
          </p:cNvSpPr>
          <p:nvPr/>
        </p:nvSpPr>
        <p:spPr bwMode="auto">
          <a:xfrm>
            <a:off x="5734051" y="3357563"/>
            <a:ext cx="1558925" cy="79375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1" tIns="45687" rIns="91371" bIns="45687" anchor="ctr"/>
          <a:lstStyle/>
          <a:p>
            <a:pPr algn="ctr" defTabSz="91429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baseline="30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Automatic </a:t>
            </a:r>
          </a:p>
          <a:p>
            <a:pPr algn="ctr" defTabSz="91429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baseline="30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data processing</a:t>
            </a:r>
          </a:p>
        </p:txBody>
      </p:sp>
      <p:sp>
        <p:nvSpPr>
          <p:cNvPr id="136213" name="Text Box 21"/>
          <p:cNvSpPr txBox="1">
            <a:spLocks noChangeArrowheads="1"/>
          </p:cNvSpPr>
          <p:nvPr/>
        </p:nvSpPr>
        <p:spPr bwMode="auto">
          <a:xfrm>
            <a:off x="7370765" y="2205039"/>
            <a:ext cx="1639887" cy="32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71" tIns="45687" rIns="91371" bIns="45687">
            <a:spAutoFit/>
          </a:bodyPr>
          <a:lstStyle/>
          <a:p>
            <a:pPr defTabSz="91429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2300" b="1" baseline="30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~1 hr</a:t>
            </a:r>
          </a:p>
        </p:txBody>
      </p:sp>
      <p:sp>
        <p:nvSpPr>
          <p:cNvPr id="136214" name="Text Box 22"/>
          <p:cNvSpPr txBox="1">
            <a:spLocks noChangeArrowheads="1"/>
          </p:cNvSpPr>
          <p:nvPr/>
        </p:nvSpPr>
        <p:spPr bwMode="auto">
          <a:xfrm>
            <a:off x="7370765" y="3092453"/>
            <a:ext cx="1639887" cy="32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71" tIns="45687" rIns="91371" bIns="45687">
            <a:spAutoFit/>
          </a:bodyPr>
          <a:lstStyle/>
          <a:p>
            <a:pPr defTabSz="91429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2300" b="1" baseline="30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~0.5 hr</a:t>
            </a:r>
          </a:p>
        </p:txBody>
      </p:sp>
      <p:sp>
        <p:nvSpPr>
          <p:cNvPr id="136215" name="Text Box 23"/>
          <p:cNvSpPr txBox="1">
            <a:spLocks noChangeArrowheads="1"/>
          </p:cNvSpPr>
          <p:nvPr/>
        </p:nvSpPr>
        <p:spPr bwMode="auto">
          <a:xfrm>
            <a:off x="7370765" y="3740152"/>
            <a:ext cx="1639887" cy="32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71" tIns="45687" rIns="91371" bIns="45687">
            <a:spAutoFit/>
          </a:bodyPr>
          <a:lstStyle/>
          <a:p>
            <a:pPr defTabSz="91429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2300" b="1" baseline="30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~0.5-1 hr</a:t>
            </a:r>
          </a:p>
        </p:txBody>
      </p:sp>
      <p:sp>
        <p:nvSpPr>
          <p:cNvPr id="136216" name="Line 24"/>
          <p:cNvSpPr>
            <a:spLocks noChangeShapeType="1"/>
          </p:cNvSpPr>
          <p:nvPr/>
        </p:nvSpPr>
        <p:spPr bwMode="auto">
          <a:xfrm>
            <a:off x="7527927" y="4151313"/>
            <a:ext cx="1014413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71" tIns="45687" rIns="91371" bIns="45687"/>
          <a:lstStyle/>
          <a:p>
            <a:pPr defTabSz="9142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3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6217" name="Text Box 25"/>
          <p:cNvSpPr txBox="1">
            <a:spLocks noChangeArrowheads="1"/>
          </p:cNvSpPr>
          <p:nvPr/>
        </p:nvSpPr>
        <p:spPr bwMode="auto">
          <a:xfrm>
            <a:off x="7370765" y="4459289"/>
            <a:ext cx="1639887" cy="32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71" tIns="45687" rIns="91371" bIns="45687">
            <a:spAutoFit/>
          </a:bodyPr>
          <a:lstStyle/>
          <a:p>
            <a:pPr defTabSz="91429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2300" b="1" baseline="3000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~(2-2.5) hr</a:t>
            </a:r>
          </a:p>
        </p:txBody>
      </p:sp>
      <p:grpSp>
        <p:nvGrpSpPr>
          <p:cNvPr id="144391" name="Group 28"/>
          <p:cNvGrpSpPr>
            <a:grpSpLocks noGrp="1" noChangeAspect="1"/>
          </p:cNvGrpSpPr>
          <p:nvPr/>
        </p:nvGrpSpPr>
        <p:grpSpPr bwMode="auto">
          <a:xfrm>
            <a:off x="350840" y="620716"/>
            <a:ext cx="6708775" cy="5616575"/>
            <a:chOff x="929" y="618"/>
            <a:chExt cx="3901" cy="3538"/>
          </a:xfrm>
        </p:grpSpPr>
        <p:sp>
          <p:nvSpPr>
            <p:cNvPr id="144394" name="AutoShape 29"/>
            <p:cNvSpPr>
              <a:spLocks noChangeAspect="1" noChangeArrowheads="1" noTextEdit="1"/>
            </p:cNvSpPr>
            <p:nvPr/>
          </p:nvSpPr>
          <p:spPr bwMode="auto">
            <a:xfrm>
              <a:off x="929" y="618"/>
              <a:ext cx="3901" cy="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9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3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44395" name="_s4101"/>
            <p:cNvCxnSpPr>
              <a:cxnSpLocks noChangeShapeType="1"/>
              <a:stCxn id="144407" idx="1"/>
              <a:endCxn id="144404" idx="2"/>
            </p:cNvCxnSpPr>
            <p:nvPr/>
          </p:nvCxnSpPr>
          <p:spPr bwMode="auto">
            <a:xfrm rot="10800000">
              <a:off x="2817" y="2612"/>
              <a:ext cx="144" cy="105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396" name="_s4102"/>
            <p:cNvCxnSpPr>
              <a:cxnSpLocks noChangeShapeType="1"/>
              <a:stCxn id="144406" idx="1"/>
              <a:endCxn id="144404" idx="2"/>
            </p:cNvCxnSpPr>
            <p:nvPr/>
          </p:nvCxnSpPr>
          <p:spPr bwMode="auto">
            <a:xfrm rot="10800000">
              <a:off x="2817" y="2612"/>
              <a:ext cx="144" cy="65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397" name="_s4103"/>
            <p:cNvCxnSpPr>
              <a:cxnSpLocks noChangeShapeType="1"/>
              <a:stCxn id="144405" idx="1"/>
              <a:endCxn id="144404" idx="2"/>
            </p:cNvCxnSpPr>
            <p:nvPr/>
          </p:nvCxnSpPr>
          <p:spPr bwMode="auto">
            <a:xfrm rot="10800000">
              <a:off x="2817" y="2612"/>
              <a:ext cx="144" cy="25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398" name="_s4104"/>
            <p:cNvCxnSpPr>
              <a:cxnSpLocks noChangeShapeType="1"/>
              <a:stCxn id="144404" idx="1"/>
              <a:endCxn id="144403" idx="2"/>
            </p:cNvCxnSpPr>
            <p:nvPr/>
          </p:nvCxnSpPr>
          <p:spPr bwMode="auto">
            <a:xfrm rot="10800000">
              <a:off x="2242" y="2229"/>
              <a:ext cx="143" cy="25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399" name="_s4105"/>
            <p:cNvCxnSpPr>
              <a:cxnSpLocks noChangeShapeType="1"/>
              <a:stCxn id="144403" idx="0"/>
              <a:endCxn id="144402" idx="2"/>
            </p:cNvCxnSpPr>
            <p:nvPr/>
          </p:nvCxnSpPr>
          <p:spPr bwMode="auto">
            <a:xfrm rot="-5400000">
              <a:off x="2513" y="1575"/>
              <a:ext cx="128" cy="67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400" name="_s4106"/>
            <p:cNvCxnSpPr>
              <a:cxnSpLocks noChangeShapeType="1"/>
              <a:stCxn id="144402" idx="0"/>
              <a:endCxn id="144401" idx="2"/>
            </p:cNvCxnSpPr>
            <p:nvPr/>
          </p:nvCxnSpPr>
          <p:spPr bwMode="auto">
            <a:xfrm rot="5400000" flipH="1">
              <a:off x="2832" y="1509"/>
              <a:ext cx="128" cy="3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401" name="_s4107"/>
            <p:cNvSpPr>
              <a:spLocks noChangeArrowheads="1"/>
            </p:cNvSpPr>
            <p:nvPr/>
          </p:nvSpPr>
          <p:spPr bwMode="auto">
            <a:xfrm>
              <a:off x="2447" y="1207"/>
              <a:ext cx="864" cy="25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435" tIns="22718" rIns="45435" bIns="22718" anchor="ctr"/>
            <a:lstStyle/>
            <a:p>
              <a:pPr algn="ctr" defTabSz="914296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5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</a:t>
              </a:r>
              <a:r>
                <a:rPr lang="it-IT" sz="1900" b="1" baseline="30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Satellite</a:t>
              </a:r>
            </a:p>
          </p:txBody>
        </p:sp>
        <p:sp>
          <p:nvSpPr>
            <p:cNvPr id="144402" name="_s4108"/>
            <p:cNvSpPr>
              <a:spLocks noChangeArrowheads="1"/>
            </p:cNvSpPr>
            <p:nvPr/>
          </p:nvSpPr>
          <p:spPr bwMode="auto">
            <a:xfrm>
              <a:off x="2385" y="1590"/>
              <a:ext cx="1054" cy="25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435" tIns="22718" rIns="45435" bIns="22718" anchor="ctr"/>
            <a:lstStyle/>
            <a:p>
              <a:pPr algn="ctr" defTabSz="914296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600" b="1" baseline="30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Malindi Ground Station</a:t>
              </a:r>
            </a:p>
          </p:txBody>
        </p:sp>
        <p:sp>
          <p:nvSpPr>
            <p:cNvPr id="144403" name="_s4109"/>
            <p:cNvSpPr>
              <a:spLocks noChangeArrowheads="1"/>
            </p:cNvSpPr>
            <p:nvPr/>
          </p:nvSpPr>
          <p:spPr bwMode="auto">
            <a:xfrm>
              <a:off x="1810" y="1974"/>
              <a:ext cx="863" cy="25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435" tIns="22718" rIns="45435" bIns="22718" anchor="ctr"/>
            <a:lstStyle/>
            <a:p>
              <a:pPr algn="ctr" defTabSz="914296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600" b="1" baseline="30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Fucino TZP MOC</a:t>
              </a:r>
            </a:p>
          </p:txBody>
        </p:sp>
        <p:sp>
          <p:nvSpPr>
            <p:cNvPr id="144404" name="_s4110"/>
            <p:cNvSpPr>
              <a:spLocks noChangeArrowheads="1"/>
            </p:cNvSpPr>
            <p:nvPr/>
          </p:nvSpPr>
          <p:spPr bwMode="auto">
            <a:xfrm>
              <a:off x="2385" y="2357"/>
              <a:ext cx="864" cy="25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435" tIns="22718" rIns="45435" bIns="22718" anchor="ctr"/>
            <a:lstStyle/>
            <a:p>
              <a:pPr algn="ctr" defTabSz="914296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600" b="1" baseline="30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ASDC</a:t>
              </a:r>
            </a:p>
          </p:txBody>
        </p:sp>
        <p:sp>
          <p:nvSpPr>
            <p:cNvPr id="144405" name="_s4111"/>
            <p:cNvSpPr>
              <a:spLocks noChangeArrowheads="1"/>
            </p:cNvSpPr>
            <p:nvPr/>
          </p:nvSpPr>
          <p:spPr bwMode="auto">
            <a:xfrm>
              <a:off x="2961" y="2740"/>
              <a:ext cx="987" cy="25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910" tIns="26955" rIns="53910" bIns="26955" anchor="ctr"/>
            <a:lstStyle/>
            <a:p>
              <a:pPr algn="ctr" defTabSz="914296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600" b="1" baseline="30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AGILE Team</a:t>
              </a:r>
            </a:p>
          </p:txBody>
        </p:sp>
        <p:sp>
          <p:nvSpPr>
            <p:cNvPr id="144406" name="_s4112"/>
            <p:cNvSpPr>
              <a:spLocks noChangeArrowheads="1"/>
            </p:cNvSpPr>
            <p:nvPr/>
          </p:nvSpPr>
          <p:spPr bwMode="auto">
            <a:xfrm>
              <a:off x="2961" y="3140"/>
              <a:ext cx="987" cy="25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5488" tIns="32744" rIns="65488" bIns="32744" anchor="ctr"/>
            <a:lstStyle/>
            <a:p>
              <a:pPr algn="ctr" defTabSz="914296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600" b="1" baseline="30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Guest Observers</a:t>
              </a:r>
            </a:p>
          </p:txBody>
        </p:sp>
        <p:sp>
          <p:nvSpPr>
            <p:cNvPr id="144407" name="_s4113"/>
            <p:cNvSpPr>
              <a:spLocks noChangeArrowheads="1"/>
            </p:cNvSpPr>
            <p:nvPr/>
          </p:nvSpPr>
          <p:spPr bwMode="auto">
            <a:xfrm>
              <a:off x="2961" y="3540"/>
              <a:ext cx="987" cy="25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9553" tIns="39776" rIns="79553" bIns="39776" anchor="ctr"/>
            <a:lstStyle/>
            <a:p>
              <a:pPr algn="ctr" defTabSz="914296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2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Public data access</a:t>
              </a:r>
            </a:p>
          </p:txBody>
        </p:sp>
        <p:sp>
          <p:nvSpPr>
            <p:cNvPr id="136235" name="Line 43"/>
            <p:cNvSpPr>
              <a:spLocks noChangeShapeType="1"/>
            </p:cNvSpPr>
            <p:nvPr/>
          </p:nvSpPr>
          <p:spPr bwMode="auto">
            <a:xfrm>
              <a:off x="4148" y="1481"/>
              <a:ext cx="1" cy="500"/>
            </a:xfrm>
            <a:prstGeom prst="line">
              <a:avLst/>
            </a:prstGeom>
            <a:noFill/>
            <a:ln w="53975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29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6236" name="Line 44"/>
            <p:cNvSpPr>
              <a:spLocks noChangeShapeType="1"/>
            </p:cNvSpPr>
            <p:nvPr/>
          </p:nvSpPr>
          <p:spPr bwMode="auto">
            <a:xfrm>
              <a:off x="4148" y="2068"/>
              <a:ext cx="1" cy="227"/>
            </a:xfrm>
            <a:prstGeom prst="line">
              <a:avLst/>
            </a:prstGeom>
            <a:noFill/>
            <a:ln w="53975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29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67" name="Rectangle 26"/>
          <p:cNvSpPr>
            <a:spLocks noChangeArrowheads="1"/>
          </p:cNvSpPr>
          <p:nvPr/>
        </p:nvSpPr>
        <p:spPr bwMode="auto">
          <a:xfrm>
            <a:off x="1147573" y="353702"/>
            <a:ext cx="7670751" cy="1569594"/>
          </a:xfrm>
          <a:prstGeom prst="rect">
            <a:avLst/>
          </a:prstGeom>
          <a:solidFill>
            <a:srgbClr val="DDFFFF"/>
          </a:solidFill>
          <a:ln>
            <a:solidFill>
              <a:schemeClr val="tx1"/>
            </a:solidFill>
          </a:ln>
        </p:spPr>
        <p:txBody>
          <a:bodyPr wrap="none" lIns="91371" tIns="45687" rIns="91371" bIns="45687">
            <a:spAutoFit/>
          </a:bodyPr>
          <a:lstStyle/>
          <a:p>
            <a:pPr algn="ctr" defTabSz="9142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b="1" dirty="0">
                <a:ln>
                  <a:solidFill>
                    <a:srgbClr val="000000"/>
                  </a:solidFill>
                </a:ln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FUTURE: A NEW Real Time Pipeline to </a:t>
            </a:r>
          </a:p>
          <a:p>
            <a:pPr algn="ctr" defTabSz="9142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b="1" dirty="0">
                <a:ln>
                  <a:solidFill>
                    <a:srgbClr val="000000"/>
                  </a:solidFill>
                </a:ln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Link </a:t>
            </a:r>
            <a:r>
              <a:rPr lang="it-IT" sz="3200" b="1" dirty="0" err="1">
                <a:ln>
                  <a:solidFill>
                    <a:srgbClr val="000000"/>
                  </a:solidFill>
                </a:ln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Meteorological</a:t>
            </a:r>
            <a:r>
              <a:rPr lang="it-IT" sz="3200" b="1" dirty="0">
                <a:ln>
                  <a:solidFill>
                    <a:srgbClr val="000000"/>
                  </a:solidFill>
                </a:ln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 Information </a:t>
            </a:r>
          </a:p>
          <a:p>
            <a:pPr algn="ctr" defTabSz="9142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b="1" dirty="0">
                <a:ln>
                  <a:solidFill>
                    <a:srgbClr val="000000"/>
                  </a:solidFill>
                </a:ln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and </a:t>
            </a:r>
            <a:r>
              <a:rPr lang="it-IT" sz="3200" b="1" dirty="0" err="1">
                <a:ln>
                  <a:solidFill>
                    <a:srgbClr val="000000"/>
                  </a:solidFill>
                </a:ln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TGFs</a:t>
            </a:r>
            <a:r>
              <a:rPr lang="it-IT" sz="3200" b="1" dirty="0">
                <a:ln>
                  <a:solidFill>
                    <a:srgbClr val="000000"/>
                  </a:solidFill>
                </a:ln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3200" b="1" dirty="0" err="1">
                <a:ln>
                  <a:solidFill>
                    <a:srgbClr val="000000"/>
                  </a:solidFill>
                </a:ln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Detected</a:t>
            </a:r>
            <a:r>
              <a:rPr lang="it-IT" sz="3200" b="1" dirty="0">
                <a:ln>
                  <a:solidFill>
                    <a:srgbClr val="000000"/>
                  </a:solidFill>
                </a:ln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 by AGILE </a:t>
            </a: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965238" y="4494001"/>
            <a:ext cx="7983937" cy="2062036"/>
          </a:xfrm>
          <a:prstGeom prst="rect">
            <a:avLst/>
          </a:prstGeom>
          <a:solidFill>
            <a:srgbClr val="DDFFFF"/>
          </a:solidFill>
          <a:ln>
            <a:solidFill>
              <a:schemeClr val="tx1"/>
            </a:solidFill>
          </a:ln>
        </p:spPr>
        <p:txBody>
          <a:bodyPr wrap="none" lIns="91371" tIns="45687" rIns="91371" bIns="45687">
            <a:spAutoFit/>
          </a:bodyPr>
          <a:lstStyle/>
          <a:p>
            <a:pPr algn="ctr" defTabSz="9142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b="1" dirty="0" err="1">
                <a:ln>
                  <a:solidFill>
                    <a:srgbClr val="000000"/>
                  </a:solidFill>
                </a:ln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Extend</a:t>
            </a:r>
            <a:r>
              <a:rPr lang="it-IT" sz="3200" b="1" dirty="0">
                <a:ln>
                  <a:solidFill>
                    <a:srgbClr val="000000"/>
                  </a:solidFill>
                </a:ln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3200" b="1" dirty="0" err="1">
                <a:ln>
                  <a:solidFill>
                    <a:srgbClr val="000000"/>
                  </a:solidFill>
                </a:ln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also</a:t>
            </a:r>
            <a:r>
              <a:rPr lang="it-IT" sz="3200" b="1" dirty="0">
                <a:ln>
                  <a:solidFill>
                    <a:srgbClr val="000000"/>
                  </a:solidFill>
                </a:ln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 to </a:t>
            </a:r>
            <a:r>
              <a:rPr lang="it-IT" sz="3200" b="1" dirty="0" err="1">
                <a:ln>
                  <a:solidFill>
                    <a:srgbClr val="000000"/>
                  </a:solidFill>
                </a:ln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Terrestrial</a:t>
            </a:r>
            <a:r>
              <a:rPr lang="it-IT" sz="3200" b="1" dirty="0">
                <a:ln>
                  <a:solidFill>
                    <a:srgbClr val="000000"/>
                  </a:solidFill>
                </a:ln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 data</a:t>
            </a:r>
          </a:p>
          <a:p>
            <a:pPr algn="ctr" defTabSz="9142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b="1" dirty="0">
                <a:ln>
                  <a:solidFill>
                    <a:srgbClr val="000000"/>
                  </a:solidFill>
                </a:ln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 ASDC expertise on web </a:t>
            </a:r>
            <a:r>
              <a:rPr lang="it-IT" sz="3200" b="1" dirty="0" err="1">
                <a:ln>
                  <a:solidFill>
                    <a:srgbClr val="000000"/>
                  </a:solidFill>
                </a:ln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based</a:t>
            </a:r>
            <a:endParaRPr lang="it-IT" sz="3200" b="1" dirty="0">
              <a:ln>
                <a:solidFill>
                  <a:srgbClr val="000000"/>
                </a:solidFill>
              </a:ln>
              <a:solidFill>
                <a:srgbClr val="CC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9142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b="1" dirty="0" err="1">
                <a:ln>
                  <a:solidFill>
                    <a:srgbClr val="000000"/>
                  </a:solidFill>
                </a:ln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interactive</a:t>
            </a:r>
            <a:r>
              <a:rPr lang="it-IT" sz="3200" b="1" dirty="0">
                <a:ln>
                  <a:solidFill>
                    <a:srgbClr val="000000"/>
                  </a:solidFill>
                </a:ln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3200" b="1" dirty="0" err="1">
                <a:ln>
                  <a:solidFill>
                    <a:srgbClr val="000000"/>
                  </a:solidFill>
                </a:ln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tools</a:t>
            </a:r>
            <a:r>
              <a:rPr lang="it-IT" sz="3200" b="1" dirty="0">
                <a:ln>
                  <a:solidFill>
                    <a:srgbClr val="000000"/>
                  </a:solidFill>
                </a:ln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  and cross-</a:t>
            </a:r>
            <a:r>
              <a:rPr lang="it-IT" sz="3200" b="1" dirty="0" err="1">
                <a:ln>
                  <a:solidFill>
                    <a:srgbClr val="000000"/>
                  </a:solidFill>
                </a:ln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correlations</a:t>
            </a:r>
            <a:r>
              <a:rPr lang="it-IT" sz="3200" b="1" dirty="0">
                <a:ln>
                  <a:solidFill>
                    <a:srgbClr val="000000"/>
                  </a:solidFill>
                </a:ln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algn="ctr" defTabSz="9142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b="1" dirty="0" err="1">
                <a:ln>
                  <a:solidFill>
                    <a:srgbClr val="000000"/>
                  </a:solidFill>
                </a:ln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among</a:t>
            </a:r>
            <a:r>
              <a:rPr lang="it-IT" sz="3200" b="1" dirty="0">
                <a:ln>
                  <a:solidFill>
                    <a:srgbClr val="000000"/>
                  </a:solidFill>
                </a:ln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3200" b="1" dirty="0" err="1">
                <a:ln>
                  <a:solidFill>
                    <a:srgbClr val="000000"/>
                  </a:solidFill>
                </a:ln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different</a:t>
            </a:r>
            <a:r>
              <a:rPr lang="it-IT" sz="3200" b="1" dirty="0">
                <a:ln>
                  <a:solidFill>
                    <a:srgbClr val="000000"/>
                  </a:solidFill>
                </a:ln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3200" b="1" dirty="0" err="1">
                <a:ln>
                  <a:solidFill>
                    <a:srgbClr val="000000"/>
                  </a:solidFill>
                </a:ln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DBs</a:t>
            </a:r>
            <a:r>
              <a:rPr lang="it-IT" sz="3200" b="1" dirty="0">
                <a:ln>
                  <a:solidFill>
                    <a:srgbClr val="000000"/>
                  </a:solidFill>
                </a:ln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it-IT" sz="3200" b="1" dirty="0" err="1">
                <a:ln>
                  <a:solidFill>
                    <a:srgbClr val="000000"/>
                  </a:solidFill>
                </a:ln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archives</a:t>
            </a:r>
            <a:endParaRPr lang="en-US" sz="3200" b="1" dirty="0">
              <a:ln>
                <a:solidFill>
                  <a:srgbClr val="000000"/>
                </a:solidFill>
              </a:ln>
              <a:solidFill>
                <a:srgbClr val="CC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058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29" name="Picture 1" descr="AGILE_LV3_tool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 t="13513" r="11131"/>
          <a:stretch>
            <a:fillRect/>
          </a:stretch>
        </p:blipFill>
        <p:spPr bwMode="auto">
          <a:xfrm>
            <a:off x="2" y="0"/>
            <a:ext cx="9991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9800000">
            <a:off x="2644642" y="1471829"/>
            <a:ext cx="4978047" cy="16310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292" tIns="45645" rIns="91292" bIns="45645">
            <a:spAutoFit/>
          </a:bodyPr>
          <a:lstStyle/>
          <a:p>
            <a:pPr algn="ctr">
              <a:defRPr/>
            </a:pPr>
            <a:r>
              <a:rPr lang="it-IT" sz="4000" b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ＭＳ Ｐゴシック"/>
                <a:cs typeface="ＭＳ Ｐゴシック"/>
              </a:rPr>
              <a:t>Working</a:t>
            </a:r>
            <a:r>
              <a:rPr lang="it-IT" sz="4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ＭＳ Ｐゴシック"/>
                <a:cs typeface="ＭＳ Ｐゴシック"/>
              </a:rPr>
              <a:t> </a:t>
            </a:r>
            <a:r>
              <a:rPr lang="it-IT" sz="4000" b="1" dirty="0" err="1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ＭＳ Ｐゴシック"/>
                <a:cs typeface="ＭＳ Ｐゴシック"/>
              </a:rPr>
              <a:t>prototype</a:t>
            </a:r>
            <a:endParaRPr lang="it-IT" sz="4000" b="1" dirty="0" smtClean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ea typeface="ＭＳ Ｐゴシック"/>
              <a:cs typeface="ＭＳ Ｐゴシック"/>
            </a:endParaRPr>
          </a:p>
          <a:p>
            <a:pPr algn="ctr">
              <a:defRPr/>
            </a:pPr>
            <a:r>
              <a:rPr lang="it-IT" sz="2400" b="1" dirty="0" err="1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ＭＳ Ｐゴシック"/>
                <a:cs typeface="ＭＳ Ｐゴシック"/>
              </a:rPr>
              <a:t>interfaced</a:t>
            </a:r>
            <a:r>
              <a:rPr lang="it-IT" sz="24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ＭＳ Ｐゴシック"/>
                <a:cs typeface="ＭＳ Ｐゴシック"/>
              </a:rPr>
              <a:t> with </a:t>
            </a:r>
            <a:r>
              <a:rPr lang="it-IT" sz="2400" b="1" dirty="0" err="1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ＭＳ Ｐゴシック"/>
                <a:cs typeface="ＭＳ Ｐゴシック"/>
              </a:rPr>
              <a:t>other</a:t>
            </a:r>
            <a:r>
              <a:rPr lang="it-IT" sz="24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ＭＳ Ｐゴシック"/>
                <a:cs typeface="ＭＳ Ｐゴシック"/>
              </a:rPr>
              <a:t> ASDC </a:t>
            </a:r>
            <a:r>
              <a:rPr lang="it-IT" sz="2400" b="1" dirty="0" err="1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ＭＳ Ｐゴシック"/>
                <a:cs typeface="ＭＳ Ｐゴシック"/>
              </a:rPr>
              <a:t>tools</a:t>
            </a:r>
            <a:endParaRPr lang="it-IT" sz="2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ea typeface="ＭＳ Ｐゴシック"/>
              <a:cs typeface="ＭＳ Ｐゴシック"/>
            </a:endParaRPr>
          </a:p>
          <a:p>
            <a:pPr algn="ctr">
              <a:defRPr/>
            </a:pPr>
            <a:r>
              <a:rPr lang="it-IT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ＭＳ Ｐゴシック"/>
                <a:cs typeface="ＭＳ Ｐゴシック"/>
              </a:rPr>
              <a:t>(password </a:t>
            </a:r>
            <a:r>
              <a:rPr lang="it-IT" b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ＭＳ Ｐゴシック"/>
                <a:cs typeface="ＭＳ Ｐゴシック"/>
              </a:rPr>
              <a:t>restricted</a:t>
            </a:r>
            <a:r>
              <a:rPr lang="it-IT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ＭＳ Ｐゴシック"/>
                <a:cs typeface="ＭＳ Ｐゴシック"/>
              </a:rPr>
              <a:t> </a:t>
            </a:r>
            <a:r>
              <a:rPr lang="it-IT" b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ＭＳ Ｐゴシック"/>
                <a:cs typeface="ＭＳ Ｐゴシック"/>
              </a:rPr>
              <a:t>access</a:t>
            </a:r>
            <a:r>
              <a:rPr lang="it-IT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ＭＳ Ｐゴシック"/>
                <a:cs typeface="ＭＳ Ｐゴシック"/>
              </a:rPr>
              <a:t>)</a:t>
            </a:r>
          </a:p>
          <a:p>
            <a:pPr>
              <a:defRPr/>
            </a:pPr>
            <a:endParaRPr lang="en-US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52931" name="TextBox 4"/>
          <p:cNvSpPr txBox="1">
            <a:spLocks noChangeArrowheads="1"/>
          </p:cNvSpPr>
          <p:nvPr/>
        </p:nvSpPr>
        <p:spPr bwMode="auto">
          <a:xfrm>
            <a:off x="128588" y="5516566"/>
            <a:ext cx="2016125" cy="70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2" tIns="45645" rIns="91292" bIns="45645">
            <a:spAutoFit/>
          </a:bodyPr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</a:rPr>
              <a:t>Duration:</a:t>
            </a:r>
          </a:p>
          <a:p>
            <a:r>
              <a:rPr lang="en-US" sz="2000">
                <a:solidFill>
                  <a:srgbClr val="000000"/>
                </a:solidFill>
              </a:rPr>
              <a:t>1, 2, 7, 28 days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360615" y="5589589"/>
            <a:ext cx="936625" cy="2159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276" tIns="45638" rIns="91276" bIns="45638"/>
          <a:lstStyle/>
          <a:p>
            <a:endParaRPr lang="en-US" sz="400">
              <a:solidFill>
                <a:srgbClr val="000000"/>
              </a:solidFill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40718" y="4652966"/>
            <a:ext cx="9447192" cy="20619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76" tIns="45638" rIns="91276" bIns="45638">
            <a:spAutoFit/>
          </a:bodyPr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000000"/>
                </a:solidFill>
              </a:rPr>
              <a:t>NEW TOOL: web interface for </a:t>
            </a:r>
            <a:r>
              <a:rPr lang="en-US" sz="3200" b="1" dirty="0">
                <a:solidFill>
                  <a:srgbClr val="FF0000"/>
                </a:solidFill>
              </a:rPr>
              <a:t>official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interactive </a:t>
            </a:r>
            <a:r>
              <a:rPr lang="en-US" sz="3200" b="1" u="sng" dirty="0">
                <a:solidFill>
                  <a:srgbClr val="FF0000"/>
                </a:solidFill>
              </a:rPr>
              <a:t>on-line</a:t>
            </a:r>
            <a:r>
              <a:rPr lang="en-US" sz="3200" b="1" dirty="0">
                <a:solidFill>
                  <a:srgbClr val="FF0000"/>
                </a:solidFill>
              </a:rPr>
              <a:t> ML analysis</a:t>
            </a:r>
            <a:r>
              <a:rPr lang="en-US" sz="3200" b="1" dirty="0">
                <a:solidFill>
                  <a:srgbClr val="000000"/>
                </a:solidFill>
              </a:rPr>
              <a:t> on AGILE </a:t>
            </a:r>
            <a:r>
              <a:rPr lang="en-US" sz="3200" b="1" dirty="0" smtClean="0">
                <a:solidFill>
                  <a:srgbClr val="000000"/>
                </a:solidFill>
              </a:rPr>
              <a:t>data. 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Tested also with </a:t>
            </a:r>
            <a:r>
              <a:rPr lang="en-US" sz="3200" b="1" dirty="0" smtClean="0">
                <a:solidFill>
                  <a:srgbClr val="000000"/>
                </a:solidFill>
              </a:rPr>
              <a:t>students, will be open access  in early September! 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78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149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254007" y="1371601"/>
            <a:ext cx="9523413" cy="83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9695" tIns="46638" rIns="89695" bIns="46638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ts val="1498"/>
              </a:spcBef>
              <a:spcAft>
                <a:spcPct val="0"/>
              </a:spcAft>
              <a:buClr>
                <a:srgbClr val="000000"/>
              </a:buClr>
              <a:buSzPct val="150000"/>
              <a:buFont typeface="Arial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cs typeface="MS Gothic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MS Gothic" charset="0"/>
              </a:rPr>
              <a:t>The ADC, based at ASDC, is in charge of </a:t>
            </a:r>
            <a:r>
              <a:rPr lang="en-US" dirty="0" smtClean="0">
                <a:solidFill>
                  <a:srgbClr val="FF0000"/>
                </a:solidFill>
                <a:cs typeface="MS Gothic" charset="0"/>
              </a:rPr>
              <a:t>all the scientific oriented activities related to the analysis and archiving</a:t>
            </a:r>
            <a:r>
              <a:rPr lang="en-US" dirty="0" smtClean="0">
                <a:solidFill>
                  <a:srgbClr val="000000"/>
                </a:solidFill>
                <a:cs typeface="MS Gothic" charset="0"/>
              </a:rPr>
              <a:t> of AGILE data: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304800" y="2590800"/>
            <a:ext cx="5257800" cy="366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9695" tIns="46638" rIns="89695" bIns="46638">
            <a:spAutoFit/>
          </a:bodyPr>
          <a:lstStyle>
            <a:lvl1pPr marL="457200" indent="-457200" defTabSz="449263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2000">
                <a:solidFill>
                  <a:srgbClr val="000000"/>
                </a:solidFill>
                <a:cs typeface="MS Gothic" charset="0"/>
              </a:rPr>
              <a:t>From scientific telemetry (TM) Level–0:</a:t>
            </a:r>
          </a:p>
          <a:p>
            <a:pPr fontAlgn="base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50000"/>
              <a:buFont typeface="Wingdings" charset="0"/>
              <a:buChar char=""/>
              <a:defRPr/>
            </a:pPr>
            <a:r>
              <a:rPr lang="en-US" sz="2000">
                <a:solidFill>
                  <a:srgbClr val="000000"/>
                </a:solidFill>
                <a:cs typeface="MS Gothic" charset="0"/>
              </a:rPr>
              <a:t>Preprocessing </a:t>
            </a:r>
            <a:r>
              <a:rPr lang="en-US" sz="2000">
                <a:solidFill>
                  <a:srgbClr val="000000"/>
                </a:solidFill>
                <a:latin typeface="Symbol" charset="0"/>
                <a:cs typeface="MS Gothic" charset="0"/>
              </a:rPr>
              <a:t></a:t>
            </a:r>
            <a:r>
              <a:rPr lang="en-US" sz="2000">
                <a:solidFill>
                  <a:srgbClr val="000000"/>
                </a:solidFill>
                <a:cs typeface="MS Gothic" charset="0"/>
              </a:rPr>
              <a:t> Level-1 data</a:t>
            </a:r>
          </a:p>
          <a:p>
            <a:pPr fontAlgn="base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50000"/>
              <a:buFont typeface="Wingdings" charset="0"/>
              <a:buChar char=""/>
              <a:defRPr/>
            </a:pPr>
            <a:r>
              <a:rPr lang="en-US" sz="2000">
                <a:solidFill>
                  <a:srgbClr val="000000"/>
                </a:solidFill>
                <a:cs typeface="MS Gothic" charset="0"/>
              </a:rPr>
              <a:t>Quick-Look Analysis (transient detection)</a:t>
            </a:r>
          </a:p>
          <a:p>
            <a:pPr fontAlgn="base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50000"/>
              <a:buFont typeface="Wingdings" charset="0"/>
              <a:buChar char=""/>
              <a:defRPr/>
            </a:pPr>
            <a:r>
              <a:rPr lang="en-US" sz="2000">
                <a:solidFill>
                  <a:srgbClr val="000000"/>
                </a:solidFill>
                <a:cs typeface="MS Gothic" charset="0"/>
              </a:rPr>
              <a:t>Standard analysis </a:t>
            </a:r>
            <a:r>
              <a:rPr lang="en-US" sz="2000">
                <a:solidFill>
                  <a:srgbClr val="000000"/>
                </a:solidFill>
                <a:latin typeface="Symbol" charset="0"/>
                <a:cs typeface="MS Gothic" charset="0"/>
              </a:rPr>
              <a:t></a:t>
            </a:r>
            <a:r>
              <a:rPr lang="en-US" sz="2000">
                <a:solidFill>
                  <a:srgbClr val="000000"/>
                </a:solidFill>
                <a:cs typeface="MS Gothic" charset="0"/>
              </a:rPr>
              <a:t> Level-2 data (photon list)</a:t>
            </a:r>
          </a:p>
          <a:p>
            <a:pPr fontAlgn="base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50000"/>
              <a:buFont typeface="Wingdings" charset="0"/>
              <a:buChar char=""/>
              <a:defRPr/>
            </a:pPr>
            <a:r>
              <a:rPr lang="en-US" sz="2000">
                <a:solidFill>
                  <a:srgbClr val="000000"/>
                </a:solidFill>
                <a:cs typeface="MS Gothic" charset="0"/>
              </a:rPr>
              <a:t>Scientific analysis (source detection, diffuse gamma-ray background)</a:t>
            </a:r>
          </a:p>
          <a:p>
            <a:pPr fontAlgn="base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50000"/>
              <a:buFont typeface="Wingdings" charset="0"/>
              <a:buChar char=""/>
              <a:defRPr/>
            </a:pPr>
            <a:r>
              <a:rPr lang="en-US" sz="2000">
                <a:solidFill>
                  <a:srgbClr val="000000"/>
                </a:solidFill>
                <a:cs typeface="MS Gothic" charset="0"/>
              </a:rPr>
              <a:t>Archiving and distributing </a:t>
            </a:r>
            <a:r>
              <a:rPr lang="en-US" sz="2000">
                <a:solidFill>
                  <a:srgbClr val="FF0000"/>
                </a:solidFill>
                <a:cs typeface="MS Gothic" charset="0"/>
              </a:rPr>
              <a:t>all scientific AGILE data</a:t>
            </a:r>
          </a:p>
        </p:txBody>
      </p:sp>
      <p:pic>
        <p:nvPicPr>
          <p:cNvPr id="191491" name="Picture 6" descr="AGILE_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"/>
            <a:ext cx="99060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22513"/>
            <a:ext cx="395128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73275" y="2133600"/>
            <a:ext cx="5556250" cy="246368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7661" tIns="38828" rIns="77661" bIns="38828">
            <a:spAutoFit/>
          </a:bodyPr>
          <a:lstStyle/>
          <a:p>
            <a:pPr defTabSz="9142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Different kinds of users:</a:t>
            </a:r>
          </a:p>
          <a:p>
            <a:pPr defTabSz="91429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1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1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Internal ADC operators </a:t>
            </a:r>
          </a:p>
          <a:p>
            <a:pPr defTabSz="91429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1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AGILE Team scientists</a:t>
            </a:r>
          </a:p>
          <a:p>
            <a:pPr defTabSz="91429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1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AGILE Guest Observers</a:t>
            </a:r>
          </a:p>
          <a:p>
            <a:pPr defTabSz="91429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1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Scientific Community</a:t>
            </a:r>
          </a:p>
        </p:txBody>
      </p:sp>
    </p:spTree>
    <p:extLst>
      <p:ext uri="{BB962C8B-B14F-4D97-AF65-F5344CB8AC3E}">
        <p14:creationId xmlns:p14="http://schemas.microsoft.com/office/powerpoint/2010/main" val="24367270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" descr="TOTAL_2015-04-14_INT_agl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2" t="14256" r="12465" b="22652"/>
          <a:stretch>
            <a:fillRect/>
          </a:stretch>
        </p:blipFill>
        <p:spPr bwMode="auto">
          <a:xfrm>
            <a:off x="23813" y="836613"/>
            <a:ext cx="9871076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1403350" y="-16071"/>
            <a:ext cx="7099300" cy="116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233" tIns="45613" rIns="91233" bIns="4561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00"/>
                </a:solidFill>
              </a:rPr>
              <a:t>AGILE Total Intensity Map (E &gt; 100 MeV)</a:t>
            </a: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00"/>
                </a:solidFill>
              </a:rPr>
              <a:t>Pointing + Spinning </a:t>
            </a:r>
            <a:r>
              <a:rPr lang="en-US" sz="2800" dirty="0" smtClean="0">
                <a:solidFill>
                  <a:srgbClr val="FFFF00"/>
                </a:solidFill>
              </a:rPr>
              <a:t>(up to April 2015)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6260" name="Text Box 2"/>
          <p:cNvSpPr txBox="1">
            <a:spLocks noChangeArrowheads="1"/>
          </p:cNvSpPr>
          <p:nvPr/>
        </p:nvSpPr>
        <p:spPr bwMode="auto">
          <a:xfrm>
            <a:off x="0" y="5715003"/>
            <a:ext cx="9906000" cy="95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215" tIns="45607" rIns="91215" bIns="45607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1400">
                <a:solidFill>
                  <a:srgbClr val="FFFF00"/>
                </a:solidFill>
              </a:rPr>
              <a:t>(green circles: AGILE sources, first year of operations)</a:t>
            </a:r>
            <a:endParaRPr lang="it-IT" altLang="ja-JP" sz="1400">
              <a:solidFill>
                <a:srgbClr val="FFFF00"/>
              </a:solidFill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ja-JP" altLang="en-US" sz="1400">
                <a:solidFill>
                  <a:srgbClr val="FFFF00"/>
                </a:solidFill>
              </a:rPr>
              <a:t>“</a:t>
            </a:r>
            <a:r>
              <a:rPr lang="en-US" altLang="ja-JP" sz="1400">
                <a:solidFill>
                  <a:srgbClr val="FFFF00"/>
                </a:solidFill>
              </a:rPr>
              <a:t>The First AGILE-GRID Catalog of High Confidence Gamma-Ray Sources</a:t>
            </a:r>
            <a:r>
              <a:rPr lang="ja-JP" altLang="en-US" sz="1400">
                <a:solidFill>
                  <a:srgbClr val="FFFF00"/>
                </a:solidFill>
              </a:rPr>
              <a:t>”</a:t>
            </a:r>
            <a:r>
              <a:rPr lang="en-US" altLang="ja-JP" sz="1400">
                <a:solidFill>
                  <a:srgbClr val="FFFF00"/>
                </a:solidFill>
              </a:rPr>
              <a:t>, C. Pittori et al., A&amp;A 506, 2009 and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1400">
                <a:solidFill>
                  <a:srgbClr val="FFFF00"/>
                </a:solidFill>
              </a:rPr>
              <a:t>“An updated list of AGILE bright γ-ray sources and their variability in pointing mode”,  F. Verrecchia et al., A&amp;A 558, 2013</a:t>
            </a:r>
          </a:p>
        </p:txBody>
      </p:sp>
    </p:spTree>
    <p:extLst>
      <p:ext uri="{BB962C8B-B14F-4D97-AF65-F5344CB8AC3E}">
        <p14:creationId xmlns:p14="http://schemas.microsoft.com/office/powerpoint/2010/main" val="1979691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1" name="Picture 2" descr="first_agilec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11"/>
            <a:ext cx="9906000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2" name="Text Box 5"/>
          <p:cNvSpPr txBox="1">
            <a:spLocks noChangeArrowheads="1"/>
          </p:cNvSpPr>
          <p:nvPr/>
        </p:nvSpPr>
        <p:spPr bwMode="auto">
          <a:xfrm>
            <a:off x="0" y="1066801"/>
            <a:ext cx="3276600" cy="13847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lIns="91235" tIns="45616" rIns="91235" bIns="45616">
            <a:spAutoFit/>
          </a:bodyPr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296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ASDC interactive catalogs webpages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4" name="Picture 3" descr="explorer_new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3"/>
          <a:stretch>
            <a:fillRect/>
          </a:stretch>
        </p:blipFill>
        <p:spPr bwMode="auto">
          <a:xfrm>
            <a:off x="2720975" y="620719"/>
            <a:ext cx="647065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2982" name="Oval 6"/>
          <p:cNvSpPr>
            <a:spLocks noChangeArrowheads="1"/>
          </p:cNvSpPr>
          <p:nvPr/>
        </p:nvSpPr>
        <p:spPr bwMode="auto">
          <a:xfrm>
            <a:off x="7040563" y="4724400"/>
            <a:ext cx="838200" cy="381000"/>
          </a:xfrm>
          <a:prstGeom prst="ellipse">
            <a:avLst/>
          </a:prstGeom>
          <a:noFill/>
          <a:ln w="38100">
            <a:solidFill>
              <a:srgbClr val="FF1C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235" tIns="45616" rIns="91235" bIns="45616" anchor="ctr"/>
          <a:lstStyle/>
          <a:p>
            <a:pPr defTabSz="91429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8589" y="6367465"/>
            <a:ext cx="4467208" cy="52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51" tIns="45623" rIns="91251" bIns="45623">
            <a:spAutoFit/>
          </a:bodyPr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2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ASDC Data Explorer Tool</a:t>
            </a:r>
          </a:p>
        </p:txBody>
      </p:sp>
      <p:sp>
        <p:nvSpPr>
          <p:cNvPr id="382980" name="Line 4"/>
          <p:cNvSpPr>
            <a:spLocks noChangeShapeType="1"/>
          </p:cNvSpPr>
          <p:nvPr/>
        </p:nvSpPr>
        <p:spPr bwMode="auto">
          <a:xfrm flipV="1">
            <a:off x="1524000" y="3810000"/>
            <a:ext cx="1524000" cy="990600"/>
          </a:xfrm>
          <a:prstGeom prst="line">
            <a:avLst/>
          </a:prstGeom>
          <a:noFill/>
          <a:ln w="28575">
            <a:solidFill>
              <a:srgbClr val="FF1C1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235" tIns="45616" rIns="91235" bIns="45616" anchor="ctr"/>
          <a:lstStyle/>
          <a:p>
            <a:pPr defTabSz="91429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67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2" grpId="0" animBg="1"/>
      <p:bldP spid="2" grpId="0"/>
      <p:bldP spid="3829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 descr="GRBcat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3" y="55563"/>
            <a:ext cx="7832725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9" name="TextBox 21"/>
          <p:cNvSpPr txBox="1">
            <a:spLocks noChangeArrowheads="1"/>
          </p:cNvSpPr>
          <p:nvPr/>
        </p:nvSpPr>
        <p:spPr bwMode="auto">
          <a:xfrm>
            <a:off x="3" y="703263"/>
            <a:ext cx="3093715" cy="1200302"/>
          </a:xfrm>
          <a:prstGeom prst="rect">
            <a:avLst/>
          </a:prstGeom>
          <a:solidFill>
            <a:srgbClr val="FFFFFF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13" tIns="45707" rIns="91413" bIns="45707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0000FF"/>
                </a:solidFill>
              </a:rPr>
              <a:t>MCAL GRB Catalog (M. </a:t>
            </a:r>
            <a:r>
              <a:rPr lang="en-US" b="1" dirty="0" err="1" smtClean="0">
                <a:solidFill>
                  <a:srgbClr val="0000FF"/>
                </a:solidFill>
              </a:rPr>
              <a:t>Galli</a:t>
            </a:r>
            <a:r>
              <a:rPr lang="en-US" b="1" dirty="0" smtClean="0">
                <a:solidFill>
                  <a:srgbClr val="0000FF"/>
                </a:solidFill>
              </a:rPr>
              <a:t> et al., 2013)     Interactive webpage </a:t>
            </a:r>
          </a:p>
        </p:txBody>
      </p:sp>
      <p:pic>
        <p:nvPicPr>
          <p:cNvPr id="50179" name="Picture 2" descr="GRBcat3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49" y="3141670"/>
            <a:ext cx="7848601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497017" y="5013326"/>
            <a:ext cx="1008062" cy="2159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3" tIns="45707" rIns="91413" bIns="45707"/>
          <a:lstStyle/>
          <a:p>
            <a:endParaRPr lang="en-US" sz="400">
              <a:solidFill>
                <a:srgbClr val="000000"/>
              </a:solidFill>
            </a:endParaRPr>
          </a:p>
        </p:txBody>
      </p:sp>
      <p:pic>
        <p:nvPicPr>
          <p:cNvPr id="5" name="Picture 4" descr="GRBcat4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549275"/>
            <a:ext cx="6229350" cy="644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2073280" y="4581525"/>
            <a:ext cx="358775" cy="431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8" name="Picture 7" descr="GRBcat6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484313"/>
            <a:ext cx="3549650" cy="316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457826" y="4941889"/>
            <a:ext cx="2303464" cy="2159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3" tIns="45707" rIns="91413" bIns="45707"/>
          <a:lstStyle/>
          <a:p>
            <a:endParaRPr lang="en-US" sz="400">
              <a:solidFill>
                <a:srgbClr val="000000"/>
              </a:solidFill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529267" y="5373689"/>
            <a:ext cx="2303462" cy="2159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3" tIns="45707" rIns="91413" bIns="45707"/>
          <a:lstStyle/>
          <a:p>
            <a:endParaRPr lang="en-US" sz="400">
              <a:solidFill>
                <a:srgbClr val="000000"/>
              </a:solidFill>
            </a:endParaRPr>
          </a:p>
        </p:txBody>
      </p:sp>
      <p:pic>
        <p:nvPicPr>
          <p:cNvPr id="12" name="Picture 11" descr="GRBcat5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207"/>
            <a:ext cx="43434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glg_lc_bcat_bn09051001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4105275"/>
            <a:ext cx="3829050" cy="273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 bwMode="auto">
          <a:xfrm flipV="1">
            <a:off x="6248405" y="4005270"/>
            <a:ext cx="792163" cy="9366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4737104" y="5516563"/>
            <a:ext cx="792163" cy="215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66821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23899" y="148611"/>
            <a:ext cx="9782102" cy="67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71" tIns="45687" rIns="91371" bIns="45687">
            <a:spAutoFit/>
          </a:bodyPr>
          <a:lstStyle/>
          <a:p>
            <a:pPr algn="ctr" defTabSz="914296" fontAlgn="base">
              <a:lnSpc>
                <a:spcPct val="80000"/>
              </a:lnSpc>
              <a:spcBef>
                <a:spcPts val="675"/>
              </a:spcBef>
              <a:spcAft>
                <a:spcPct val="0"/>
              </a:spcAft>
              <a:buClr>
                <a:srgbClr val="000066"/>
              </a:buClr>
              <a:buSzPct val="100000"/>
              <a:defRPr/>
            </a:pPr>
            <a:r>
              <a:rPr lang="it-IT" sz="2800" b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Variable</a:t>
            </a:r>
            <a:r>
              <a:rPr lang="it-IT" sz="28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800" b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sources</a:t>
            </a:r>
            <a:r>
              <a:rPr lang="it-IT" sz="28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it-IT" sz="2800" b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transients</a:t>
            </a:r>
            <a:r>
              <a:rPr lang="it-IT" sz="28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algn="ctr" defTabSz="914296" fontAlgn="base">
              <a:lnSpc>
                <a:spcPct val="80000"/>
              </a:lnSpc>
              <a:spcBef>
                <a:spcPts val="675"/>
              </a:spcBef>
              <a:spcAft>
                <a:spcPct val="0"/>
              </a:spcAft>
              <a:buClr>
                <a:srgbClr val="000066"/>
              </a:buClr>
              <a:buSzPct val="100000"/>
              <a:defRPr/>
            </a:pPr>
            <a:r>
              <a:rPr lang="it-IT" sz="28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 AGILE Science </a:t>
            </a:r>
            <a:r>
              <a:rPr lang="it-IT" sz="2800" b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Alert</a:t>
            </a:r>
            <a:r>
              <a:rPr lang="it-IT" sz="28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System</a:t>
            </a:r>
          </a:p>
          <a:p>
            <a:pPr algn="ctr" defTabSz="914296" fontAlgn="base">
              <a:lnSpc>
                <a:spcPct val="80000"/>
              </a:lnSpc>
              <a:spcBef>
                <a:spcPts val="675"/>
              </a:spcBef>
              <a:spcAft>
                <a:spcPct val="0"/>
              </a:spcAft>
              <a:buClr>
                <a:srgbClr val="000066"/>
              </a:buClr>
              <a:buSzPct val="100000"/>
              <a:defRPr/>
            </a:pPr>
            <a:endParaRPr lang="it-IT" sz="23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914296" fontAlgn="base">
              <a:lnSpc>
                <a:spcPct val="0"/>
              </a:lnSpc>
              <a:spcBef>
                <a:spcPts val="675"/>
              </a:spcBef>
              <a:spcAft>
                <a:spcPct val="0"/>
              </a:spcAft>
              <a:buClr>
                <a:srgbClr val="000066"/>
              </a:buClr>
              <a:buSzPct val="100000"/>
              <a:defRPr/>
            </a:pPr>
            <a:endParaRPr lang="it-IT" sz="23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defTabSz="914296" fontAlgn="base">
              <a:lnSpc>
                <a:spcPct val="80000"/>
              </a:lnSpc>
              <a:spcBef>
                <a:spcPts val="675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Arial" charset="0"/>
              <a:buChar char="•"/>
              <a:defRPr/>
            </a:pPr>
            <a:r>
              <a:rPr lang="it-IT" sz="23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800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The </a:t>
            </a:r>
            <a:r>
              <a:rPr lang="it-IT" sz="2800" dirty="0" err="1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system</a:t>
            </a:r>
            <a:r>
              <a:rPr lang="it-IT" sz="2800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800" dirty="0" err="1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is</a:t>
            </a:r>
            <a:r>
              <a:rPr lang="it-IT" sz="2800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800" dirty="0" err="1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distributed</a:t>
            </a:r>
            <a:r>
              <a:rPr lang="it-IT" sz="2800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800" dirty="0" err="1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among</a:t>
            </a:r>
            <a:r>
              <a:rPr lang="it-IT" sz="2800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the ADC @ ASDC and the AGILE Team </a:t>
            </a:r>
            <a:r>
              <a:rPr lang="it-IT" sz="2800" dirty="0" err="1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Institutes</a:t>
            </a:r>
            <a:r>
              <a:rPr lang="it-IT" sz="2800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800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(</a:t>
            </a:r>
            <a:r>
              <a:rPr lang="it-IT" sz="2800" b="1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see</a:t>
            </a:r>
            <a:r>
              <a:rPr lang="it-IT" sz="2800" b="1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Bulgarelli talk for </a:t>
            </a:r>
            <a:r>
              <a:rPr lang="it-IT" sz="2800" b="1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details</a:t>
            </a:r>
            <a:r>
              <a:rPr lang="it-IT" sz="2800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).</a:t>
            </a:r>
            <a:endParaRPr lang="it-IT" sz="2800" dirty="0">
              <a:solidFill>
                <a:srgbClr val="0000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defTabSz="914296" fontAlgn="base">
              <a:lnSpc>
                <a:spcPct val="0"/>
              </a:lnSpc>
              <a:spcBef>
                <a:spcPts val="675"/>
              </a:spcBef>
              <a:spcAft>
                <a:spcPct val="0"/>
              </a:spcAft>
              <a:buClr>
                <a:srgbClr val="000066"/>
              </a:buClr>
              <a:buSzPct val="100000"/>
              <a:defRPr/>
            </a:pPr>
            <a:endParaRPr lang="it-IT" sz="2800" dirty="0">
              <a:solidFill>
                <a:srgbClr val="000066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defTabSz="914296" fontAlgn="base">
              <a:lnSpc>
                <a:spcPct val="80000"/>
              </a:lnSpc>
              <a:spcBef>
                <a:spcPts val="675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Arial" charset="0"/>
              <a:buChar char="•"/>
              <a:defRPr/>
            </a:pPr>
            <a:r>
              <a:rPr lang="it-IT" sz="2800" dirty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800" dirty="0" err="1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Automatic</a:t>
            </a:r>
            <a:r>
              <a:rPr lang="it-IT" sz="2800" dirty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 Alerts to the AGILE Team are </a:t>
            </a:r>
            <a:r>
              <a:rPr lang="it-IT" sz="2800" dirty="0" err="1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generated</a:t>
            </a:r>
            <a:r>
              <a:rPr lang="it-IT" sz="2800" dirty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800" dirty="0" err="1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within</a:t>
            </a:r>
            <a:r>
              <a:rPr lang="it-IT" sz="2800" dirty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800" b="1" dirty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T</a:t>
            </a:r>
            <a:r>
              <a:rPr lang="it-IT" sz="2800" b="1" baseline="-25000" dirty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0</a:t>
            </a:r>
            <a:r>
              <a:rPr lang="it-IT" sz="2800" b="1" dirty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 + 45 </a:t>
            </a:r>
            <a:r>
              <a:rPr lang="it-IT" sz="2800" b="1" dirty="0" err="1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min</a:t>
            </a:r>
            <a:r>
              <a:rPr lang="it-IT" sz="2800" b="1" dirty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 (SA) and T</a:t>
            </a:r>
            <a:r>
              <a:rPr lang="it-IT" sz="2800" b="1" baseline="-25000" dirty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0</a:t>
            </a:r>
            <a:r>
              <a:rPr lang="it-IT" sz="2800" b="1" dirty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 + 100 </a:t>
            </a:r>
            <a:r>
              <a:rPr lang="it-IT" sz="2800" b="1" dirty="0" err="1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min</a:t>
            </a:r>
            <a:r>
              <a:rPr lang="it-IT" sz="2800" b="1" dirty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 (GRID) </a:t>
            </a:r>
          </a:p>
          <a:p>
            <a:pPr defTabSz="914296" fontAlgn="base">
              <a:lnSpc>
                <a:spcPct val="40000"/>
              </a:lnSpc>
              <a:spcBef>
                <a:spcPts val="675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Arial" charset="0"/>
              <a:buChar char="•"/>
              <a:defRPr/>
            </a:pPr>
            <a:endParaRPr lang="it-IT" sz="2800" dirty="0">
              <a:solidFill>
                <a:srgbClr val="0000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defTabSz="914296" fontAlgn="base">
              <a:lnSpc>
                <a:spcPct val="80000"/>
              </a:lnSpc>
              <a:spcBef>
                <a:spcPts val="675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Arial" charset="0"/>
              <a:buChar char="•"/>
              <a:defRPr/>
            </a:pPr>
            <a:r>
              <a:rPr lang="it-IT" sz="2800" b="1" dirty="0">
                <a:solidFill>
                  <a:srgbClr val="008000"/>
                </a:solidFill>
                <a:latin typeface="+mj-lt"/>
                <a:ea typeface="ＭＳ Ｐゴシック" charset="0"/>
                <a:cs typeface="ＭＳ Ｐゴシック" charset="0"/>
              </a:rPr>
              <a:t> GRID Alerts are </a:t>
            </a:r>
            <a:r>
              <a:rPr lang="it-IT" sz="2800" b="1" dirty="0" err="1">
                <a:solidFill>
                  <a:srgbClr val="008000"/>
                </a:solidFill>
                <a:latin typeface="+mj-lt"/>
                <a:ea typeface="ＭＳ Ｐゴシック" charset="0"/>
                <a:cs typeface="ＭＳ Ｐゴシック" charset="0"/>
              </a:rPr>
              <a:t>sent</a:t>
            </a:r>
            <a:r>
              <a:rPr lang="it-IT" sz="2800" b="1" dirty="0">
                <a:solidFill>
                  <a:srgbClr val="008000"/>
                </a:solidFill>
                <a:latin typeface="+mj-lt"/>
                <a:ea typeface="ＭＳ Ｐゴシック" charset="0"/>
                <a:cs typeface="ＭＳ Ｐゴシック" charset="0"/>
              </a:rPr>
              <a:t> via </a:t>
            </a:r>
            <a:r>
              <a:rPr lang="it-IT" sz="2800" b="1" dirty="0" smtClean="0">
                <a:solidFill>
                  <a:srgbClr val="008000"/>
                </a:solidFill>
                <a:latin typeface="+mj-lt"/>
                <a:ea typeface="ＭＳ Ｐゴシック" charset="0"/>
                <a:cs typeface="ＭＳ Ｐゴシック" charset="0"/>
              </a:rPr>
              <a:t>email (and sms) </a:t>
            </a:r>
            <a:r>
              <a:rPr lang="it-IT" sz="2800" b="1" dirty="0" err="1">
                <a:solidFill>
                  <a:srgbClr val="008000"/>
                </a:solidFill>
                <a:latin typeface="+mj-lt"/>
                <a:ea typeface="ＭＳ Ｐゴシック" charset="0"/>
                <a:cs typeface="ＭＳ Ｐゴシック" charset="0"/>
              </a:rPr>
              <a:t>both</a:t>
            </a:r>
            <a:r>
              <a:rPr lang="it-IT" sz="2800" b="1" dirty="0">
                <a:solidFill>
                  <a:srgbClr val="008000"/>
                </a:solidFill>
                <a:latin typeface="+mj-lt"/>
                <a:ea typeface="ＭＳ Ｐゴシック" charset="0"/>
                <a:cs typeface="ＭＳ Ｐゴシック" charset="0"/>
              </a:rPr>
              <a:t> on a </a:t>
            </a:r>
            <a:r>
              <a:rPr lang="it-IT" sz="2800" b="1" dirty="0" err="1">
                <a:solidFill>
                  <a:srgbClr val="008000"/>
                </a:solidFill>
                <a:latin typeface="+mj-lt"/>
                <a:ea typeface="ＭＳ Ｐゴシック" charset="0"/>
                <a:cs typeface="ＭＳ Ｐゴシック" charset="0"/>
              </a:rPr>
              <a:t>contact</a:t>
            </a:r>
            <a:r>
              <a:rPr lang="it-IT" sz="2800" b="1" dirty="0">
                <a:solidFill>
                  <a:srgbClr val="008000"/>
                </a:solidFill>
                <a:latin typeface="+mj-lt"/>
                <a:ea typeface="ＭＳ Ｐゴシック" charset="0"/>
                <a:cs typeface="ＭＳ Ｐゴシック" charset="0"/>
              </a:rPr>
              <a:t>-by-</a:t>
            </a:r>
            <a:r>
              <a:rPr lang="it-IT" sz="2800" b="1" dirty="0" err="1">
                <a:solidFill>
                  <a:srgbClr val="008000"/>
                </a:solidFill>
                <a:latin typeface="+mj-lt"/>
                <a:ea typeface="ＭＳ Ｐゴシック" charset="0"/>
                <a:cs typeface="ＭＳ Ｐゴシック" charset="0"/>
              </a:rPr>
              <a:t>contact</a:t>
            </a:r>
            <a:r>
              <a:rPr lang="it-IT" sz="2800" b="1" dirty="0">
                <a:solidFill>
                  <a:srgbClr val="008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800" b="1" dirty="0" err="1">
                <a:solidFill>
                  <a:srgbClr val="008000"/>
                </a:solidFill>
                <a:latin typeface="+mj-lt"/>
                <a:ea typeface="ＭＳ Ｐゴシック" charset="0"/>
                <a:cs typeface="ＭＳ Ｐゴシック" charset="0"/>
              </a:rPr>
              <a:t>basis</a:t>
            </a:r>
            <a:r>
              <a:rPr lang="it-IT" sz="2800" b="1" dirty="0">
                <a:solidFill>
                  <a:srgbClr val="008000"/>
                </a:solidFill>
                <a:latin typeface="+mj-lt"/>
                <a:ea typeface="ＭＳ Ｐゴシック" charset="0"/>
                <a:cs typeface="ＭＳ Ｐゴシック" charset="0"/>
              </a:rPr>
              <a:t> and on a </a:t>
            </a:r>
            <a:r>
              <a:rPr lang="it-IT" sz="2800" b="1" dirty="0" err="1">
                <a:solidFill>
                  <a:srgbClr val="008000"/>
                </a:solidFill>
                <a:latin typeface="+mj-lt"/>
                <a:ea typeface="ＭＳ Ｐゴシック" charset="0"/>
                <a:cs typeface="ＭＳ Ｐゴシック" charset="0"/>
              </a:rPr>
              <a:t>daily</a:t>
            </a:r>
            <a:r>
              <a:rPr lang="it-IT" sz="2800" b="1" dirty="0">
                <a:solidFill>
                  <a:srgbClr val="008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800" b="1" dirty="0" err="1">
                <a:solidFill>
                  <a:srgbClr val="008000"/>
                </a:solidFill>
                <a:latin typeface="+mj-lt"/>
                <a:ea typeface="ＭＳ Ｐゴシック" charset="0"/>
                <a:cs typeface="ＭＳ Ｐゴシック" charset="0"/>
              </a:rPr>
              <a:t>timescale</a:t>
            </a:r>
            <a:endParaRPr lang="it-IT" sz="2800" b="1" dirty="0">
              <a:solidFill>
                <a:srgbClr val="0080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defTabSz="914296" fontAlgn="base">
              <a:lnSpc>
                <a:spcPct val="40000"/>
              </a:lnSpc>
              <a:spcBef>
                <a:spcPts val="675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Arial" charset="0"/>
              <a:buChar char="•"/>
              <a:defRPr/>
            </a:pPr>
            <a:endParaRPr lang="it-IT" sz="2800" b="1" dirty="0">
              <a:solidFill>
                <a:srgbClr val="0080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defTabSz="914296" fontAlgn="base">
              <a:lnSpc>
                <a:spcPct val="80000"/>
              </a:lnSpc>
              <a:spcBef>
                <a:spcPts val="675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Arial" charset="0"/>
              <a:buChar char="•"/>
              <a:defRPr/>
            </a:pPr>
            <a:r>
              <a:rPr lang="it-IT" sz="2800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800" b="1" dirty="0" err="1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Refined</a:t>
            </a:r>
            <a:r>
              <a:rPr lang="it-IT" sz="2800" b="1" dirty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800" b="1" dirty="0" err="1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manual</a:t>
            </a:r>
            <a:r>
              <a:rPr lang="it-IT" sz="2800" b="1" dirty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800" b="1" dirty="0" err="1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analysis</a:t>
            </a:r>
            <a:r>
              <a:rPr lang="it-IT" sz="2800" b="1" dirty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 on </a:t>
            </a:r>
            <a:r>
              <a:rPr lang="it-IT" sz="2800" b="1" dirty="0" err="1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most</a:t>
            </a:r>
            <a:r>
              <a:rPr lang="it-IT" sz="2800" b="1" dirty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800" b="1" dirty="0" err="1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interesting</a:t>
            </a:r>
            <a:r>
              <a:rPr lang="it-IT" sz="2800" b="1" dirty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800" b="1" dirty="0" err="1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alerts</a:t>
            </a:r>
            <a:r>
              <a:rPr lang="it-IT" sz="2800" b="1" dirty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800" b="1" dirty="0" err="1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performed</a:t>
            </a:r>
            <a:r>
              <a:rPr lang="it-IT" sz="2800" b="1" dirty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800" b="1" dirty="0" err="1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every</a:t>
            </a:r>
            <a:r>
              <a:rPr lang="it-IT" sz="2800" b="1" dirty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800" b="1" dirty="0" err="1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day</a:t>
            </a:r>
            <a:r>
              <a:rPr lang="it-IT" sz="2800" b="1" dirty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 (</a:t>
            </a:r>
            <a:r>
              <a:rPr lang="it-IT" sz="2800" b="1" dirty="0" err="1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daily</a:t>
            </a:r>
            <a:r>
              <a:rPr lang="it-IT" sz="2800" b="1" dirty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800" b="1" dirty="0" err="1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monitoring</a:t>
            </a:r>
            <a:r>
              <a:rPr lang="it-IT" sz="2800" b="1" dirty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)</a:t>
            </a:r>
          </a:p>
          <a:p>
            <a:pPr defTabSz="914296" fontAlgn="base">
              <a:lnSpc>
                <a:spcPct val="30000"/>
              </a:lnSpc>
              <a:spcBef>
                <a:spcPts val="675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Arial" charset="0"/>
              <a:buChar char="•"/>
              <a:defRPr/>
            </a:pPr>
            <a:endParaRPr lang="it-IT" sz="2800" b="1" dirty="0">
              <a:solidFill>
                <a:srgbClr val="0000FF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defTabSz="914296" fontAlgn="base">
              <a:lnSpc>
                <a:spcPct val="80000"/>
              </a:lnSpc>
              <a:spcBef>
                <a:spcPts val="675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Arial" charset="0"/>
              <a:buChar char="•"/>
              <a:defRPr/>
            </a:pPr>
            <a:r>
              <a:rPr lang="it-IT" sz="2800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800" b="1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142 </a:t>
            </a:r>
            <a:r>
              <a:rPr lang="it-IT" sz="2800" b="1" dirty="0" err="1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ATel</a:t>
            </a:r>
            <a:r>
              <a:rPr lang="it-IT" sz="2800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(48 in </a:t>
            </a:r>
            <a:r>
              <a:rPr lang="it-IT" sz="2800" dirty="0" err="1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pointing</a:t>
            </a:r>
            <a:r>
              <a:rPr lang="it-IT" sz="2800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+ </a:t>
            </a:r>
            <a:r>
              <a:rPr lang="it-IT" sz="2800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94</a:t>
            </a:r>
            <a:r>
              <a:rPr lang="it-IT" sz="2800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800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in spinning) and </a:t>
            </a:r>
            <a:r>
              <a:rPr lang="it-IT" sz="2800" b="1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44 GCN</a:t>
            </a:r>
            <a:r>
              <a:rPr lang="it-IT" sz="2800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800" dirty="0" err="1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published</a:t>
            </a:r>
            <a:r>
              <a:rPr lang="it-IT" sz="2800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up to </a:t>
            </a:r>
            <a:r>
              <a:rPr lang="it-IT" sz="2800" dirty="0" err="1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J</a:t>
            </a:r>
            <a:r>
              <a:rPr lang="it-IT" sz="2800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une</a:t>
            </a:r>
            <a:r>
              <a:rPr lang="it-IT" sz="2800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, </a:t>
            </a:r>
            <a:r>
              <a:rPr lang="it-IT" sz="2800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2016: </a:t>
            </a:r>
            <a:r>
              <a:rPr lang="it-IT" sz="2400" b="1" dirty="0" err="1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recently</a:t>
            </a:r>
            <a:r>
              <a:rPr lang="it-IT" sz="2400" b="1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several</a:t>
            </a:r>
            <a:r>
              <a:rPr lang="it-IT" sz="2400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transient</a:t>
            </a:r>
            <a:r>
              <a:rPr lang="it-IT" sz="2400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sources</a:t>
            </a:r>
            <a:r>
              <a:rPr lang="it-IT" sz="2400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,</a:t>
            </a:r>
            <a:r>
              <a:rPr lang="it-IT" sz="2400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new record gamma-</a:t>
            </a:r>
            <a:r>
              <a:rPr lang="it-IT" sz="2400" dirty="0" err="1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ray</a:t>
            </a:r>
            <a:r>
              <a:rPr lang="it-IT" sz="2400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flare</a:t>
            </a:r>
            <a:r>
              <a:rPr lang="it-IT" sz="2400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from </a:t>
            </a:r>
            <a:r>
              <a:rPr lang="it-IT" sz="2400" b="1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3C </a:t>
            </a:r>
            <a:r>
              <a:rPr lang="it-IT" sz="2400" b="1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279</a:t>
            </a:r>
            <a:r>
              <a:rPr lang="it-IT" sz="2400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, and a </a:t>
            </a:r>
            <a:r>
              <a:rPr lang="it-IT" sz="2400" b="1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new</a:t>
            </a:r>
            <a:r>
              <a:rPr lang="it-IT" sz="2400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Cyg</a:t>
            </a:r>
            <a:r>
              <a:rPr lang="it-IT" sz="2400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X-</a:t>
            </a:r>
            <a:r>
              <a:rPr lang="it-IT" sz="2400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3 </a:t>
            </a:r>
            <a:r>
              <a:rPr lang="it-IT" sz="2400" dirty="0" err="1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flare</a:t>
            </a:r>
            <a:r>
              <a:rPr lang="it-IT" sz="2400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.</a:t>
            </a:r>
            <a:endParaRPr lang="it-IT" sz="2400" dirty="0">
              <a:solidFill>
                <a:srgbClr val="0000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defTabSz="914296" fontAlgn="base">
              <a:lnSpc>
                <a:spcPct val="80000"/>
              </a:lnSpc>
              <a:spcBef>
                <a:spcPts val="675"/>
              </a:spcBef>
              <a:spcAft>
                <a:spcPct val="0"/>
              </a:spcAft>
              <a:buClr>
                <a:srgbClr val="000066"/>
              </a:buClr>
              <a:buSzPct val="100000"/>
              <a:buFont typeface="Arial" charset="0"/>
              <a:buChar char="•"/>
              <a:defRPr/>
            </a:pPr>
            <a:endParaRPr lang="en-US" sz="2800" dirty="0">
              <a:solidFill>
                <a:srgbClr val="000000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94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12" name="Rectangle 20"/>
          <p:cNvSpPr>
            <a:spLocks noChangeArrowheads="1"/>
          </p:cNvSpPr>
          <p:nvPr/>
        </p:nvSpPr>
        <p:spPr bwMode="auto">
          <a:xfrm>
            <a:off x="5734051" y="3357563"/>
            <a:ext cx="1558925" cy="79375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1" tIns="45687" rIns="91371" bIns="45687" anchor="ctr"/>
          <a:lstStyle/>
          <a:p>
            <a:pPr algn="ctr" defTabSz="91429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baseline="30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Automatic </a:t>
            </a:r>
          </a:p>
          <a:p>
            <a:pPr algn="ctr" defTabSz="91429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baseline="30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data processing</a:t>
            </a:r>
          </a:p>
        </p:txBody>
      </p:sp>
      <p:sp>
        <p:nvSpPr>
          <p:cNvPr id="136213" name="Text Box 21"/>
          <p:cNvSpPr txBox="1">
            <a:spLocks noChangeArrowheads="1"/>
          </p:cNvSpPr>
          <p:nvPr/>
        </p:nvSpPr>
        <p:spPr bwMode="auto">
          <a:xfrm>
            <a:off x="7370765" y="2205039"/>
            <a:ext cx="1639887" cy="32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71" tIns="45687" rIns="91371" bIns="45687">
            <a:spAutoFit/>
          </a:bodyPr>
          <a:lstStyle/>
          <a:p>
            <a:pPr defTabSz="91429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2300" b="1" baseline="30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~1 hr</a:t>
            </a:r>
          </a:p>
        </p:txBody>
      </p:sp>
      <p:sp>
        <p:nvSpPr>
          <p:cNvPr id="136214" name="Text Box 22"/>
          <p:cNvSpPr txBox="1">
            <a:spLocks noChangeArrowheads="1"/>
          </p:cNvSpPr>
          <p:nvPr/>
        </p:nvSpPr>
        <p:spPr bwMode="auto">
          <a:xfrm>
            <a:off x="7370765" y="3092461"/>
            <a:ext cx="1639887" cy="32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71" tIns="45687" rIns="91371" bIns="45687">
            <a:spAutoFit/>
          </a:bodyPr>
          <a:lstStyle/>
          <a:p>
            <a:pPr defTabSz="91429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2300" b="1" baseline="30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~0.5 hr</a:t>
            </a:r>
          </a:p>
        </p:txBody>
      </p:sp>
      <p:sp>
        <p:nvSpPr>
          <p:cNvPr id="136215" name="Text Box 23"/>
          <p:cNvSpPr txBox="1">
            <a:spLocks noChangeArrowheads="1"/>
          </p:cNvSpPr>
          <p:nvPr/>
        </p:nvSpPr>
        <p:spPr bwMode="auto">
          <a:xfrm>
            <a:off x="7370765" y="3740158"/>
            <a:ext cx="1639887" cy="32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71" tIns="45687" rIns="91371" bIns="45687">
            <a:spAutoFit/>
          </a:bodyPr>
          <a:lstStyle/>
          <a:p>
            <a:pPr defTabSz="91429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2300" b="1" baseline="30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~0.5-1 hr</a:t>
            </a:r>
          </a:p>
        </p:txBody>
      </p:sp>
      <p:sp>
        <p:nvSpPr>
          <p:cNvPr id="136216" name="Line 24"/>
          <p:cNvSpPr>
            <a:spLocks noChangeShapeType="1"/>
          </p:cNvSpPr>
          <p:nvPr/>
        </p:nvSpPr>
        <p:spPr bwMode="auto">
          <a:xfrm>
            <a:off x="7527931" y="4151313"/>
            <a:ext cx="1014413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71" tIns="45687" rIns="91371" bIns="45687"/>
          <a:lstStyle/>
          <a:p>
            <a:pPr defTabSz="9142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3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6217" name="Text Box 25"/>
          <p:cNvSpPr txBox="1">
            <a:spLocks noChangeArrowheads="1"/>
          </p:cNvSpPr>
          <p:nvPr/>
        </p:nvSpPr>
        <p:spPr bwMode="auto">
          <a:xfrm>
            <a:off x="7370765" y="4459289"/>
            <a:ext cx="1639887" cy="32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71" tIns="45687" rIns="91371" bIns="45687">
            <a:spAutoFit/>
          </a:bodyPr>
          <a:lstStyle/>
          <a:p>
            <a:pPr defTabSz="91429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2300" b="1" baseline="3000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~(2-2.5) hr</a:t>
            </a:r>
          </a:p>
        </p:txBody>
      </p:sp>
      <p:sp>
        <p:nvSpPr>
          <p:cNvPr id="210951" name="Rectangle 26"/>
          <p:cNvSpPr>
            <a:spLocks noChangeArrowheads="1"/>
          </p:cNvSpPr>
          <p:nvPr/>
        </p:nvSpPr>
        <p:spPr bwMode="auto">
          <a:xfrm>
            <a:off x="1186231" y="357190"/>
            <a:ext cx="7230326" cy="107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1" tIns="45687" rIns="91371" bIns="45687">
            <a:spAutoFit/>
          </a:bodyPr>
          <a:lstStyle/>
          <a:p>
            <a:pPr algn="ctr" defTabSz="9142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b="1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AGILE: “</a:t>
            </a:r>
            <a:r>
              <a:rPr lang="it-IT" altLang="ja-JP" sz="3200" b="1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very fast</a:t>
            </a:r>
            <a:r>
              <a:rPr lang="it-IT" sz="3200" b="1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it-IT" altLang="ja-JP" sz="3200" b="1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 Ground Segment</a:t>
            </a:r>
            <a:br>
              <a:rPr lang="it-IT" altLang="ja-JP" sz="3200" b="1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it-IT" altLang="ja-JP" sz="3200" b="1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(with contained costs)</a:t>
            </a:r>
            <a:endParaRPr lang="en-US" sz="3200" b="1">
              <a:solidFill>
                <a:srgbClr val="CC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10952" name="Group 28"/>
          <p:cNvGrpSpPr>
            <a:grpSpLocks noGrp="1" noChangeAspect="1"/>
          </p:cNvGrpSpPr>
          <p:nvPr/>
        </p:nvGrpSpPr>
        <p:grpSpPr bwMode="auto">
          <a:xfrm>
            <a:off x="350844" y="620718"/>
            <a:ext cx="6708775" cy="5616575"/>
            <a:chOff x="929" y="618"/>
            <a:chExt cx="3901" cy="3538"/>
          </a:xfrm>
        </p:grpSpPr>
        <p:sp>
          <p:nvSpPr>
            <p:cNvPr id="210955" name="AutoShape 29"/>
            <p:cNvSpPr>
              <a:spLocks noChangeAspect="1" noChangeArrowheads="1" noTextEdit="1"/>
            </p:cNvSpPr>
            <p:nvPr/>
          </p:nvSpPr>
          <p:spPr bwMode="auto">
            <a:xfrm>
              <a:off x="929" y="618"/>
              <a:ext cx="3901" cy="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9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3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210956" name="_s4101"/>
            <p:cNvCxnSpPr>
              <a:cxnSpLocks noChangeShapeType="1"/>
              <a:stCxn id="210968" idx="1"/>
              <a:endCxn id="210965" idx="2"/>
            </p:cNvCxnSpPr>
            <p:nvPr/>
          </p:nvCxnSpPr>
          <p:spPr bwMode="auto">
            <a:xfrm rot="10800000">
              <a:off x="2817" y="2612"/>
              <a:ext cx="144" cy="105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957" name="_s4102"/>
            <p:cNvCxnSpPr>
              <a:cxnSpLocks noChangeShapeType="1"/>
              <a:stCxn id="210967" idx="1"/>
              <a:endCxn id="210965" idx="2"/>
            </p:cNvCxnSpPr>
            <p:nvPr/>
          </p:nvCxnSpPr>
          <p:spPr bwMode="auto">
            <a:xfrm rot="10800000">
              <a:off x="2817" y="2612"/>
              <a:ext cx="144" cy="65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958" name="_s4103"/>
            <p:cNvCxnSpPr>
              <a:cxnSpLocks noChangeShapeType="1"/>
              <a:stCxn id="210966" idx="1"/>
              <a:endCxn id="210965" idx="2"/>
            </p:cNvCxnSpPr>
            <p:nvPr/>
          </p:nvCxnSpPr>
          <p:spPr bwMode="auto">
            <a:xfrm rot="10800000">
              <a:off x="2817" y="2612"/>
              <a:ext cx="144" cy="25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959" name="_s4104"/>
            <p:cNvCxnSpPr>
              <a:cxnSpLocks noChangeShapeType="1"/>
              <a:stCxn id="210965" idx="1"/>
              <a:endCxn id="210964" idx="2"/>
            </p:cNvCxnSpPr>
            <p:nvPr/>
          </p:nvCxnSpPr>
          <p:spPr bwMode="auto">
            <a:xfrm rot="10800000">
              <a:off x="2242" y="2229"/>
              <a:ext cx="143" cy="25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960" name="_s4105"/>
            <p:cNvCxnSpPr>
              <a:cxnSpLocks noChangeShapeType="1"/>
              <a:stCxn id="210964" idx="0"/>
              <a:endCxn id="210963" idx="2"/>
            </p:cNvCxnSpPr>
            <p:nvPr/>
          </p:nvCxnSpPr>
          <p:spPr bwMode="auto">
            <a:xfrm rot="-5400000">
              <a:off x="2513" y="1575"/>
              <a:ext cx="128" cy="67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961" name="_s4106"/>
            <p:cNvCxnSpPr>
              <a:cxnSpLocks noChangeShapeType="1"/>
              <a:stCxn id="210963" idx="0"/>
              <a:endCxn id="210962" idx="2"/>
            </p:cNvCxnSpPr>
            <p:nvPr/>
          </p:nvCxnSpPr>
          <p:spPr bwMode="auto">
            <a:xfrm rot="5400000" flipH="1">
              <a:off x="2832" y="1509"/>
              <a:ext cx="128" cy="3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0962" name="_s4107"/>
            <p:cNvSpPr>
              <a:spLocks noChangeArrowheads="1"/>
            </p:cNvSpPr>
            <p:nvPr/>
          </p:nvSpPr>
          <p:spPr bwMode="auto">
            <a:xfrm>
              <a:off x="2447" y="1207"/>
              <a:ext cx="864" cy="25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435" tIns="22718" rIns="45435" bIns="22718" anchor="ctr"/>
            <a:lstStyle/>
            <a:p>
              <a:pPr algn="ctr" defTabSz="914296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5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</a:t>
              </a:r>
              <a:r>
                <a:rPr lang="it-IT" sz="1900" b="1" baseline="30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Satellite</a:t>
              </a:r>
            </a:p>
          </p:txBody>
        </p:sp>
        <p:sp>
          <p:nvSpPr>
            <p:cNvPr id="210963" name="_s4108"/>
            <p:cNvSpPr>
              <a:spLocks noChangeArrowheads="1"/>
            </p:cNvSpPr>
            <p:nvPr/>
          </p:nvSpPr>
          <p:spPr bwMode="auto">
            <a:xfrm>
              <a:off x="2385" y="1590"/>
              <a:ext cx="1054" cy="25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435" tIns="22718" rIns="45435" bIns="22718" anchor="ctr"/>
            <a:lstStyle/>
            <a:p>
              <a:pPr algn="ctr" defTabSz="914296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600" b="1" baseline="30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Malindi Ground Station</a:t>
              </a:r>
            </a:p>
          </p:txBody>
        </p:sp>
        <p:sp>
          <p:nvSpPr>
            <p:cNvPr id="210964" name="_s4109"/>
            <p:cNvSpPr>
              <a:spLocks noChangeArrowheads="1"/>
            </p:cNvSpPr>
            <p:nvPr/>
          </p:nvSpPr>
          <p:spPr bwMode="auto">
            <a:xfrm>
              <a:off x="1810" y="1974"/>
              <a:ext cx="863" cy="25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435" tIns="22718" rIns="45435" bIns="22718" anchor="ctr"/>
            <a:lstStyle/>
            <a:p>
              <a:pPr algn="ctr" defTabSz="914296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600" b="1" baseline="30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Fucino TZP MOC</a:t>
              </a:r>
            </a:p>
          </p:txBody>
        </p:sp>
        <p:sp>
          <p:nvSpPr>
            <p:cNvPr id="210965" name="_s4110"/>
            <p:cNvSpPr>
              <a:spLocks noChangeArrowheads="1"/>
            </p:cNvSpPr>
            <p:nvPr/>
          </p:nvSpPr>
          <p:spPr bwMode="auto">
            <a:xfrm>
              <a:off x="2385" y="2357"/>
              <a:ext cx="864" cy="25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435" tIns="22718" rIns="45435" bIns="22718" anchor="ctr"/>
            <a:lstStyle/>
            <a:p>
              <a:pPr algn="ctr" defTabSz="914296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600" b="1" baseline="30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ASDC</a:t>
              </a:r>
            </a:p>
          </p:txBody>
        </p:sp>
        <p:sp>
          <p:nvSpPr>
            <p:cNvPr id="210966" name="_s4111"/>
            <p:cNvSpPr>
              <a:spLocks noChangeArrowheads="1"/>
            </p:cNvSpPr>
            <p:nvPr/>
          </p:nvSpPr>
          <p:spPr bwMode="auto">
            <a:xfrm>
              <a:off x="2961" y="2740"/>
              <a:ext cx="987" cy="25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3910" tIns="26955" rIns="53910" bIns="26955" anchor="ctr"/>
            <a:lstStyle/>
            <a:p>
              <a:pPr algn="ctr" defTabSz="914296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600" b="1" baseline="30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AGILE Team</a:t>
              </a:r>
            </a:p>
          </p:txBody>
        </p:sp>
        <p:sp>
          <p:nvSpPr>
            <p:cNvPr id="210967" name="_s4112"/>
            <p:cNvSpPr>
              <a:spLocks noChangeArrowheads="1"/>
            </p:cNvSpPr>
            <p:nvPr/>
          </p:nvSpPr>
          <p:spPr bwMode="auto">
            <a:xfrm>
              <a:off x="2961" y="3140"/>
              <a:ext cx="987" cy="25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5488" tIns="32744" rIns="65488" bIns="32744" anchor="ctr"/>
            <a:lstStyle/>
            <a:p>
              <a:pPr algn="ctr" defTabSz="914296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600" b="1" baseline="30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Guest Observers</a:t>
              </a:r>
            </a:p>
          </p:txBody>
        </p:sp>
        <p:sp>
          <p:nvSpPr>
            <p:cNvPr id="210968" name="_s4113"/>
            <p:cNvSpPr>
              <a:spLocks noChangeArrowheads="1"/>
            </p:cNvSpPr>
            <p:nvPr/>
          </p:nvSpPr>
          <p:spPr bwMode="auto">
            <a:xfrm>
              <a:off x="2961" y="3540"/>
              <a:ext cx="987" cy="25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9553" tIns="39776" rIns="79553" bIns="39776" anchor="ctr"/>
            <a:lstStyle/>
            <a:p>
              <a:pPr algn="ctr" defTabSz="914296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2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Public data access</a:t>
              </a:r>
            </a:p>
          </p:txBody>
        </p:sp>
        <p:sp>
          <p:nvSpPr>
            <p:cNvPr id="136235" name="Line 43"/>
            <p:cNvSpPr>
              <a:spLocks noChangeShapeType="1"/>
            </p:cNvSpPr>
            <p:nvPr/>
          </p:nvSpPr>
          <p:spPr bwMode="auto">
            <a:xfrm>
              <a:off x="4148" y="1481"/>
              <a:ext cx="1" cy="500"/>
            </a:xfrm>
            <a:prstGeom prst="line">
              <a:avLst/>
            </a:prstGeom>
            <a:noFill/>
            <a:ln w="53975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29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6236" name="Line 44"/>
            <p:cNvSpPr>
              <a:spLocks noChangeShapeType="1"/>
            </p:cNvSpPr>
            <p:nvPr/>
          </p:nvSpPr>
          <p:spPr bwMode="auto">
            <a:xfrm>
              <a:off x="4148" y="2068"/>
              <a:ext cx="1" cy="227"/>
            </a:xfrm>
            <a:prstGeom prst="line">
              <a:avLst/>
            </a:prstGeom>
            <a:noFill/>
            <a:ln w="53975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29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36238" name="Rectangle 46"/>
          <p:cNvSpPr>
            <a:spLocks noChangeArrowheads="1"/>
          </p:cNvSpPr>
          <p:nvPr/>
        </p:nvSpPr>
        <p:spPr bwMode="auto">
          <a:xfrm>
            <a:off x="304806" y="5791210"/>
            <a:ext cx="4872371" cy="4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1" tIns="45687" rIns="91371" bIns="45687">
            <a:spAutoFit/>
          </a:bodyPr>
          <a:lstStyle/>
          <a:p>
            <a:pPr defTabSz="914296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3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Record for a gamma-ray mission!</a:t>
            </a:r>
          </a:p>
        </p:txBody>
      </p:sp>
      <p:pic>
        <p:nvPicPr>
          <p:cNvPr id="27" name="Picture 6" descr="BrunoRossiPr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3" y="3429001"/>
            <a:ext cx="5702301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667430" y="6299031"/>
            <a:ext cx="5211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CC0000"/>
                </a:solidFill>
              </a:rPr>
              <a:t>APP (</a:t>
            </a:r>
            <a:r>
              <a:rPr lang="it-IT" sz="2000" b="1" dirty="0" err="1">
                <a:solidFill>
                  <a:srgbClr val="CC0000"/>
                </a:solidFill>
              </a:rPr>
              <a:t>iPhone</a:t>
            </a:r>
            <a:r>
              <a:rPr lang="it-IT" sz="2000" b="1" dirty="0">
                <a:solidFill>
                  <a:srgbClr val="CC0000"/>
                </a:solidFill>
              </a:rPr>
              <a:t>, </a:t>
            </a:r>
            <a:r>
              <a:rPr lang="it-IT" sz="2000" b="1" dirty="0" err="1">
                <a:solidFill>
                  <a:srgbClr val="CC0000"/>
                </a:solidFill>
              </a:rPr>
              <a:t>Android</a:t>
            </a:r>
            <a:r>
              <a:rPr lang="it-IT" sz="2000" b="1" dirty="0" smtClean="0">
                <a:solidFill>
                  <a:srgbClr val="CC0000"/>
                </a:solidFill>
              </a:rPr>
              <a:t>): </a:t>
            </a:r>
            <a:r>
              <a:rPr lang="en-US" sz="2000" b="1" dirty="0" err="1">
                <a:solidFill>
                  <a:srgbClr val="CC0000"/>
                </a:solidFill>
              </a:rPr>
              <a:t>AGILEScienc</a:t>
            </a:r>
            <a:r>
              <a:rPr lang="en-US" sz="2000" b="1" dirty="0" err="1" smtClean="0">
                <a:solidFill>
                  <a:srgbClr val="CC0000"/>
                </a:solidFill>
              </a:rPr>
              <a:t>e</a:t>
            </a:r>
            <a:endParaRPr lang="en-US" sz="20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53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17" grpId="0"/>
      <p:bldP spid="136238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 descr="homepage_15-5-13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8482"/>
            <a:ext cx="6807200" cy="635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6595" name="Oval 1027"/>
          <p:cNvSpPr>
            <a:spLocks noChangeArrowheads="1"/>
          </p:cNvSpPr>
          <p:nvPr/>
        </p:nvSpPr>
        <p:spPr bwMode="auto">
          <a:xfrm>
            <a:off x="7162804" y="1371607"/>
            <a:ext cx="847725" cy="257175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3" tIns="45707" rIns="91413" bIns="45707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5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6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6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1190</Words>
  <Application>Microsoft Macintosh PowerPoint</Application>
  <PresentationFormat>A4 Paper (210x297 mm)</PresentationFormat>
  <Paragraphs>202</Paragraphs>
  <Slides>24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Office Theme</vt:lpstr>
      <vt:lpstr>Blank Presentation</vt:lpstr>
      <vt:lpstr>6_Blank Presentation</vt:lpstr>
      <vt:lpstr>1_Blank Presentation</vt:lpstr>
      <vt:lpstr>Tema di Office</vt:lpstr>
      <vt:lpstr>2_Blank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AGILE: 9th year in orbit</vt:lpstr>
      <vt:lpstr>AGILE, gamma-ray sky, 8 March, 2016, 00:30 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Carlotta Pittori</dc:creator>
  <cp:lastModifiedBy>Carlotta Pittori</cp:lastModifiedBy>
  <cp:revision>116</cp:revision>
  <cp:lastPrinted>2016-03-07T08:48:31Z</cp:lastPrinted>
  <dcterms:created xsi:type="dcterms:W3CDTF">2016-03-06T16:43:59Z</dcterms:created>
  <dcterms:modified xsi:type="dcterms:W3CDTF">2016-06-19T19:26:02Z</dcterms:modified>
</cp:coreProperties>
</file>