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676" r:id="rId2"/>
    <p:sldMasterId id="2147483688" r:id="rId3"/>
  </p:sldMasterIdLst>
  <p:notesMasterIdLst>
    <p:notesMasterId r:id="rId25"/>
  </p:notesMasterIdLst>
  <p:sldIdLst>
    <p:sldId id="537" r:id="rId4"/>
    <p:sldId id="572" r:id="rId5"/>
    <p:sldId id="557" r:id="rId6"/>
    <p:sldId id="538" r:id="rId7"/>
    <p:sldId id="508" r:id="rId8"/>
    <p:sldId id="525" r:id="rId9"/>
    <p:sldId id="526" r:id="rId10"/>
    <p:sldId id="570" r:id="rId11"/>
    <p:sldId id="561" r:id="rId12"/>
    <p:sldId id="575" r:id="rId13"/>
    <p:sldId id="556" r:id="rId14"/>
    <p:sldId id="560" r:id="rId15"/>
    <p:sldId id="569" r:id="rId16"/>
    <p:sldId id="573" r:id="rId17"/>
    <p:sldId id="554" r:id="rId18"/>
    <p:sldId id="574" r:id="rId19"/>
    <p:sldId id="550" r:id="rId20"/>
    <p:sldId id="532" r:id="rId21"/>
    <p:sldId id="534" r:id="rId22"/>
    <p:sldId id="552" r:id="rId23"/>
    <p:sldId id="566" r:id="rId2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3811"/>
    <a:srgbClr val="FFFF00"/>
    <a:srgbClr val="00CC00"/>
    <a:srgbClr val="A50021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1" autoAdjust="0"/>
    <p:restoredTop sz="81081" autoAdjust="0"/>
  </p:normalViewPr>
  <p:slideViewPr>
    <p:cSldViewPr>
      <p:cViewPr varScale="1">
        <p:scale>
          <a:sx n="62" d="100"/>
          <a:sy n="62" d="100"/>
        </p:scale>
        <p:origin x="38" y="245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CE7F7B07-BB6F-430D-925E-07FBE0FBAB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9729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237907-F14F-4E9B-B41B-202632CDBF38}" type="slidenum">
              <a:rPr lang="nl-NL" smtClean="0"/>
              <a:pPr>
                <a:defRPr/>
              </a:pPr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2167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B1862-E899-407B-835A-A35B0474D1D6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B1862-E899-407B-835A-A35B0474D1D6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013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F7B07-BB6F-430D-925E-07FBE0FBABA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51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6699E-D1AB-4B33-8954-4130764F2B5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12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B1862-E899-407B-835A-A35B0474D1D6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56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904721-5FFD-46CC-910C-1858497A9F2A}" type="datetime5">
              <a:rPr lang="en-US" smtClean="0"/>
              <a:t>18-Jun-16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AGILE-Rome</a:t>
            </a:r>
            <a:endParaRPr lang="en-US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322E9E-AA7B-402C-8880-81A6BEA226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E15-4A15-4060-8F36-6AAD7800828F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18-Jun-16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AGILE-Rome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4A85-8F9E-42C8-ACFB-575C6030F6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762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0CCDC-29A0-4374-B1E3-D3BC5A7C0BFC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18-Jun-16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AGILE-Rome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4A85-8F9E-42C8-ACFB-575C6030F6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038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2C1FE-7A7D-45E0-BA3B-030F06390780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18-Jun-16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AGILE-Rome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4A85-8F9E-42C8-ACFB-575C6030F6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856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44C32-37D6-43E2-AA76-B161FC9DD7F2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18-Jun-16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AGILE-Rome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4A85-8F9E-42C8-ACFB-575C6030F6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80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7E85-D420-404A-883F-C29AC887AC65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18-Jun-16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AGILE-Rome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4A85-8F9E-42C8-ACFB-575C6030F6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861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4587-CF55-46CB-9852-0038E9F767BE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18-Jun-16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AGILE-Rome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4A85-8F9E-42C8-ACFB-575C6030F6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231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3E5B7-E9DE-4B36-ACAA-2645DA076621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18-Jun-16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AGILE-Rome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4A85-8F9E-42C8-ACFB-575C6030F6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460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4905F-ADD1-477F-80F4-5EE66B9CCCD7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18-Jun-16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AGILE-Rome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4A85-8F9E-42C8-ACFB-575C6030F6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145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C02D5-6B25-4D5A-889D-76A24824301B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18-Jun-16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AGILE-Rome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4A85-8F9E-42C8-ACFB-575C6030F6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9178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Physics of lightning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4A85-8F9E-42C8-ACFB-575C6030F6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104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1213" y="6545416"/>
            <a:ext cx="2844800" cy="268055"/>
          </a:xfrm>
        </p:spPr>
        <p:txBody>
          <a:bodyPr/>
          <a:lstStyle>
            <a:lvl1pPr>
              <a:defRPr/>
            </a:lvl1pPr>
          </a:lstStyle>
          <a:p>
            <a:fld id="{DB9612FC-D242-4825-9DF5-D27D4280BB6D}" type="datetime5">
              <a:rPr lang="en-US" smtClean="0"/>
              <a:t>18-Jun-16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25431"/>
            <a:ext cx="3860800" cy="26805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AGILE-Rome</a:t>
            </a:r>
            <a:endParaRPr lang="en-US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04027" y="6545416"/>
            <a:ext cx="2844800" cy="268055"/>
          </a:xfrm>
        </p:spPr>
        <p:txBody>
          <a:bodyPr/>
          <a:lstStyle>
            <a:lvl1pPr>
              <a:defRPr/>
            </a:lvl1pPr>
          </a:lstStyle>
          <a:p>
            <a:fld id="{4CFD8F18-5A46-4E18-A6BE-1539B0FB575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Physics of lightning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4A85-8F9E-42C8-ACFB-575C6030F6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2203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Physics of lightning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4A85-8F9E-42C8-ACFB-575C6030F6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6653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Physics of lightning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4A85-8F9E-42C8-ACFB-575C6030F6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436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Physics of lightning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4A85-8F9E-42C8-ACFB-575C6030F6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3198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Physics of lightning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4A85-8F9E-42C8-ACFB-575C6030F6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9457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Physics of lightning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4A85-8F9E-42C8-ACFB-575C6030F6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1906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Physics of lightning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4A85-8F9E-42C8-ACFB-575C6030F6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7920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Physics of lightning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4A85-8F9E-42C8-ACFB-575C6030F6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604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Physics of lightning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4A85-8F9E-42C8-ACFB-575C6030F6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5810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Physics of lightning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4A85-8F9E-42C8-ACFB-575C6030F6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443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89F30D-848D-4FB3-BF79-BEA0C7CC7A96}" type="datetime5">
              <a:rPr lang="en-US" smtClean="0"/>
              <a:t>18-Jun-16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AGILE-Rome</a:t>
            </a:r>
            <a:endParaRPr lang="en-US"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5C6F9-27E9-4B09-8539-4D97D6E395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2139C9-74F5-4EA6-98C1-EA198FC70EEA}" type="datetime5">
              <a:rPr lang="en-US" smtClean="0"/>
              <a:t>18-Jun-16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AGILE-Rome</a:t>
            </a:r>
            <a:endParaRPr lang="en-US"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624B86-2CE7-4E63-9A40-22F7492D3E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89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AE9420D-D8D4-4EA8-89F2-640DCEA35366}" type="datetime5">
              <a:rPr lang="en-US" smtClean="0"/>
              <a:t>18-Jun-16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AGILE-Rome</a:t>
            </a:r>
            <a:endParaRPr lang="en-US">
              <a:cs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F48AC6E-C24B-4B5E-B3E4-18E153BF261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89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A7729F7-4705-4E33-8ED7-56CEFE323711}" type="datetime5">
              <a:rPr lang="en-US" smtClean="0"/>
              <a:t>18-Jun-16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AGILE-Rome</a:t>
            </a:r>
            <a:endParaRPr lang="en-US"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E65BC0B-26E4-4855-BF88-220B6687503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  <a:ln w="22225">
            <a:solidFill>
              <a:schemeClr val="accent1"/>
            </a:solidFill>
          </a:ln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2976" cy="4114800"/>
          </a:xfrm>
        </p:spPr>
        <p:txBody>
          <a:bodyPr/>
          <a:lstStyle>
            <a:lvl1pPr>
              <a:buNone/>
              <a:defRPr sz="2400" baseline="0"/>
            </a:lvl1pPr>
            <a:lvl2pPr>
              <a:buNone/>
              <a:defRPr sz="2000"/>
            </a:lvl2pPr>
            <a:lvl3pPr>
              <a:buNone/>
              <a:defRPr sz="1800"/>
            </a:lvl3pPr>
            <a:lvl4pPr>
              <a:buNone/>
              <a:defRPr sz="1600"/>
            </a:lvl4pPr>
            <a:lvl5pPr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2800" y="64008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fld id="{7215E3A1-72E4-4AEB-A9AF-7CC1AFD1CE70}" type="datetime5">
              <a:rPr lang="en-US" smtClean="0"/>
              <a:t>18-Jun-16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00800"/>
            <a:ext cx="3860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AGILE-Rome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008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fld id="{2140AB9C-684D-41DC-91C4-2082D9899D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DC62E-4A90-48ED-89C4-C89E3F0F8653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18-Jun-16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AGILE-Rome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4A85-8F9E-42C8-ACFB-575C6030F6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865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47988-DF83-4455-A8A6-56BCE053E9ED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18-Jun-16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AGILE-Rome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4A85-8F9E-42C8-ACFB-575C6030F6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565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16540"/>
            <a:ext cx="10972800" cy="72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412720"/>
            <a:ext cx="10972800" cy="4896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35200" y="6453420"/>
            <a:ext cx="2844800" cy="268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fld id="{B2B0A21E-03A5-46C8-9C96-C1DA0B630D94}" type="datetime5">
              <a:rPr lang="en-US" smtClean="0"/>
              <a:t>18-Jun-16</a:t>
            </a:fld>
            <a:endParaRPr lang="en-US" dirty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53420"/>
            <a:ext cx="3860800" cy="268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r>
              <a:rPr lang="en-US" smtClean="0"/>
              <a:t>AGILE-Rome</a:t>
            </a:r>
            <a:endParaRPr lang="en-US" dirty="0">
              <a:cs typeface="Arial" charset="0"/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08013" y="6453420"/>
            <a:ext cx="2844800" cy="268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00C93360-80E4-4FF9-8C16-DBECEC99426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6" r:id="rId3"/>
    <p:sldLayoutId id="2147483657" r:id="rId4"/>
    <p:sldLayoutId id="2147483673" r:id="rId5"/>
    <p:sldLayoutId id="2147483674" r:id="rId6"/>
    <p:sldLayoutId id="2147483675" r:id="rId7"/>
  </p:sldLayoutIdLst>
  <p:timing>
    <p:tnLst>
      <p:par>
        <p:cTn id="1" dur="indefinite" restart="never" nodeType="tmRoot"/>
      </p:par>
    </p:tnLst>
  </p:timing>
  <p:hf hdr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Comic Sans MS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Comic Sans MS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Comic Sans MS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Comic Sans MS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222BC7F-EE49-4906-915F-48DDB3016D44}" type="datetime5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18-Jun-16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AGILE-Rome</a:t>
            </a: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5684A85-8F9E-42C8-ACFB-575C6030F61D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08183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Physics of lightning</a:t>
            </a: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5684A85-8F9E-42C8-ACFB-575C6030F61D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54330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24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4.png"/><Relationship Id="rId7" Type="http://schemas.openxmlformats.org/officeDocument/2006/relationships/image" Target="../media/image20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2.png"/><Relationship Id="rId5" Type="http://schemas.openxmlformats.org/officeDocument/2006/relationships/image" Target="../media/image1800.png"/><Relationship Id="rId10" Type="http://schemas.openxmlformats.org/officeDocument/2006/relationships/image" Target="../media/image530.png"/><Relationship Id="rId4" Type="http://schemas.openxmlformats.org/officeDocument/2006/relationships/image" Target="../media/image35.jpg"/><Relationship Id="rId9" Type="http://schemas.openxmlformats.org/officeDocument/2006/relationships/image" Target="../media/image5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38.png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37.png"/><Relationship Id="rId16" Type="http://schemas.openxmlformats.org/officeDocument/2006/relationships/image" Target="NULL"/><Relationship Id="rId1" Type="http://schemas.openxmlformats.org/officeDocument/2006/relationships/slideLayout" Target="../slideLayouts/slideLayout4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39.pn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e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0.png"/><Relationship Id="rId25" Type="http://schemas.openxmlformats.org/officeDocument/2006/relationships/image" Target="../media/image29.png"/><Relationship Id="rId29" Type="http://schemas.openxmlformats.org/officeDocument/2006/relationships/image" Target="../media/image250.png"/><Relationship Id="rId1" Type="http://schemas.openxmlformats.org/officeDocument/2006/relationships/slideLayout" Target="../slideLayouts/slideLayout4.xml"/><Relationship Id="rId24" Type="http://schemas.openxmlformats.org/officeDocument/2006/relationships/image" Target="../media/image190.png"/><Relationship Id="rId23" Type="http://schemas.openxmlformats.org/officeDocument/2006/relationships/image" Target="../media/image270.png"/><Relationship Id="rId28" Type="http://schemas.openxmlformats.org/officeDocument/2006/relationships/image" Target="../media/image221.png"/><Relationship Id="rId31" Type="http://schemas.openxmlformats.org/officeDocument/2006/relationships/image" Target="../media/image18.png"/><Relationship Id="rId4" Type="http://schemas.openxmlformats.org/officeDocument/2006/relationships/image" Target="../media/image180.png"/><Relationship Id="rId27" Type="http://schemas.openxmlformats.org/officeDocument/2006/relationships/image" Target="../media/image251.png"/><Relationship Id="rId30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.png"/><Relationship Id="rId3" Type="http://schemas.openxmlformats.org/officeDocument/2006/relationships/image" Target="../media/image200.png"/><Relationship Id="rId25" Type="http://schemas.openxmlformats.org/officeDocument/2006/relationships/image" Target="../media/image290.png"/><Relationship Id="rId2" Type="http://schemas.openxmlformats.org/officeDocument/2006/relationships/image" Target="../media/image23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32" Type="http://schemas.openxmlformats.org/officeDocument/2006/relationships/image" Target="../media/image32.png"/><Relationship Id="rId28" Type="http://schemas.openxmlformats.org/officeDocument/2006/relationships/image" Target="../media/image320.png"/><Relationship Id="rId31" Type="http://schemas.openxmlformats.org/officeDocument/2006/relationships/image" Target="../media/image31.png"/><Relationship Id="rId27" Type="http://schemas.openxmlformats.org/officeDocument/2006/relationships/image" Target="../media/image210.pn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7FDEA5-ABA5-4241-A22D-1091BCBD5FF0}" type="slidenum">
              <a:rPr lang="nl-NL" smtClean="0"/>
              <a:pPr>
                <a:defRPr/>
              </a:pPr>
              <a:t>1</a:t>
            </a:fld>
            <a:endParaRPr lang="nl-NL" dirty="0"/>
          </a:p>
        </p:txBody>
      </p:sp>
      <p:pic>
        <p:nvPicPr>
          <p:cNvPr id="6" name="Picture 2" descr="X:\My Downloads\try6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2"/>
          <a:stretch/>
        </p:blipFill>
        <p:spPr bwMode="auto">
          <a:xfrm>
            <a:off x="0" y="44530"/>
            <a:ext cx="12192000" cy="689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99820" y="292978"/>
            <a:ext cx="7392180" cy="637754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sz="3600" dirty="0" smtClean="0"/>
              <a:t>Lightning physics with LOFAR</a:t>
            </a:r>
            <a:r>
              <a:rPr lang="nl-NL" sz="3600" dirty="0" smtClean="0"/>
              <a:t>.</a:t>
            </a:r>
            <a:endParaRPr lang="en-US" sz="3600" dirty="0"/>
          </a:p>
        </p:txBody>
      </p:sp>
      <p:sp>
        <p:nvSpPr>
          <p:cNvPr id="9" name="Rectangle 8"/>
          <p:cNvSpPr/>
          <p:nvPr/>
        </p:nvSpPr>
        <p:spPr>
          <a:xfrm>
            <a:off x="4799820" y="4629320"/>
            <a:ext cx="3312432" cy="545421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pPr algn="ctr"/>
            <a:r>
              <a:rPr lang="nl-NL" sz="3000" dirty="0">
                <a:solidFill>
                  <a:schemeClr val="bg1"/>
                </a:solidFill>
              </a:rPr>
              <a:t>Olaf Scholten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03636" y="5832346"/>
            <a:ext cx="885698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i="1" dirty="0">
                <a:solidFill>
                  <a:schemeClr val="bg1"/>
                </a:solidFill>
              </a:rPr>
              <a:t>LOFAR Cosmic Ray KSP &amp; Cosmic Lightning Project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300705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600" b="1" dirty="0" smtClean="0">
                <a:solidFill>
                  <a:schemeClr val="bg1"/>
                </a:solidFill>
              </a:rPr>
              <a:t>G. </a:t>
            </a:r>
            <a:r>
              <a:rPr lang="nl-NL" sz="1600" b="1" dirty="0" err="1" smtClean="0">
                <a:solidFill>
                  <a:schemeClr val="bg1"/>
                </a:solidFill>
              </a:rPr>
              <a:t>Trinh</a:t>
            </a:r>
            <a:r>
              <a:rPr lang="nl-NL" sz="1600" b="1" dirty="0" smtClean="0">
                <a:solidFill>
                  <a:schemeClr val="bg1"/>
                </a:solidFill>
              </a:rPr>
              <a:t>, P. </a:t>
            </a:r>
            <a:r>
              <a:rPr lang="nl-NL" sz="1600" b="1" dirty="0" err="1" smtClean="0">
                <a:solidFill>
                  <a:schemeClr val="bg1"/>
                </a:solidFill>
              </a:rPr>
              <a:t>Schellart</a:t>
            </a:r>
            <a:r>
              <a:rPr lang="nl-NL" sz="1600" b="1" dirty="0" smtClean="0">
                <a:solidFill>
                  <a:schemeClr val="bg1"/>
                </a:solidFill>
              </a:rPr>
              <a:t>, S. </a:t>
            </a:r>
            <a:r>
              <a:rPr lang="nl-NL" sz="1600" b="1" dirty="0" err="1" smtClean="0">
                <a:solidFill>
                  <a:schemeClr val="bg1"/>
                </a:solidFill>
              </a:rPr>
              <a:t>Buitink</a:t>
            </a:r>
            <a:r>
              <a:rPr lang="nl-NL" sz="1600" b="1" dirty="0" smtClean="0">
                <a:solidFill>
                  <a:schemeClr val="bg1"/>
                </a:solidFill>
              </a:rPr>
              <a:t>, </a:t>
            </a:r>
            <a:r>
              <a:rPr lang="nl-NL" sz="1600" b="1" dirty="0">
                <a:solidFill>
                  <a:schemeClr val="bg1"/>
                </a:solidFill>
              </a:rPr>
              <a:t>A. </a:t>
            </a:r>
            <a:r>
              <a:rPr lang="nl-NL" sz="1600" b="1" dirty="0" err="1" smtClean="0">
                <a:solidFill>
                  <a:schemeClr val="bg1"/>
                </a:solidFill>
              </a:rPr>
              <a:t>Corstanje</a:t>
            </a:r>
            <a:r>
              <a:rPr lang="nl-NL" sz="1600" b="1" dirty="0" smtClean="0">
                <a:solidFill>
                  <a:schemeClr val="bg1"/>
                </a:solidFill>
              </a:rPr>
              <a:t>, </a:t>
            </a:r>
            <a:r>
              <a:rPr lang="nl-NL" sz="1600" dirty="0">
                <a:solidFill>
                  <a:schemeClr val="bg1"/>
                </a:solidFill>
              </a:rPr>
              <a:t>U. </a:t>
            </a:r>
            <a:r>
              <a:rPr lang="nl-NL" sz="1600" dirty="0" err="1">
                <a:solidFill>
                  <a:schemeClr val="bg1"/>
                </a:solidFill>
              </a:rPr>
              <a:t>Ebert</a:t>
            </a:r>
            <a:r>
              <a:rPr lang="nl-NL" sz="1600" dirty="0">
                <a:solidFill>
                  <a:schemeClr val="bg1"/>
                </a:solidFill>
              </a:rPr>
              <a:t>, J.E</a:t>
            </a:r>
            <a:r>
              <a:rPr lang="nl-NL" sz="1600" b="1" dirty="0">
                <a:solidFill>
                  <a:schemeClr val="bg1"/>
                </a:solidFill>
              </a:rPr>
              <a:t>. </a:t>
            </a:r>
            <a:r>
              <a:rPr lang="nl-NL" sz="1600" b="1" dirty="0" err="1" smtClean="0">
                <a:solidFill>
                  <a:schemeClr val="bg1"/>
                </a:solidFill>
              </a:rPr>
              <a:t>Enriquez</a:t>
            </a:r>
            <a:r>
              <a:rPr lang="nl-NL" sz="1600" b="1" dirty="0" smtClean="0">
                <a:solidFill>
                  <a:schemeClr val="bg1"/>
                </a:solidFill>
              </a:rPr>
              <a:t>, </a:t>
            </a:r>
            <a:r>
              <a:rPr lang="nl-NL" sz="1600" b="1" dirty="0">
                <a:solidFill>
                  <a:schemeClr val="bg1"/>
                </a:solidFill>
              </a:rPr>
              <a:t>H. </a:t>
            </a:r>
            <a:r>
              <a:rPr lang="nl-NL" sz="1600" b="1" dirty="0" err="1" smtClean="0">
                <a:solidFill>
                  <a:schemeClr val="bg1"/>
                </a:solidFill>
              </a:rPr>
              <a:t>Falcke</a:t>
            </a:r>
            <a:r>
              <a:rPr lang="nl-NL" sz="1600" b="1" dirty="0" smtClean="0">
                <a:solidFill>
                  <a:schemeClr val="bg1"/>
                </a:solidFill>
              </a:rPr>
              <a:t>, J.R</a:t>
            </a:r>
            <a:r>
              <a:rPr lang="nl-NL" sz="1600" b="1" dirty="0">
                <a:solidFill>
                  <a:schemeClr val="bg1"/>
                </a:solidFill>
              </a:rPr>
              <a:t>. </a:t>
            </a:r>
            <a:r>
              <a:rPr lang="nl-NL" sz="1600" b="1" dirty="0" err="1" smtClean="0">
                <a:solidFill>
                  <a:schemeClr val="bg1"/>
                </a:solidFill>
              </a:rPr>
              <a:t>Hörandel</a:t>
            </a:r>
            <a:r>
              <a:rPr lang="nl-NL" sz="1600" b="1" dirty="0" smtClean="0">
                <a:solidFill>
                  <a:schemeClr val="bg1"/>
                </a:solidFill>
              </a:rPr>
              <a:t>, </a:t>
            </a:r>
            <a:r>
              <a:rPr lang="nl-NL" sz="1600" dirty="0">
                <a:solidFill>
                  <a:schemeClr val="bg1"/>
                </a:solidFill>
              </a:rPr>
              <a:t>C. </a:t>
            </a:r>
            <a:r>
              <a:rPr lang="nl-NL" sz="1600" smtClean="0">
                <a:solidFill>
                  <a:schemeClr val="bg1"/>
                </a:solidFill>
              </a:rPr>
              <a:t>Köhn</a:t>
            </a:r>
            <a:r>
              <a:rPr lang="nl-NL" sz="1600" dirty="0">
                <a:solidFill>
                  <a:schemeClr val="bg1"/>
                </a:solidFill>
              </a:rPr>
              <a:t>, A</a:t>
            </a:r>
            <a:r>
              <a:rPr lang="nl-NL" sz="1600" b="1" dirty="0">
                <a:solidFill>
                  <a:schemeClr val="bg1"/>
                </a:solidFill>
              </a:rPr>
              <a:t>. </a:t>
            </a:r>
            <a:r>
              <a:rPr lang="nl-NL" sz="1600" b="1" dirty="0" smtClean="0">
                <a:solidFill>
                  <a:schemeClr val="bg1"/>
                </a:solidFill>
              </a:rPr>
              <a:t>Nelles, </a:t>
            </a:r>
          </a:p>
          <a:p>
            <a:pPr algn="ctr"/>
            <a:r>
              <a:rPr lang="nl-NL" sz="1600" b="1" dirty="0" smtClean="0">
                <a:solidFill>
                  <a:schemeClr val="bg1"/>
                </a:solidFill>
              </a:rPr>
              <a:t>J</a:t>
            </a:r>
            <a:r>
              <a:rPr lang="nl-NL" sz="1600" b="1" dirty="0">
                <a:solidFill>
                  <a:schemeClr val="bg1"/>
                </a:solidFill>
              </a:rPr>
              <a:t>. P. </a:t>
            </a:r>
            <a:r>
              <a:rPr lang="nl-NL" sz="1600" b="1" dirty="0" err="1" smtClean="0">
                <a:solidFill>
                  <a:schemeClr val="bg1"/>
                </a:solidFill>
              </a:rPr>
              <a:t>Rachen</a:t>
            </a:r>
            <a:r>
              <a:rPr lang="nl-NL" sz="1600" b="1" dirty="0" smtClean="0">
                <a:solidFill>
                  <a:schemeClr val="bg1"/>
                </a:solidFill>
              </a:rPr>
              <a:t>, </a:t>
            </a:r>
            <a:r>
              <a:rPr lang="nl-NL" sz="1600" b="1" dirty="0">
                <a:solidFill>
                  <a:schemeClr val="bg1"/>
                </a:solidFill>
              </a:rPr>
              <a:t>L. </a:t>
            </a:r>
            <a:r>
              <a:rPr lang="nl-NL" sz="1600" dirty="0" err="1" smtClean="0">
                <a:solidFill>
                  <a:schemeClr val="bg1"/>
                </a:solidFill>
              </a:rPr>
              <a:t>Rossetto</a:t>
            </a:r>
            <a:r>
              <a:rPr lang="nl-NL" sz="1600" dirty="0" smtClean="0">
                <a:solidFill>
                  <a:schemeClr val="bg1"/>
                </a:solidFill>
              </a:rPr>
              <a:t>, </a:t>
            </a:r>
            <a:r>
              <a:rPr lang="nl-NL" sz="1600" dirty="0">
                <a:solidFill>
                  <a:schemeClr val="bg1"/>
                </a:solidFill>
              </a:rPr>
              <a:t>C. Rutjes, </a:t>
            </a:r>
            <a:r>
              <a:rPr lang="nl-NL" sz="1600" b="1" dirty="0" smtClean="0">
                <a:solidFill>
                  <a:schemeClr val="bg1"/>
                </a:solidFill>
              </a:rPr>
              <a:t>O. Scholten, </a:t>
            </a:r>
            <a:r>
              <a:rPr lang="nl-NL" sz="1600" b="1" dirty="0">
                <a:solidFill>
                  <a:schemeClr val="bg1"/>
                </a:solidFill>
              </a:rPr>
              <a:t>P. </a:t>
            </a:r>
            <a:r>
              <a:rPr lang="nl-NL" sz="1600" b="1" dirty="0" err="1" smtClean="0">
                <a:solidFill>
                  <a:schemeClr val="bg1"/>
                </a:solidFill>
              </a:rPr>
              <a:t>Schellart</a:t>
            </a:r>
            <a:r>
              <a:rPr lang="nl-NL" sz="1600" b="1" dirty="0" smtClean="0">
                <a:solidFill>
                  <a:schemeClr val="bg1"/>
                </a:solidFill>
              </a:rPr>
              <a:t>, S</a:t>
            </a:r>
            <a:r>
              <a:rPr lang="nl-NL" sz="1600" b="1" dirty="0">
                <a:solidFill>
                  <a:schemeClr val="bg1"/>
                </a:solidFill>
              </a:rPr>
              <a:t>. </a:t>
            </a:r>
            <a:r>
              <a:rPr lang="nl-NL" sz="1600" b="1" dirty="0" err="1" smtClean="0">
                <a:solidFill>
                  <a:schemeClr val="bg1"/>
                </a:solidFill>
              </a:rPr>
              <a:t>Thoudam</a:t>
            </a:r>
            <a:r>
              <a:rPr lang="nl-NL" sz="1600" b="1" dirty="0" smtClean="0">
                <a:solidFill>
                  <a:schemeClr val="bg1"/>
                </a:solidFill>
              </a:rPr>
              <a:t>, </a:t>
            </a:r>
            <a:r>
              <a:rPr lang="nl-NL" sz="1600" b="1" dirty="0">
                <a:solidFill>
                  <a:schemeClr val="bg1"/>
                </a:solidFill>
              </a:rPr>
              <a:t>S. ter </a:t>
            </a:r>
            <a:r>
              <a:rPr lang="nl-NL" sz="1600" b="1" dirty="0" smtClean="0">
                <a:solidFill>
                  <a:schemeClr val="bg1"/>
                </a:solidFill>
              </a:rPr>
              <a:t>Veen, A</a:t>
            </a:r>
            <a:r>
              <a:rPr lang="nl-NL" sz="1600" b="1" dirty="0">
                <a:solidFill>
                  <a:schemeClr val="bg1"/>
                </a:solidFill>
              </a:rPr>
              <a:t>. M. van </a:t>
            </a:r>
            <a:r>
              <a:rPr lang="nl-NL" sz="1600" b="1" dirty="0" smtClean="0">
                <a:solidFill>
                  <a:schemeClr val="bg1"/>
                </a:solidFill>
              </a:rPr>
              <a:t>den Berg</a:t>
            </a:r>
          </a:p>
        </p:txBody>
      </p:sp>
      <p:pic>
        <p:nvPicPr>
          <p:cNvPr id="6146" name="Picture 2" descr="http://www.agorfirm.nl/RUGR_kvi-cart_EN_rood-rg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131" y="5008527"/>
            <a:ext cx="6257601" cy="79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35950" y="1013078"/>
            <a:ext cx="580588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- Non-intrusive E-field determination</a:t>
            </a:r>
          </a:p>
          <a:p>
            <a:r>
              <a:rPr lang="en-US" sz="2400" dirty="0" smtClean="0"/>
              <a:t>- Nano-second LMA</a:t>
            </a:r>
            <a:endParaRPr lang="en-US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51B3A-04E0-4A69-A902-EF342E95111C}" type="datetime5">
              <a:rPr lang="en-US" smtClean="0"/>
              <a:t>18-Jun-16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AGILE-Rome</a:t>
            </a:r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09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LOFAR as </a:t>
            </a:r>
            <a:r>
              <a:rPr lang="en-US" dirty="0" smtClean="0"/>
              <a:t>Lightning Mapping Array (LMA)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F8B47-B868-4903-9C6D-8A13AB6DB253}" type="datetime5">
              <a:rPr lang="en-US" smtClean="0"/>
              <a:t>20-Jun-16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AGILE-Rome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AB9C-684D-41DC-91C4-2082D9899D8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092" y="869238"/>
            <a:ext cx="6325876" cy="420992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65600" y="957307"/>
            <a:ext cx="5993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latin typeface="NimbusSanL-Regu"/>
              </a:rPr>
              <a:t>J.R. Dwyer and M.A. </a:t>
            </a:r>
            <a:r>
              <a:rPr lang="en-US" b="0" dirty="0" err="1">
                <a:latin typeface="NimbusSanL-Regu"/>
              </a:rPr>
              <a:t>Uman</a:t>
            </a:r>
            <a:r>
              <a:rPr lang="en-US" b="0" dirty="0">
                <a:latin typeface="NimbusSanL-Regu"/>
              </a:rPr>
              <a:t>, Phys. Rep. </a:t>
            </a:r>
            <a:r>
              <a:rPr lang="en-US" dirty="0">
                <a:latin typeface="NimbusSanL-Bold"/>
              </a:rPr>
              <a:t>534</a:t>
            </a:r>
            <a:r>
              <a:rPr lang="en-US" b="0" dirty="0">
                <a:latin typeface="NimbusSanL-Regu"/>
              </a:rPr>
              <a:t>, 147 (2014).</a:t>
            </a:r>
            <a:endParaRPr lang="en-US" dirty="0"/>
          </a:p>
        </p:txBody>
      </p:sp>
      <p:sp>
        <p:nvSpPr>
          <p:cNvPr id="12" name="Flowchart: Summing Junction 11"/>
          <p:cNvSpPr/>
          <p:nvPr/>
        </p:nvSpPr>
        <p:spPr bwMode="auto">
          <a:xfrm>
            <a:off x="1055300" y="5373271"/>
            <a:ext cx="288040" cy="288040"/>
          </a:xfrm>
          <a:prstGeom prst="flowChartSummingJuncti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586377" y="1292625"/>
            <a:ext cx="674560" cy="99219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1225969" y="2284815"/>
            <a:ext cx="1224170" cy="487663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2367910" y="2772478"/>
            <a:ext cx="984890" cy="1111729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3" name="Flowchart: Summing Junction 22"/>
          <p:cNvSpPr/>
          <p:nvPr/>
        </p:nvSpPr>
        <p:spPr bwMode="auto">
          <a:xfrm>
            <a:off x="3877560" y="5373271"/>
            <a:ext cx="288040" cy="288040"/>
          </a:xfrm>
          <a:prstGeom prst="flowChartSummingJuncti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Flowchart: Summing Junction 23"/>
          <p:cNvSpPr/>
          <p:nvPr/>
        </p:nvSpPr>
        <p:spPr bwMode="auto">
          <a:xfrm>
            <a:off x="2504081" y="4854463"/>
            <a:ext cx="288040" cy="288040"/>
          </a:xfrm>
          <a:prstGeom prst="flowChartSummingJuncti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 flipV="1">
            <a:off x="1217906" y="2743201"/>
            <a:ext cx="1197049" cy="277409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00B05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flipH="1" flipV="1">
            <a:off x="2370167" y="2853419"/>
            <a:ext cx="277934" cy="2145064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00B05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flipH="1" flipV="1">
            <a:off x="2370167" y="2743201"/>
            <a:ext cx="1632653" cy="277409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00B05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1327089" y="2119719"/>
            <a:ext cx="1237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ightning step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1566305" y="5361902"/>
            <a:ext cx="2088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LMA-antennas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1687649" y="3890635"/>
            <a:ext cx="1511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radio waves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5427741" y="5217183"/>
            <a:ext cx="2835135" cy="166199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u="sng" dirty="0" smtClean="0">
                <a:solidFill>
                  <a:srgbClr val="0070C0"/>
                </a:solidFill>
                <a:latin typeface="Calibri" panose="020F0502020204030204"/>
              </a:rPr>
              <a:t>State of Art</a:t>
            </a:r>
            <a:r>
              <a:rPr lang="en-US" sz="2000" b="0" u="sng" dirty="0" smtClean="0">
                <a:solidFill>
                  <a:prstClr val="black"/>
                </a:solidFill>
                <a:latin typeface="Calibri" panose="020F0502020204030204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~10 antennas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~microsecond resolution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No polarization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431792" y="5223487"/>
            <a:ext cx="2785058" cy="166199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u="sng" dirty="0" smtClean="0">
                <a:solidFill>
                  <a:srgbClr val="FF0000"/>
                </a:solidFill>
                <a:latin typeface="Calibri" panose="020F0502020204030204"/>
              </a:rPr>
              <a:t>LOFAR-LMA</a:t>
            </a:r>
            <a:r>
              <a:rPr lang="en-US" sz="2000" b="0" u="sng" dirty="0" smtClean="0">
                <a:solidFill>
                  <a:prstClr val="black"/>
                </a:solidFill>
                <a:latin typeface="Calibri" panose="020F0502020204030204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~5000 antennas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~nanosecond resolution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Full polarization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6624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LOFAR as lightning mapping array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F8B47-B868-4903-9C6D-8A13AB6DB253}" type="datetime5">
              <a:rPr lang="en-US" smtClean="0"/>
              <a:t>18-Jun-16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AGILE-Rome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AB9C-684D-41DC-91C4-2082D9899D8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04" y="956456"/>
            <a:ext cx="9943125" cy="5593008"/>
          </a:xfr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5797032"/>
              </p:ext>
            </p:extLst>
          </p:nvPr>
        </p:nvGraphicFramePr>
        <p:xfrm>
          <a:off x="40622" y="1484730"/>
          <a:ext cx="5802964" cy="53574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" name="Acrobat Document" r:id="rId4" imgW="4259294" imgH="3931754" progId="Acrobat.Document.DC">
                  <p:embed/>
                </p:oleObj>
              </mc:Choice>
              <mc:Fallback>
                <p:oleObj name="Acrobat Document" r:id="rId4" imgW="4259294" imgH="393175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622" y="1484730"/>
                        <a:ext cx="5802964" cy="53574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 2"/>
          <p:cNvSpPr/>
          <p:nvPr/>
        </p:nvSpPr>
        <p:spPr bwMode="auto">
          <a:xfrm>
            <a:off x="10704640" y="2181674"/>
            <a:ext cx="792110" cy="1238507"/>
          </a:xfrm>
          <a:prstGeom prst="ellipse">
            <a:avLst/>
          </a:prstGeom>
          <a:noFill/>
          <a:ln w="57150" cap="flat" cmpd="sng" algn="ctr">
            <a:solidFill>
              <a:srgbClr val="FB381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3462169" y="3226174"/>
            <a:ext cx="504070" cy="526786"/>
          </a:xfrm>
          <a:prstGeom prst="ellipse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0272580" y="4509150"/>
            <a:ext cx="351670" cy="360050"/>
          </a:xfrm>
          <a:prstGeom prst="ellipse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" name="Straight Connector 12"/>
          <p:cNvCxnSpPr>
            <a:stCxn id="11" idx="5"/>
            <a:endCxn id="12" idx="2"/>
          </p:cNvCxnSpPr>
          <p:nvPr/>
        </p:nvCxnSpPr>
        <p:spPr bwMode="auto">
          <a:xfrm>
            <a:off x="3892420" y="3675814"/>
            <a:ext cx="6380160" cy="101336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9048410" y="1844780"/>
            <a:ext cx="2229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B3811"/>
                </a:solidFill>
              </a:rPr>
              <a:t>Lightning activity</a:t>
            </a:r>
            <a:endParaRPr lang="en-US" dirty="0">
              <a:solidFill>
                <a:srgbClr val="FB38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57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D5289-3C10-4ABD-B13A-68526A8FA88C}" type="datetime5">
              <a:rPr lang="en-US" smtClean="0"/>
              <a:t>18-Jun-16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AGILE-Rome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AB9C-684D-41DC-91C4-2082D9899D87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8291955"/>
              </p:ext>
            </p:extLst>
          </p:nvPr>
        </p:nvGraphicFramePr>
        <p:xfrm>
          <a:off x="62548" y="1320828"/>
          <a:ext cx="9524355" cy="5537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5" name="Acrobat Document" r:id="rId3" imgW="7208343" imgH="4190612" progId="Acrobat.Document.DC">
                  <p:embed/>
                </p:oleObj>
              </mc:Choice>
              <mc:Fallback>
                <p:oleObj name="Acrobat Document" r:id="rId3" imgW="7208343" imgH="419061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548" y="1320828"/>
                        <a:ext cx="9524355" cy="55371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4610100" y="2465388"/>
          <a:ext cx="7704138" cy="447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6" name="Acrobat Document" r:id="rId5" imgW="7703680" imgH="4480394" progId="Acrobat.Document.DC">
                  <p:embed/>
                </p:oleObj>
              </mc:Choice>
              <mc:Fallback>
                <p:oleObj name="Acrobat Document" r:id="rId5" imgW="7703680" imgH="448039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10100" y="2465388"/>
                        <a:ext cx="7704138" cy="4479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8510835"/>
              </p:ext>
            </p:extLst>
          </p:nvPr>
        </p:nvGraphicFramePr>
        <p:xfrm>
          <a:off x="4522561" y="35661"/>
          <a:ext cx="7650162" cy="448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7" name="Acrobat Document" r:id="rId7" imgW="7650251" imgH="4487875" progId="Acrobat.Document.DC">
                  <p:embed/>
                </p:oleObj>
              </mc:Choice>
              <mc:Fallback>
                <p:oleObj name="Acrobat Document" r:id="rId7" imgW="7650251" imgH="448787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22561" y="35661"/>
                        <a:ext cx="7650162" cy="4487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5375900" cy="1133502"/>
          </a:xfrm>
        </p:spPr>
        <p:txBody>
          <a:bodyPr/>
          <a:lstStyle/>
          <a:p>
            <a:r>
              <a:rPr lang="en-US" dirty="0" smtClean="0"/>
              <a:t>Detailed structure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5598" y="1725612"/>
            <a:ext cx="3228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 </a:t>
            </a:r>
            <a:r>
              <a:rPr lang="en-US" dirty="0" err="1" smtClean="0"/>
              <a:t>mili</a:t>
            </a:r>
            <a:r>
              <a:rPr lang="en-US" dirty="0" smtClean="0"/>
              <a:t>-seconds trace length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737600" y="210602"/>
            <a:ext cx="3182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 </a:t>
            </a:r>
            <a:r>
              <a:rPr lang="en-US" dirty="0" err="1" smtClean="0"/>
              <a:t>nano</a:t>
            </a:r>
            <a:r>
              <a:rPr lang="en-US" dirty="0" smtClean="0"/>
              <a:t> second structure</a:t>
            </a:r>
          </a:p>
          <a:p>
            <a:r>
              <a:rPr lang="en-US" dirty="0" smtClean="0"/>
              <a:t>1 sample=5 ns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586903" y="4941210"/>
            <a:ext cx="2125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Polarisation</a:t>
            </a:r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423020" y="2708900"/>
            <a:ext cx="2125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Polarisation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15350" y="3078232"/>
            <a:ext cx="8929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solidFill>
                  <a:srgbClr val="FF0000">
                    <a:alpha val="33000"/>
                  </a:srgbClr>
                </a:solidFill>
              </a:rPr>
              <a:t>Preliminary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015850" y="1199814"/>
            <a:ext cx="2520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 micro-second </a:t>
            </a:r>
            <a:r>
              <a:rPr lang="en-US" dirty="0" smtClean="0"/>
              <a:t>trace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47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8041" y="161456"/>
            <a:ext cx="4240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Calibri" panose="020F0502020204030204"/>
              </a:rPr>
              <a:t>LOFAR Lightning 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/>
              </a:rPr>
              <a:t>Physics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9226" y="5371926"/>
            <a:ext cx="2835135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u="sng" dirty="0" smtClean="0">
                <a:solidFill>
                  <a:srgbClr val="0070C0"/>
                </a:solidFill>
                <a:latin typeface="Calibri" panose="020F0502020204030204"/>
              </a:rPr>
              <a:t>State of Art</a:t>
            </a:r>
            <a:r>
              <a:rPr lang="en-US" sz="2000" b="0" u="sng" dirty="0" smtClean="0">
                <a:solidFill>
                  <a:prstClr val="black"/>
                </a:solidFill>
                <a:latin typeface="Calibri" panose="020F0502020204030204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~10 antennas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~microsecond resolution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No polarization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202837" y="6016762"/>
            <a:ext cx="550443" cy="77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4" y="1045039"/>
            <a:ext cx="4176495" cy="41305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655880" y="3349257"/>
            <a:ext cx="1097400" cy="1424762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22714" y="2998381"/>
            <a:ext cx="181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0070C0"/>
                </a:solidFill>
                <a:latin typeface="Calibri" panose="020F0502020204030204"/>
              </a:rPr>
              <a:t>Present</a:t>
            </a:r>
            <a:endParaRPr lang="en-US" sz="200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436679" y="3278364"/>
            <a:ext cx="1097400" cy="18915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5784" y="4061638"/>
            <a:ext cx="1471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FF0000"/>
                </a:solidFill>
                <a:latin typeface="Calibri" panose="020F0502020204030204"/>
              </a:rPr>
              <a:t>LOFAR</a:t>
            </a:r>
            <a:endParaRPr lang="en-US" sz="2000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304" y="558577"/>
            <a:ext cx="3231299" cy="3231299"/>
          </a:xfrm>
          <a:prstGeom prst="rect">
            <a:avLst/>
          </a:prstGeom>
        </p:spPr>
      </p:pic>
      <p:pic>
        <p:nvPicPr>
          <p:cNvPr id="27" name="Picture 4" descr="http://tikalon.com/blog/2011/lightning_antimatt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03" y="72236"/>
            <a:ext cx="4756104" cy="393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844" y="2531537"/>
            <a:ext cx="6325876" cy="42099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94962" y="5395249"/>
            <a:ext cx="2785058" cy="166199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u="sng" dirty="0" smtClean="0">
                <a:solidFill>
                  <a:srgbClr val="FF0000"/>
                </a:solidFill>
                <a:latin typeface="Calibri" panose="020F0502020204030204"/>
              </a:rPr>
              <a:t>LOFAR-LMA</a:t>
            </a:r>
            <a:r>
              <a:rPr lang="en-US" sz="2000" b="0" u="sng" dirty="0" smtClean="0">
                <a:solidFill>
                  <a:prstClr val="black"/>
                </a:solidFill>
                <a:latin typeface="Calibri" panose="020F0502020204030204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~5000 antennas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~nanosecond resolution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Full polarization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84313" y="760668"/>
            <a:ext cx="1935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FF00"/>
                </a:solidFill>
                <a:latin typeface="Calibri" panose="020F0502020204030204"/>
              </a:rPr>
              <a:t>L</a:t>
            </a:r>
            <a:r>
              <a:rPr lang="en-US" sz="2400" dirty="0" smtClean="0">
                <a:solidFill>
                  <a:srgbClr val="FFFF00"/>
                </a:solidFill>
                <a:latin typeface="Calibri" panose="020F0502020204030204"/>
              </a:rPr>
              <a:t>OFAR</a:t>
            </a:r>
            <a:r>
              <a:rPr lang="en-US" sz="2000" dirty="0" smtClean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Calibri" panose="020F0502020204030204"/>
              </a:rPr>
              <a:t>E-field</a:t>
            </a:r>
            <a:endParaRPr lang="en-US" sz="2000" dirty="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22" name="Rectangle 21"/>
          <p:cNvSpPr/>
          <p:nvPr/>
        </p:nvSpPr>
        <p:spPr>
          <a:xfrm rot="188405">
            <a:off x="4096836" y="3384866"/>
            <a:ext cx="302233" cy="1346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rot="18916570">
            <a:off x="3499893" y="4536774"/>
            <a:ext cx="1260624" cy="699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 rot="1128151">
            <a:off x="2424421" y="5016012"/>
            <a:ext cx="1633101" cy="424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71603" y="235411"/>
            <a:ext cx="4373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Combine with TGF observations to resolve physics origin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6677" y="4986395"/>
            <a:ext cx="1338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/>
              <a:t>Credit: Ute Ebert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66301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19" grpId="0"/>
      <p:bldP spid="13" grpId="0" animBg="1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434839" y="1"/>
            <a:ext cx="5757161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7160" y="-27480"/>
            <a:ext cx="58891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Calibri" panose="020F0502020204030204"/>
              </a:rPr>
              <a:t>Lightning 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/>
              </a:rPr>
              <a:t>Physics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Calibri" panose="020F0502020204030204"/>
              </a:rPr>
              <a:t>From Microscopic to Macroscopic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Box 10" hidden="1"/>
          <p:cNvSpPr txBox="1"/>
          <p:nvPr/>
        </p:nvSpPr>
        <p:spPr>
          <a:xfrm>
            <a:off x="329226" y="5371926"/>
            <a:ext cx="2835135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u="sng" dirty="0" smtClean="0">
                <a:solidFill>
                  <a:srgbClr val="0070C0"/>
                </a:solidFill>
                <a:latin typeface="Calibri" panose="020F0502020204030204"/>
              </a:rPr>
              <a:t>State of Art</a:t>
            </a:r>
            <a:r>
              <a:rPr lang="en-US" sz="2000" b="0" u="sng" dirty="0" smtClean="0">
                <a:solidFill>
                  <a:prstClr val="black"/>
                </a:solidFill>
                <a:latin typeface="Calibri" panose="020F0502020204030204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~10 antennas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~microsecond resolution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No polarization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Box 12" hidden="1"/>
          <p:cNvSpPr txBox="1"/>
          <p:nvPr/>
        </p:nvSpPr>
        <p:spPr>
          <a:xfrm>
            <a:off x="3894962" y="5395249"/>
            <a:ext cx="2785058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u="sng" dirty="0" smtClean="0">
                <a:solidFill>
                  <a:srgbClr val="FF0000"/>
                </a:solidFill>
                <a:latin typeface="Calibri" panose="020F0502020204030204"/>
              </a:rPr>
              <a:t>LOFAR-LMA</a:t>
            </a:r>
            <a:r>
              <a:rPr lang="en-US" sz="2000" b="0" u="sng" dirty="0" smtClean="0">
                <a:solidFill>
                  <a:prstClr val="black"/>
                </a:solidFill>
                <a:latin typeface="Calibri" panose="020F0502020204030204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~5000 antennas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~nanosecond resolution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Full polarization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 hidden="1"/>
          <p:cNvSpPr txBox="1"/>
          <p:nvPr/>
        </p:nvSpPr>
        <p:spPr>
          <a:xfrm>
            <a:off x="7672123" y="5565580"/>
            <a:ext cx="4071949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Calibri" panose="020F0502020204030204"/>
              </a:rPr>
              <a:t>S</a:t>
            </a:r>
            <a:r>
              <a:rPr lang="en-US" sz="2400" dirty="0" smtClean="0">
                <a:solidFill>
                  <a:srgbClr val="FF0000"/>
                </a:solidFill>
                <a:latin typeface="Calibri" panose="020F0502020204030204"/>
              </a:rPr>
              <a:t>ub-meter scale physics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Calibri" panose="020F0502020204030204"/>
              </a:rPr>
              <a:t>Resolve streamers + branching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Calibri" panose="020F0502020204030204"/>
              </a:rPr>
              <a:t>Zoom into initiation region</a:t>
            </a:r>
          </a:p>
        </p:txBody>
      </p:sp>
      <p:cxnSp>
        <p:nvCxnSpPr>
          <p:cNvPr id="16" name="Straight Arrow Connector 15" hidden="1"/>
          <p:cNvCxnSpPr/>
          <p:nvPr/>
        </p:nvCxnSpPr>
        <p:spPr>
          <a:xfrm flipV="1">
            <a:off x="3202837" y="6016762"/>
            <a:ext cx="550443" cy="77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 hidden="1"/>
          <p:cNvCxnSpPr/>
          <p:nvPr/>
        </p:nvCxnSpPr>
        <p:spPr>
          <a:xfrm>
            <a:off x="6689222" y="6016762"/>
            <a:ext cx="84296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4" y="1045039"/>
            <a:ext cx="4176495" cy="413053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 rot="188405">
            <a:off x="4096836" y="3384866"/>
            <a:ext cx="302233" cy="1346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rot="18916570">
            <a:off x="3499893" y="4536774"/>
            <a:ext cx="1260624" cy="699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 rot="1128151">
            <a:off x="2424421" y="5016012"/>
            <a:ext cx="1633101" cy="424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2" name="Oval 1" hidden="1"/>
          <p:cNvSpPr/>
          <p:nvPr/>
        </p:nvSpPr>
        <p:spPr>
          <a:xfrm>
            <a:off x="2655880" y="3349257"/>
            <a:ext cx="1097400" cy="1424762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3" name="TextBox 2" hidden="1"/>
          <p:cNvSpPr txBox="1"/>
          <p:nvPr/>
        </p:nvSpPr>
        <p:spPr>
          <a:xfrm>
            <a:off x="3522714" y="2998381"/>
            <a:ext cx="181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0070C0"/>
                </a:solidFill>
                <a:latin typeface="Calibri" panose="020F0502020204030204"/>
              </a:rPr>
              <a:t>Present</a:t>
            </a:r>
            <a:endParaRPr lang="en-US" sz="200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5" name="Oval 14" hidden="1"/>
          <p:cNvSpPr/>
          <p:nvPr/>
        </p:nvSpPr>
        <p:spPr>
          <a:xfrm>
            <a:off x="1436679" y="3278364"/>
            <a:ext cx="1097400" cy="18915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19" name="TextBox 18" hidden="1"/>
          <p:cNvSpPr txBox="1"/>
          <p:nvPr/>
        </p:nvSpPr>
        <p:spPr>
          <a:xfrm>
            <a:off x="305784" y="4061638"/>
            <a:ext cx="1471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FF0000"/>
                </a:solidFill>
                <a:latin typeface="Calibri" panose="020F0502020204030204"/>
              </a:rPr>
              <a:t>LOFAR</a:t>
            </a:r>
            <a:endParaRPr lang="en-US" sz="2000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27" name="Picture 4" descr="http://tikalon.com/blog/2011/lightning_antimatt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679" y="1719182"/>
            <a:ext cx="4756104" cy="393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157" y="4347519"/>
            <a:ext cx="3653147" cy="2431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23" y="537206"/>
            <a:ext cx="2834295" cy="195566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0" y="6300705"/>
            <a:ext cx="732017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white"/>
                </a:solidFill>
                <a:latin typeface="Calibri" panose="020F0502020204030204"/>
              </a:rPr>
              <a:t>Correlate 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space and ground </a:t>
            </a:r>
            <a:r>
              <a:rPr lang="en-US" sz="3200" dirty="0" smtClean="0">
                <a:solidFill>
                  <a:prstClr val="white"/>
                </a:solidFill>
                <a:latin typeface="Calibri" panose="020F0502020204030204"/>
              </a:rPr>
              <a:t>observations</a:t>
            </a:r>
            <a:r>
              <a:rPr lang="en-US" sz="3200" dirty="0" smtClean="0">
                <a:solidFill>
                  <a:prstClr val="white"/>
                </a:solidFill>
                <a:latin typeface="Calibri" panose="020F0502020204030204"/>
              </a:rPr>
              <a:t>!</a:t>
            </a:r>
            <a:endParaRPr lang="en-US" sz="3200" dirty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400138" y="5350028"/>
            <a:ext cx="5055912" cy="95410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2800" b="0" dirty="0" smtClean="0">
                <a:solidFill>
                  <a:srgbClr val="FFFF00"/>
                </a:solidFill>
                <a:latin typeface="Calibri" panose="020F0502020204030204"/>
              </a:rPr>
              <a:t>- </a:t>
            </a:r>
            <a:r>
              <a:rPr lang="nl-NL" sz="2800" b="0" dirty="0" err="1" smtClean="0">
                <a:solidFill>
                  <a:srgbClr val="FFFF00"/>
                </a:solidFill>
                <a:latin typeface="Calibri" panose="020F0502020204030204"/>
              </a:rPr>
              <a:t>Runaways</a:t>
            </a:r>
            <a:r>
              <a:rPr lang="nl-NL" sz="2800" b="0" dirty="0" smtClean="0">
                <a:solidFill>
                  <a:srgbClr val="FFFF00"/>
                </a:solidFill>
                <a:latin typeface="Calibri" panose="020F0502020204030204"/>
              </a:rPr>
              <a:t> or leader stepping?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2800" b="0" dirty="0" smtClean="0">
                <a:solidFill>
                  <a:srgbClr val="FFFF00"/>
                </a:solidFill>
                <a:latin typeface="Calibri" panose="020F0502020204030204"/>
              </a:rPr>
              <a:t>- </a:t>
            </a:r>
            <a:r>
              <a:rPr lang="nl-NL" sz="2800" b="0" dirty="0" err="1" smtClean="0">
                <a:solidFill>
                  <a:srgbClr val="FFFF00"/>
                </a:solidFill>
                <a:latin typeface="Calibri" panose="020F0502020204030204"/>
              </a:rPr>
              <a:t>Peculiar</a:t>
            </a:r>
            <a:r>
              <a:rPr lang="nl-NL" sz="2800" b="0" dirty="0" smtClean="0">
                <a:solidFill>
                  <a:srgbClr val="FFFF00"/>
                </a:solidFill>
                <a:latin typeface="Calibri" panose="020F0502020204030204"/>
              </a:rPr>
              <a:t> in-</a:t>
            </a:r>
            <a:r>
              <a:rPr lang="nl-NL" sz="2800" b="0" dirty="0" err="1" smtClean="0">
                <a:solidFill>
                  <a:srgbClr val="FFFF00"/>
                </a:solidFill>
                <a:latin typeface="Calibri" panose="020F0502020204030204"/>
              </a:rPr>
              <a:t>cloud</a:t>
            </a:r>
            <a:r>
              <a:rPr lang="nl-NL" sz="2800" b="0" dirty="0" smtClean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nl-NL" sz="2800" b="0" dirty="0" err="1" smtClean="0">
                <a:solidFill>
                  <a:srgbClr val="FFFF00"/>
                </a:solidFill>
                <a:latin typeface="Calibri" panose="020F0502020204030204"/>
              </a:rPr>
              <a:t>dynamics</a:t>
            </a:r>
            <a:r>
              <a:rPr lang="nl-NL" sz="2800" b="0" dirty="0" smtClean="0">
                <a:solidFill>
                  <a:srgbClr val="FFFF00"/>
                </a:solidFill>
                <a:latin typeface="Calibri" panose="020F0502020204030204"/>
              </a:rPr>
              <a:t>?</a:t>
            </a:r>
            <a:endParaRPr lang="nl-NL" sz="2800" b="0" dirty="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34838" y="9259"/>
            <a:ext cx="5757161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white"/>
                </a:solidFill>
                <a:latin typeface="Calibri" panose="020F0502020204030204"/>
              </a:rPr>
              <a:t>Terrestrial 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Gamma-ray Flashes </a:t>
            </a:r>
            <a:endParaRPr lang="en-US" sz="3200" dirty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36111" y="2247307"/>
            <a:ext cx="580588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LOFAR:</a:t>
            </a:r>
          </a:p>
          <a:p>
            <a:r>
              <a:rPr lang="en-US" sz="2400" dirty="0" smtClean="0"/>
              <a:t>- </a:t>
            </a:r>
            <a:r>
              <a:rPr lang="en-US" sz="2400" dirty="0" smtClean="0"/>
              <a:t>Non-intrusive E-field determination</a:t>
            </a:r>
          </a:p>
          <a:p>
            <a:r>
              <a:rPr lang="en-US" sz="2400" dirty="0" smtClean="0"/>
              <a:t>- Nano-second LMA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5950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3" grpId="0"/>
      <p:bldP spid="15" grpId="0" animBg="1"/>
      <p:bldP spid="19" grpId="0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LOFAR, new instrument for lightning physics: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7310" y="1844780"/>
            <a:ext cx="10729490" cy="2376330"/>
          </a:xfrm>
        </p:spPr>
        <p:txBody>
          <a:bodyPr/>
          <a:lstStyle/>
          <a:p>
            <a:r>
              <a:rPr lang="en-US" dirty="0" smtClean="0"/>
              <a:t>LOFAR: New non-intrusive method for E-field measurements</a:t>
            </a:r>
          </a:p>
          <a:p>
            <a:pPr lvl="1"/>
            <a:r>
              <a:rPr lang="en-US" dirty="0" smtClean="0"/>
              <a:t>Full set of Stokes polarization observables</a:t>
            </a:r>
          </a:p>
          <a:p>
            <a:pPr lvl="1"/>
            <a:r>
              <a:rPr lang="en-US" dirty="0" smtClean="0"/>
              <a:t>Improving analysis</a:t>
            </a:r>
            <a:endParaRPr lang="en-US" dirty="0"/>
          </a:p>
          <a:p>
            <a:r>
              <a:rPr lang="en-US" dirty="0" smtClean="0"/>
              <a:t>LOFAR: LMA with nanosecond structure &amp; polarization</a:t>
            </a:r>
          </a:p>
          <a:p>
            <a:pPr marL="914400" lvl="2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3C493-DBAD-46FC-82D5-5DD866A32FFB}" type="datetime5">
              <a:rPr lang="en-US" smtClean="0"/>
              <a:t>18-Jun-16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AGILE-Rome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AB9C-684D-41DC-91C4-2082D9899D8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4005080"/>
            <a:ext cx="122133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/>
              <a:t>LOFAR Lightning Publications:</a:t>
            </a:r>
          </a:p>
          <a:p>
            <a:r>
              <a:rPr lang="en-US" sz="1600" b="0" dirty="0" smtClean="0"/>
              <a:t>-  </a:t>
            </a:r>
            <a:r>
              <a:rPr lang="en-US" sz="1600" dirty="0" err="1" smtClean="0">
                <a:solidFill>
                  <a:srgbClr val="FF0000"/>
                </a:solidFill>
              </a:rPr>
              <a:t>Pim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Schellart</a:t>
            </a:r>
            <a:r>
              <a:rPr lang="en-US" sz="1600" b="0" dirty="0" smtClean="0"/>
              <a:t>, </a:t>
            </a:r>
            <a:r>
              <a:rPr lang="en-US" sz="1600" dirty="0">
                <a:solidFill>
                  <a:srgbClr val="FF0000"/>
                </a:solidFill>
              </a:rPr>
              <a:t>Gia Trinh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b="0" dirty="0"/>
              <a:t>et al</a:t>
            </a:r>
            <a:r>
              <a:rPr lang="en-US" sz="1600" b="0" dirty="0" smtClean="0"/>
              <a:t>., </a:t>
            </a:r>
            <a:r>
              <a:rPr lang="en-US" sz="1600" b="0" i="1" dirty="0"/>
              <a:t>Probing Atmospheric Electric Fields in Thunderstorms through Radio Emission from</a:t>
            </a:r>
          </a:p>
          <a:p>
            <a:r>
              <a:rPr lang="en-US" sz="1600" b="0" i="1" dirty="0"/>
              <a:t>Cosmic-Ray-Induced Air Showers</a:t>
            </a:r>
            <a:r>
              <a:rPr lang="en-US" sz="1600" b="0" dirty="0"/>
              <a:t>, Phys. Rev. Lett. </a:t>
            </a:r>
            <a:r>
              <a:rPr lang="en-US" sz="1600" dirty="0"/>
              <a:t>114</a:t>
            </a:r>
            <a:r>
              <a:rPr lang="en-US" sz="1600" b="0" dirty="0"/>
              <a:t>, 165001 (2015); arXiv:1504.05742.</a:t>
            </a:r>
            <a:endParaRPr lang="en-US" sz="1600" b="0" dirty="0" smtClean="0"/>
          </a:p>
          <a:p>
            <a:r>
              <a:rPr lang="en-US" sz="1600" b="0" dirty="0" smtClean="0"/>
              <a:t>- </a:t>
            </a:r>
            <a:r>
              <a:rPr lang="en-US" sz="1600" dirty="0" smtClean="0">
                <a:solidFill>
                  <a:srgbClr val="FF0000"/>
                </a:solidFill>
              </a:rPr>
              <a:t>Anna </a:t>
            </a:r>
            <a:r>
              <a:rPr lang="en-US" sz="1600" dirty="0" err="1" smtClean="0">
                <a:solidFill>
                  <a:srgbClr val="FF0000"/>
                </a:solidFill>
              </a:rPr>
              <a:t>Dubinova</a:t>
            </a:r>
            <a:r>
              <a:rPr lang="en-US" sz="1600" dirty="0" smtClean="0">
                <a:solidFill>
                  <a:srgbClr val="FF0000"/>
                </a:solidFill>
              </a:rPr>
              <a:t>, Caspar </a:t>
            </a:r>
            <a:r>
              <a:rPr lang="en-US" sz="1600" dirty="0" err="1" smtClean="0">
                <a:solidFill>
                  <a:srgbClr val="FF0000"/>
                </a:solidFill>
              </a:rPr>
              <a:t>Rutjes</a:t>
            </a:r>
            <a:r>
              <a:rPr lang="en-US" sz="1600" b="0" dirty="0" smtClean="0"/>
              <a:t>, et al., </a:t>
            </a:r>
            <a:r>
              <a:rPr lang="en-US" sz="1600" b="0" i="1" dirty="0"/>
              <a:t>Prediction of Lightning Inception by Large Ice Particles and </a:t>
            </a:r>
            <a:r>
              <a:rPr lang="en-US" sz="1600" b="0" i="1" dirty="0" smtClean="0"/>
              <a:t>Extensive </a:t>
            </a:r>
            <a:r>
              <a:rPr lang="en-US" sz="1600" b="0" i="1" dirty="0"/>
              <a:t>Air Showers</a:t>
            </a:r>
            <a:r>
              <a:rPr lang="en-US" sz="1600" b="0" i="1" dirty="0" smtClean="0"/>
              <a:t>., </a:t>
            </a:r>
            <a:r>
              <a:rPr lang="en-US" sz="1600" b="0" dirty="0" smtClean="0"/>
              <a:t>Phys</a:t>
            </a:r>
            <a:r>
              <a:rPr lang="en-US" sz="1600" b="0" dirty="0"/>
              <a:t>. Rev. Lett</a:t>
            </a:r>
            <a:r>
              <a:rPr lang="en-US" sz="1600" b="0" dirty="0" smtClean="0"/>
              <a:t>. </a:t>
            </a:r>
            <a:r>
              <a:rPr lang="en-US" sz="1600" dirty="0" smtClean="0"/>
              <a:t>115</a:t>
            </a:r>
            <a:r>
              <a:rPr lang="en-US" sz="1600" b="0" dirty="0" smtClean="0"/>
              <a:t>, </a:t>
            </a:r>
            <a:r>
              <a:rPr lang="en-US" sz="1600" b="0" dirty="0"/>
              <a:t>015002 (</a:t>
            </a:r>
            <a:r>
              <a:rPr lang="en-US" sz="1600" b="0" dirty="0" smtClean="0"/>
              <a:t>2015)</a:t>
            </a:r>
            <a:endParaRPr lang="en-US" sz="1600" b="0" dirty="0"/>
          </a:p>
          <a:p>
            <a:r>
              <a:rPr lang="en-US" sz="1600" b="0" dirty="0"/>
              <a:t>- </a:t>
            </a:r>
            <a:r>
              <a:rPr lang="en-US" sz="1600" dirty="0">
                <a:solidFill>
                  <a:srgbClr val="FF0000"/>
                </a:solidFill>
              </a:rPr>
              <a:t>Gia Trinh</a:t>
            </a:r>
            <a:r>
              <a:rPr lang="en-US" sz="1600" b="0" dirty="0"/>
              <a:t>, Olaf Scholten, et al., </a:t>
            </a:r>
            <a:r>
              <a:rPr lang="en-US" sz="1600" b="0" i="1" dirty="0"/>
              <a:t>Influence of Atmospheric Electric Fields on the Radio Emission from Extensive</a:t>
            </a:r>
          </a:p>
          <a:p>
            <a:r>
              <a:rPr lang="en-US" sz="1600" b="0" i="1" dirty="0"/>
              <a:t>Air Showers</a:t>
            </a:r>
            <a:r>
              <a:rPr lang="en-US" sz="1600" b="0" dirty="0"/>
              <a:t>., Phys. Rev. D 93, 023003 (2016); arXiv:1511.03045.</a:t>
            </a:r>
          </a:p>
          <a:p>
            <a:r>
              <a:rPr lang="en-US" sz="1600" dirty="0">
                <a:solidFill>
                  <a:srgbClr val="FF0000"/>
                </a:solidFill>
              </a:rPr>
              <a:t>- Gia Trinh</a:t>
            </a:r>
            <a:r>
              <a:rPr lang="en-US" sz="1600" b="0" dirty="0"/>
              <a:t>, Olaf Scholten, et al., </a:t>
            </a:r>
            <a:r>
              <a:rPr lang="en-US" sz="1600" b="0" i="1" dirty="0"/>
              <a:t>Determining atmospheric electric fields from the Stokes parameters as measured for extensive air showers</a:t>
            </a:r>
            <a:r>
              <a:rPr lang="en-US" sz="1600" b="0" dirty="0"/>
              <a:t>, in preparation.</a:t>
            </a:r>
          </a:p>
          <a:p>
            <a:r>
              <a:rPr lang="en-US" sz="1600" b="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4294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E4EBE-98CC-430E-B3DE-2B6C7BDE39E2}" type="datetime5">
              <a:rPr lang="en-US" smtClean="0"/>
              <a:t>20-Jun-16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RICAP2016-Rome</a:t>
            </a:r>
            <a:endParaRPr lang="en-US"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4B86-2CE7-4E63-9A40-22F7492D3E1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7" y="13342"/>
            <a:ext cx="12192000" cy="68446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073" y="5763937"/>
            <a:ext cx="2477815" cy="16470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537" y="5751738"/>
            <a:ext cx="2477815" cy="16470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6061"/>
            <a:ext cx="4001816" cy="16848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539" y="5764407"/>
            <a:ext cx="3970461" cy="1647018"/>
          </a:xfrm>
          <a:prstGeom prst="rect">
            <a:avLst/>
          </a:prstGeom>
        </p:spPr>
      </p:pic>
      <p:grpSp>
        <p:nvGrpSpPr>
          <p:cNvPr id="11" name="Group 22"/>
          <p:cNvGrpSpPr>
            <a:grpSpLocks noChangeAspect="1"/>
          </p:cNvGrpSpPr>
          <p:nvPr/>
        </p:nvGrpSpPr>
        <p:grpSpPr bwMode="auto">
          <a:xfrm rot="6520593">
            <a:off x="2197118" y="5040833"/>
            <a:ext cx="1963818" cy="1195367"/>
            <a:chOff x="14515" y="8410"/>
            <a:chExt cx="5184" cy="5184"/>
          </a:xfrm>
        </p:grpSpPr>
        <p:cxnSp>
          <p:nvCxnSpPr>
            <p:cNvPr id="12" name="AutoShape 23"/>
            <p:cNvCxnSpPr>
              <a:cxnSpLocks noChangeAspect="1" noChangeShapeType="1"/>
            </p:cNvCxnSpPr>
            <p:nvPr/>
          </p:nvCxnSpPr>
          <p:spPr bwMode="auto">
            <a:xfrm rot="16200000" flipH="1">
              <a:off x="14515" y="8410"/>
              <a:ext cx="1728" cy="1728"/>
            </a:xfrm>
            <a:prstGeom prst="curvedConnector3">
              <a:avLst>
                <a:gd name="adj1" fmla="val 50000"/>
              </a:avLst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</p:cxnSp>
        <p:cxnSp>
          <p:nvCxnSpPr>
            <p:cNvPr id="13" name="AutoShape 24"/>
            <p:cNvCxnSpPr>
              <a:cxnSpLocks noChangeAspect="1" noChangeShapeType="1"/>
            </p:cNvCxnSpPr>
            <p:nvPr/>
          </p:nvCxnSpPr>
          <p:spPr bwMode="auto">
            <a:xfrm rot="16200000" flipH="1">
              <a:off x="16243" y="10138"/>
              <a:ext cx="1728" cy="1728"/>
            </a:xfrm>
            <a:prstGeom prst="curvedConnector3">
              <a:avLst>
                <a:gd name="adj1" fmla="val 50000"/>
              </a:avLst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</p:cxnSp>
        <p:cxnSp>
          <p:nvCxnSpPr>
            <p:cNvPr id="14" name="AutoShape 25"/>
            <p:cNvCxnSpPr>
              <a:cxnSpLocks noChangeAspect="1" noChangeShapeType="1"/>
            </p:cNvCxnSpPr>
            <p:nvPr/>
          </p:nvCxnSpPr>
          <p:spPr bwMode="auto">
            <a:xfrm rot="16200000" flipH="1">
              <a:off x="17971" y="11866"/>
              <a:ext cx="1728" cy="1728"/>
            </a:xfrm>
            <a:prstGeom prst="curvedConnector3">
              <a:avLst>
                <a:gd name="adj1" fmla="val 50000"/>
              </a:avLst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</p:cxnSp>
      </p:grpSp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7004388" y="4293121"/>
            <a:ext cx="531812" cy="466725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993300"/>
                </a:solidFill>
                <a:latin typeface="Comic Sans MS" panose="030F0702030302020204" pitchFamily="66" charset="0"/>
              </a:rPr>
              <a:t>B</a:t>
            </a:r>
            <a:r>
              <a:rPr lang="en-US" altLang="en-US" sz="2400" baseline="-25000">
                <a:solidFill>
                  <a:srgbClr val="993300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6" name="Line 28"/>
          <p:cNvSpPr>
            <a:spLocks noChangeShapeType="1"/>
          </p:cNvSpPr>
          <p:nvPr/>
        </p:nvSpPr>
        <p:spPr bwMode="auto">
          <a:xfrm>
            <a:off x="7080588" y="4293120"/>
            <a:ext cx="227012" cy="0"/>
          </a:xfrm>
          <a:prstGeom prst="line">
            <a:avLst/>
          </a:prstGeom>
          <a:noFill/>
          <a:ln w="28575">
            <a:solidFill>
              <a:srgbClr val="9933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" name="Flowchart: Or 16"/>
          <p:cNvSpPr/>
          <p:nvPr/>
        </p:nvSpPr>
        <p:spPr bwMode="auto">
          <a:xfrm>
            <a:off x="7076399" y="4888580"/>
            <a:ext cx="362675" cy="321259"/>
          </a:xfrm>
          <a:prstGeom prst="flowChartOr">
            <a:avLst/>
          </a:prstGeom>
          <a:noFill/>
          <a:ln w="28575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536201" y="4575180"/>
            <a:ext cx="2640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A50021"/>
                </a:solidFill>
              </a:rPr>
              <a:t>Earth’s magnetic field</a:t>
            </a:r>
            <a:endParaRPr lang="en-US" dirty="0">
              <a:solidFill>
                <a:srgbClr val="A50021"/>
              </a:solidFill>
            </a:endParaRPr>
          </a:p>
        </p:txBody>
      </p:sp>
      <p:grpSp>
        <p:nvGrpSpPr>
          <p:cNvPr id="19" name="Group 30"/>
          <p:cNvGrpSpPr>
            <a:grpSpLocks/>
          </p:cNvGrpSpPr>
          <p:nvPr/>
        </p:nvGrpSpPr>
        <p:grpSpPr bwMode="auto">
          <a:xfrm>
            <a:off x="4636438" y="5122576"/>
            <a:ext cx="379412" cy="466725"/>
            <a:chOff x="2498" y="1873"/>
            <a:chExt cx="239" cy="294"/>
          </a:xfrm>
        </p:grpSpPr>
        <p:sp>
          <p:nvSpPr>
            <p:cNvPr id="20" name="Line 31"/>
            <p:cNvSpPr>
              <a:spLocks noChangeShapeType="1"/>
            </p:cNvSpPr>
            <p:nvPr/>
          </p:nvSpPr>
          <p:spPr bwMode="auto">
            <a:xfrm>
              <a:off x="2546" y="1921"/>
              <a:ext cx="143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1" name="Line 32"/>
            <p:cNvSpPr>
              <a:spLocks noChangeShapeType="1"/>
            </p:cNvSpPr>
            <p:nvPr/>
          </p:nvSpPr>
          <p:spPr bwMode="auto">
            <a:xfrm>
              <a:off x="2641" y="1921"/>
              <a:ext cx="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2" name="Text Box 33"/>
            <p:cNvSpPr txBox="1">
              <a:spLocks noChangeArrowheads="1"/>
            </p:cNvSpPr>
            <p:nvPr/>
          </p:nvSpPr>
          <p:spPr bwMode="auto">
            <a:xfrm>
              <a:off x="2498" y="1873"/>
              <a:ext cx="239" cy="294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>
                  <a:solidFill>
                    <a:srgbClr val="FF0000"/>
                  </a:solidFill>
                  <a:latin typeface="Comic Sans MS" panose="030F0702030302020204" pitchFamily="66" charset="0"/>
                </a:rPr>
                <a:t>j</a:t>
              </a:r>
            </a:p>
          </p:txBody>
        </p:sp>
      </p:grpSp>
      <p:sp>
        <p:nvSpPr>
          <p:cNvPr id="23" name="Arc 36"/>
          <p:cNvSpPr>
            <a:spLocks/>
          </p:cNvSpPr>
          <p:nvPr/>
        </p:nvSpPr>
        <p:spPr bwMode="auto">
          <a:xfrm rot="878238" flipH="1" flipV="1">
            <a:off x="4657406" y="4527822"/>
            <a:ext cx="2276475" cy="834264"/>
          </a:xfrm>
          <a:custGeom>
            <a:avLst/>
            <a:gdLst>
              <a:gd name="G0" fmla="+- 8929 0 0"/>
              <a:gd name="G1" fmla="+- 21600 0 0"/>
              <a:gd name="G2" fmla="+- 21600 0 0"/>
              <a:gd name="T0" fmla="*/ 0 w 17964"/>
              <a:gd name="T1" fmla="*/ 1932 h 21600"/>
              <a:gd name="T2" fmla="*/ 17964 w 17964"/>
              <a:gd name="T3" fmla="*/ 1981 h 21600"/>
              <a:gd name="T4" fmla="*/ 8929 w 1796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964" h="21600" fill="none" extrusionOk="0">
                <a:moveTo>
                  <a:pt x="-1" y="1931"/>
                </a:moveTo>
                <a:cubicBezTo>
                  <a:pt x="2804" y="658"/>
                  <a:pt x="5848" y="-1"/>
                  <a:pt x="8929" y="0"/>
                </a:cubicBezTo>
                <a:cubicBezTo>
                  <a:pt x="12048" y="0"/>
                  <a:pt x="15130" y="675"/>
                  <a:pt x="17964" y="1980"/>
                </a:cubicBezTo>
              </a:path>
              <a:path w="17964" h="21600" stroke="0" extrusionOk="0">
                <a:moveTo>
                  <a:pt x="-1" y="1931"/>
                </a:moveTo>
                <a:cubicBezTo>
                  <a:pt x="2804" y="658"/>
                  <a:pt x="5848" y="-1"/>
                  <a:pt x="8929" y="0"/>
                </a:cubicBezTo>
                <a:cubicBezTo>
                  <a:pt x="12048" y="0"/>
                  <a:pt x="15130" y="675"/>
                  <a:pt x="17964" y="1980"/>
                </a:cubicBezTo>
                <a:lnTo>
                  <a:pt x="8929" y="21600"/>
                </a:lnTo>
                <a:close/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19170" y="390752"/>
                <a:ext cx="6219924" cy="1107996"/>
              </a:xfrm>
              <a:prstGeom prst="rect">
                <a:avLst/>
              </a:prstGeom>
              <a:solidFill>
                <a:schemeClr val="accent5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The Earth magnetic field in combination with the electric field induces an electric current      in the air-shower pancake in the direction  F = v x B + E</a:t>
                </a:r>
                <a14:m>
                  <m:oMath xmlns:m="http://schemas.openxmlformats.org/officeDocument/2006/math">
                    <m:r>
                      <a:rPr lang="en-US" i="1" baseline="-2500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⊥</m:t>
                    </m:r>
                  </m:oMath>
                </a14:m>
                <a:endParaRPr lang="en-US" baseline="-25000" dirty="0" smtClean="0">
                  <a:solidFill>
                    <a:schemeClr val="tx1"/>
                  </a:solidFill>
                  <a:ea typeface="Cambria Math"/>
                </a:endParaRPr>
              </a:p>
              <a:p>
                <a:endParaRPr lang="en-US" baseline="-250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70" y="390752"/>
                <a:ext cx="6219924" cy="1107996"/>
              </a:xfrm>
              <a:prstGeom prst="rect">
                <a:avLst/>
              </a:prstGeom>
              <a:blipFill rotWithShape="0">
                <a:blip r:embed="rId5"/>
                <a:stretch>
                  <a:fillRect l="-882" t="-2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30"/>
          <p:cNvGrpSpPr>
            <a:grpSpLocks/>
          </p:cNvGrpSpPr>
          <p:nvPr/>
        </p:nvGrpSpPr>
        <p:grpSpPr bwMode="auto">
          <a:xfrm>
            <a:off x="4522932" y="686502"/>
            <a:ext cx="379412" cy="415549"/>
            <a:chOff x="2498" y="1873"/>
            <a:chExt cx="239" cy="266"/>
          </a:xfrm>
          <a:noFill/>
        </p:grpSpPr>
        <p:sp>
          <p:nvSpPr>
            <p:cNvPr id="30" name="Line 31"/>
            <p:cNvSpPr>
              <a:spLocks noChangeShapeType="1"/>
            </p:cNvSpPr>
            <p:nvPr/>
          </p:nvSpPr>
          <p:spPr bwMode="auto">
            <a:xfrm>
              <a:off x="2546" y="1921"/>
              <a:ext cx="143" cy="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sz="1600"/>
            </a:p>
          </p:txBody>
        </p:sp>
        <p:sp>
          <p:nvSpPr>
            <p:cNvPr id="31" name="Line 32"/>
            <p:cNvSpPr>
              <a:spLocks noChangeShapeType="1"/>
            </p:cNvSpPr>
            <p:nvPr/>
          </p:nvSpPr>
          <p:spPr bwMode="auto">
            <a:xfrm>
              <a:off x="2641" y="1921"/>
              <a:ext cx="0" cy="0"/>
            </a:xfrm>
            <a:prstGeom prst="line">
              <a:avLst/>
            </a:prstGeom>
            <a:grp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sz="1600"/>
            </a:p>
          </p:txBody>
        </p:sp>
        <p:sp>
          <p:nvSpPr>
            <p:cNvPr id="32" name="Text Box 33"/>
            <p:cNvSpPr txBox="1">
              <a:spLocks noChangeArrowheads="1"/>
            </p:cNvSpPr>
            <p:nvPr/>
          </p:nvSpPr>
          <p:spPr bwMode="auto">
            <a:xfrm>
              <a:off x="2498" y="1873"/>
              <a:ext cx="239" cy="266"/>
            </a:xfrm>
            <a:prstGeom prst="rect">
              <a:avLst/>
            </a:prstGeom>
            <a:grpFill/>
            <a:ln w="952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6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j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19170" y="1867217"/>
                <a:ext cx="3507827" cy="679930"/>
              </a:xfrm>
              <a:prstGeom prst="rect">
                <a:avLst/>
              </a:prstGeom>
              <a:solidFill>
                <a:schemeClr val="accent5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𝐸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⊥</m:t>
                        </m:r>
                      </m:sub>
                    </m:sSub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/>
                      </a:rPr>
                      <m:t> :</m:t>
                    </m:r>
                  </m:oMath>
                </a14:m>
                <a:r>
                  <a:rPr lang="en-US" dirty="0" smtClean="0"/>
                  <a:t> - increases the current </a:t>
                </a:r>
              </a:p>
              <a:p>
                <a:r>
                  <a:rPr lang="en-US" dirty="0"/>
                  <a:t> </a:t>
                </a:r>
                <a:r>
                  <a:rPr lang="en-US" dirty="0" smtClean="0"/>
                  <a:t>      - changes the direction</a:t>
                </a:r>
                <a:endParaRPr lang="en-US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70" y="1867217"/>
                <a:ext cx="3507827" cy="679930"/>
              </a:xfrm>
              <a:prstGeom prst="rect">
                <a:avLst/>
              </a:prstGeom>
              <a:blipFill rotWithShape="0">
                <a:blip r:embed="rId6"/>
                <a:stretch>
                  <a:fillRect b="-13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19170" y="2630229"/>
                <a:ext cx="3507827" cy="434158"/>
              </a:xfrm>
              <a:prstGeom prst="rect">
                <a:avLst/>
              </a:prstGeom>
              <a:solidFill>
                <a:schemeClr val="accent5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𝐸</m:t>
                            </m:r>
                          </m:e>
                        </m:acc>
                      </m:e>
                      <m:sub>
                        <m:r>
                          <a:rPr lang="en-US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/</m:t>
                        </m:r>
                        <m:r>
                          <m:rPr>
                            <m:lit/>
                          </m:rPr>
                          <a:rPr lang="en-US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/</m:t>
                        </m:r>
                      </m:sub>
                    </m:sSub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- minor change in current</a:t>
                </a:r>
                <a:endParaRPr lang="en-US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70" y="2630229"/>
                <a:ext cx="3507827" cy="434158"/>
              </a:xfrm>
              <a:prstGeom prst="rect">
                <a:avLst/>
              </a:prstGeom>
              <a:blipFill rotWithShape="0">
                <a:blip r:embed="rId7"/>
                <a:stretch>
                  <a:fillRect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2"/>
          <p:cNvSpPr txBox="1">
            <a:spLocks noChangeArrowheads="1"/>
          </p:cNvSpPr>
          <p:nvPr/>
        </p:nvSpPr>
        <p:spPr>
          <a:xfrm>
            <a:off x="7692121" y="-41310"/>
            <a:ext cx="4362851" cy="1613971"/>
          </a:xfrm>
          <a:prstGeom prst="rect">
            <a:avLst/>
          </a:prstGeom>
        </p:spPr>
        <p:txBody>
          <a:bodyPr lIns="0" tIns="0" rIns="0" bIns="0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en-US" kern="0" dirty="0"/>
              <a:t>Radio </a:t>
            </a:r>
            <a:r>
              <a:rPr lang="en-US" kern="0" dirty="0" smtClean="0"/>
              <a:t>emission in presence of an electric field</a:t>
            </a:r>
            <a:endParaRPr lang="en-US" kern="0" dirty="0"/>
          </a:p>
        </p:txBody>
      </p:sp>
      <p:pic>
        <p:nvPicPr>
          <p:cNvPr id="36" name="Picture 5" descr="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67847" y="5057642"/>
            <a:ext cx="2209800" cy="755650"/>
          </a:xfrm>
          <a:prstGeom prst="rect">
            <a:avLst/>
          </a:prstGeom>
          <a:noFill/>
        </p:spPr>
      </p:pic>
      <p:cxnSp>
        <p:nvCxnSpPr>
          <p:cNvPr id="37" name="Straight Arrow Connector 36"/>
          <p:cNvCxnSpPr/>
          <p:nvPr/>
        </p:nvCxnSpPr>
        <p:spPr>
          <a:xfrm>
            <a:off x="7165647" y="1904604"/>
            <a:ext cx="936104" cy="42820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6744090" y="1887672"/>
            <a:ext cx="404624" cy="1036095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7892147" y="1844781"/>
                <a:ext cx="527645" cy="4029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𝑬</m:t>
                              </m:r>
                            </m:e>
                          </m:acc>
                        </m:e>
                        <m:sub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⊥</m:t>
                          </m:r>
                        </m:sub>
                      </m:sSub>
                    </m:oMath>
                  </m:oMathPara>
                </a14:m>
                <a:endParaRPr lang="nl-NL" b="1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8146" y="1844780"/>
                <a:ext cx="516423" cy="402931"/>
              </a:xfrm>
              <a:prstGeom prst="rect">
                <a:avLst/>
              </a:prstGeom>
              <a:blipFill rotWithShape="0">
                <a:blip r:embed="rId9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6805607" y="2679759"/>
                <a:ext cx="575735" cy="4341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𝑬</m:t>
                              </m:r>
                            </m:e>
                          </m:acc>
                        </m:e>
                        <m:sub>
                          <m:r>
                            <a:rPr lang="en-US" b="1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/</m:t>
                          </m:r>
                          <m:r>
                            <m:rPr>
                              <m:lit/>
                            </m:rPr>
                            <a:rPr lang="en-US" b="1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/</m:t>
                          </m:r>
                        </m:sub>
                      </m:sSub>
                    </m:oMath>
                  </m:oMathPara>
                </a14:m>
                <a:endParaRPr lang="nl-NL" b="1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1607" y="2679759"/>
                <a:ext cx="564514" cy="434158"/>
              </a:xfrm>
              <a:prstGeom prst="rect">
                <a:avLst/>
              </a:prstGeom>
              <a:blipFill rotWithShape="0">
                <a:blip r:embed="rId10"/>
                <a:stretch>
                  <a:fillRect b="-8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/>
          <p:cNvSpPr/>
          <p:nvPr/>
        </p:nvSpPr>
        <p:spPr bwMode="auto">
          <a:xfrm>
            <a:off x="3626997" y="886136"/>
            <a:ext cx="1944270" cy="619206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774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US" dirty="0" smtClean="0"/>
              <a:t>LOFAR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9F107-86EB-49CF-B71D-0B3A8FC1A7D7}" type="datetime5">
              <a:rPr lang="en-US" smtClean="0"/>
              <a:t>18-Jun-16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AGILE-Rome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41204-7F3C-40A9-BE88-EBB658FA3737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53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554" y="-27480"/>
            <a:ext cx="9167193" cy="679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81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4606038"/>
            <a:ext cx="2226948" cy="2248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399" y="4623088"/>
            <a:ext cx="2205739" cy="2262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386" y="4628388"/>
            <a:ext cx="2241087" cy="222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708903" y="1398343"/>
            <a:ext cx="2896589" cy="3172261"/>
            <a:chOff x="3184902" y="244623"/>
            <a:chExt cx="2896589" cy="3718779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4336600" y="375621"/>
              <a:ext cx="0" cy="339739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3228146" y="3367356"/>
              <a:ext cx="238923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062424" y="2454623"/>
              <a:ext cx="293552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062424" y="2454623"/>
              <a:ext cx="0" cy="912733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3184902" y="2204864"/>
                  <a:ext cx="1166217" cy="5592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sz="2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latin typeface="Cambria Math"/>
                              </a:rPr>
                              <m:t>𝒉</m:t>
                            </m:r>
                          </m:e>
                          <m:sub>
                            <m:r>
                              <a:rPr lang="en-US" sz="2500" i="1">
                                <a:latin typeface="Cambria Math"/>
                              </a:rPr>
                              <m:t>𝒃𝒆𝒍𝒐𝒘</m:t>
                            </m:r>
                          </m:sub>
                        </m:sSub>
                      </m:oMath>
                    </m:oMathPara>
                  </a14:m>
                  <a:endParaRPr lang="nl-NL" sz="2500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4902" y="2204864"/>
                  <a:ext cx="705743" cy="335937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2586" r="-49138" b="-74468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3911118" y="244623"/>
                  <a:ext cx="476412" cy="5592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500" i="1">
                            <a:latin typeface="Cambria Math"/>
                          </a:rPr>
                          <m:t>𝒉</m:t>
                        </m:r>
                      </m:oMath>
                    </m:oMathPara>
                  </a14:m>
                  <a:endParaRPr lang="nl-NL" sz="2500" dirty="0"/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1118" y="244623"/>
                  <a:ext cx="281896" cy="335937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8696" r="-45652" b="-59574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5418617" y="3404161"/>
                  <a:ext cx="662874" cy="5592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sz="2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latin typeface="Cambria Math"/>
                              </a:rPr>
                              <m:t>𝑬</m:t>
                            </m:r>
                          </m:e>
                          <m:sub>
                            <m:r>
                              <a:rPr lang="nl-NL" sz="2500" i="1">
                                <a:latin typeface="Cambria Math"/>
                                <a:ea typeface="Cambria Math"/>
                              </a:rPr>
                              <m:t>⊥</m:t>
                            </m:r>
                          </m:sub>
                        </m:sSub>
                      </m:oMath>
                    </m:oMathPara>
                  </a14:m>
                  <a:endParaRPr lang="nl-NL" sz="2500" dirty="0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8617" y="3404161"/>
                  <a:ext cx="396465" cy="335937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4615" r="-35385" b="-70213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/>
            <p:cNvSpPr txBox="1"/>
            <p:nvPr/>
          </p:nvSpPr>
          <p:spPr>
            <a:xfrm>
              <a:off x="4035512" y="3284983"/>
              <a:ext cx="320464" cy="559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/>
                <a:t>0</a:t>
              </a:r>
              <a:endParaRPr lang="nl-NL" sz="25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684852" y="1409958"/>
            <a:ext cx="2880433" cy="3149347"/>
            <a:chOff x="160851" y="260648"/>
            <a:chExt cx="2880433" cy="3691916"/>
          </a:xfrm>
        </p:grpSpPr>
        <p:grpSp>
          <p:nvGrpSpPr>
            <p:cNvPr id="16" name="Group 15"/>
            <p:cNvGrpSpPr/>
            <p:nvPr/>
          </p:nvGrpSpPr>
          <p:grpSpPr>
            <a:xfrm>
              <a:off x="160851" y="260648"/>
              <a:ext cx="2880433" cy="3691916"/>
              <a:chOff x="323528" y="260648"/>
              <a:chExt cx="2880433" cy="3691916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V="1">
                <a:off x="1343554" y="390532"/>
                <a:ext cx="0" cy="336851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490292" y="3356832"/>
                <a:ext cx="223688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1343554" y="993847"/>
                <a:ext cx="530358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1873913" y="993847"/>
                <a:ext cx="0" cy="1458012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H="1">
                <a:off x="1343554" y="2451859"/>
                <a:ext cx="530360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323528" y="719655"/>
                    <a:ext cx="1182247" cy="55924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nl-NL" sz="2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latin typeface="Cambria Math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sz="2500" i="1">
                                  <a:latin typeface="Cambria Math"/>
                                </a:rPr>
                                <m:t>𝒂𝒃𝒐𝒗𝒆</m:t>
                              </m:r>
                            </m:sub>
                          </m:sSub>
                        </m:oMath>
                      </m:oMathPara>
                    </a14:m>
                    <a:endParaRPr lang="nl-NL" sz="2500" dirty="0"/>
                  </a:p>
                </p:txBody>
              </p:sp>
            </mc:Choice>
            <mc:Fallback xmlns="">
              <p:sp>
                <p:nvSpPr>
                  <p:cNvPr id="18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3528" y="719655"/>
                    <a:ext cx="669963" cy="333081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 l="-2727" r="-60000" b="-74468"/>
                    </a:stretch>
                  </a:blipFill>
                </p:spPr>
                <p:txBody>
                  <a:bodyPr/>
                  <a:lstStyle/>
                  <a:p>
                    <a:r>
                      <a:rPr lang="nl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382867" y="2193581"/>
                    <a:ext cx="1166217" cy="55924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nl-NL" sz="2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latin typeface="Cambria Math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sz="2500" i="1">
                                  <a:latin typeface="Cambria Math"/>
                                </a:rPr>
                                <m:t>𝒃𝒆𝒍𝒐𝒘</m:t>
                              </m:r>
                            </m:sub>
                          </m:sSub>
                        </m:oMath>
                      </m:oMathPara>
                    </a14:m>
                    <a:endParaRPr lang="nl-NL" sz="2500" dirty="0"/>
                  </a:p>
                </p:txBody>
              </p:sp>
            </mc:Choice>
            <mc:Fallback xmlns="">
              <p:sp>
                <p:nvSpPr>
                  <p:cNvPr id="19" name="TextBox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2867" y="2193581"/>
                    <a:ext cx="660741" cy="443331"/>
                  </a:xfrm>
                  <a:prstGeom prst="rect">
                    <a:avLst/>
                  </a:prstGeom>
                  <a:blipFill rotWithShape="1">
                    <a:blip r:embed="rId9"/>
                    <a:stretch>
                      <a:fillRect l="-2752" r="-58716" b="-32258"/>
                    </a:stretch>
                  </a:blipFill>
                </p:spPr>
                <p:txBody>
                  <a:bodyPr/>
                  <a:lstStyle/>
                  <a:p>
                    <a:r>
                      <a:rPr lang="nl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899592" y="260648"/>
                    <a:ext cx="476412" cy="55924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500" i="1">
                              <a:latin typeface="Cambria Math"/>
                            </a:rPr>
                            <m:t>𝒉</m:t>
                          </m:r>
                        </m:oMath>
                      </m:oMathPara>
                    </a14:m>
                    <a:endParaRPr lang="nl-NL" sz="2500" dirty="0"/>
                  </a:p>
                </p:txBody>
              </p:sp>
            </mc:Choice>
            <mc:Fallback xmlns="">
              <p:sp>
                <p:nvSpPr>
                  <p:cNvPr id="20" name="TextBox 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9592" y="260648"/>
                    <a:ext cx="263920" cy="333081"/>
                  </a:xfrm>
                  <a:prstGeom prst="rect">
                    <a:avLst/>
                  </a:prstGeom>
                  <a:blipFill rotWithShape="1">
                    <a:blip r:embed="rId10"/>
                    <a:stretch>
                      <a:fillRect l="-9302" r="-55814" b="-59574"/>
                    </a:stretch>
                  </a:blipFill>
                </p:spPr>
                <p:txBody>
                  <a:bodyPr/>
                  <a:lstStyle/>
                  <a:p>
                    <a:r>
                      <a:rPr lang="nl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2541087" y="3393323"/>
                    <a:ext cx="662874" cy="55924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nl-NL" sz="2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latin typeface="Cambria Math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nl-NL" sz="2500" i="1">
                                  <a:latin typeface="Cambria Math"/>
                                  <a:ea typeface="Cambria Math"/>
                                </a:rPr>
                                <m:t>⊥</m:t>
                              </m:r>
                            </m:sub>
                          </m:sSub>
                        </m:oMath>
                      </m:oMathPara>
                    </a14:m>
                    <a:endParaRPr lang="nl-NL" sz="2500" dirty="0"/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41087" y="3393324"/>
                    <a:ext cx="371185" cy="333081"/>
                  </a:xfrm>
                  <a:prstGeom prst="rect">
                    <a:avLst/>
                  </a:prstGeom>
                  <a:blipFill rotWithShape="1">
                    <a:blip r:embed="rId11"/>
                    <a:stretch>
                      <a:fillRect l="-3279" r="-45902" b="-70213"/>
                    </a:stretch>
                  </a:blipFill>
                </p:spPr>
                <p:txBody>
                  <a:bodyPr/>
                  <a:lstStyle/>
                  <a:p>
                    <a:r>
                      <a:rPr lang="nl-N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7" name="TextBox 16"/>
            <p:cNvSpPr txBox="1"/>
            <p:nvPr/>
          </p:nvSpPr>
          <p:spPr>
            <a:xfrm>
              <a:off x="867160" y="3284983"/>
              <a:ext cx="320464" cy="559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/>
                <a:t>0</a:t>
              </a:r>
              <a:endParaRPr lang="nl-NL" sz="25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726717" y="1325919"/>
            <a:ext cx="2895122" cy="3237114"/>
            <a:chOff x="6228184" y="188640"/>
            <a:chExt cx="2895122" cy="3794804"/>
          </a:xfrm>
        </p:grpSpPr>
        <p:cxnSp>
          <p:nvCxnSpPr>
            <p:cNvPr id="28" name="Straight Arrow Connector 27"/>
            <p:cNvCxnSpPr/>
            <p:nvPr/>
          </p:nvCxnSpPr>
          <p:spPr>
            <a:xfrm flipV="1">
              <a:off x="7398973" y="322790"/>
              <a:ext cx="0" cy="347914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6285111" y="3386512"/>
              <a:ext cx="260761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410125" y="945920"/>
              <a:ext cx="618259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8028384" y="945920"/>
              <a:ext cx="0" cy="1505897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110889" y="2451817"/>
              <a:ext cx="917495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110889" y="2451817"/>
              <a:ext cx="0" cy="934695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6228184" y="790137"/>
                  <a:ext cx="1182247" cy="5592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sz="2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latin typeface="Cambria Math"/>
                              </a:rPr>
                              <m:t>𝒉</m:t>
                            </m:r>
                          </m:e>
                          <m:sub>
                            <m:r>
                              <a:rPr lang="en-US" sz="2500" i="1">
                                <a:latin typeface="Cambria Math"/>
                              </a:rPr>
                              <m:t>𝒂𝒃𝒐𝒗𝒆</m:t>
                            </m:r>
                          </m:sub>
                        </m:sSub>
                      </m:oMath>
                    </m:oMathPara>
                  </a14:m>
                  <a:endParaRPr lang="nl-NL" sz="2500" dirty="0"/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8184" y="790137"/>
                  <a:ext cx="781001" cy="344020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l="-3125" r="-36719" b="-70833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6228184" y="2244107"/>
                  <a:ext cx="1166217" cy="5592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sz="2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latin typeface="Cambria Math"/>
                              </a:rPr>
                              <m:t>𝒉</m:t>
                            </m:r>
                          </m:e>
                          <m:sub>
                            <m:r>
                              <a:rPr lang="en-US" sz="2500" i="1">
                                <a:latin typeface="Cambria Math"/>
                              </a:rPr>
                              <m:t>𝒃𝒆𝒍𝒐𝒘</m:t>
                            </m:r>
                          </m:sub>
                        </m:sSub>
                      </m:oMath>
                    </m:oMathPara>
                  </a14:m>
                  <a:endParaRPr lang="nl-NL" sz="2500" dirty="0"/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8184" y="2244107"/>
                  <a:ext cx="770251" cy="344020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l="-3175" r="-36508" b="-70833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6948264" y="188640"/>
                  <a:ext cx="476412" cy="5592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500" i="1">
                            <a:latin typeface="Cambria Math"/>
                          </a:rPr>
                          <m:t>𝒉</m:t>
                        </m:r>
                      </m:oMath>
                    </m:oMathPara>
                  </a14:m>
                  <a:endParaRPr lang="nl-NL" sz="2500" dirty="0"/>
                </a:p>
              </p:txBody>
            </p:sp>
          </mc:Choice>
          <mc:Fallback xmlns="">
            <p:sp>
              <p:nvSpPr>
                <p:cNvPr id="52" name="TextBox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8264" y="188640"/>
                  <a:ext cx="307662" cy="344020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 l="-8000" r="-34000" b="-56250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8460432" y="3424203"/>
                  <a:ext cx="662874" cy="5592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sz="2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latin typeface="Cambria Math"/>
                              </a:rPr>
                              <m:t>𝑬</m:t>
                            </m:r>
                          </m:e>
                          <m:sub>
                            <m:r>
                              <a:rPr lang="nl-NL" sz="2500" i="1">
                                <a:latin typeface="Cambria Math"/>
                                <a:ea typeface="Cambria Math"/>
                              </a:rPr>
                              <m:t>⊥</m:t>
                            </m:r>
                          </m:sub>
                        </m:sSub>
                      </m:oMath>
                    </m:oMathPara>
                  </a14:m>
                  <a:endParaRPr lang="nl-NL" sz="2500" dirty="0"/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0432" y="3424203"/>
                  <a:ext cx="432704" cy="344020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 l="-4225" r="-23944" b="-66667"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/>
            <p:cNvSpPr txBox="1"/>
            <p:nvPr/>
          </p:nvSpPr>
          <p:spPr>
            <a:xfrm>
              <a:off x="7078599" y="3284984"/>
              <a:ext cx="349756" cy="559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/>
                <a:t>0</a:t>
              </a:r>
              <a:endParaRPr lang="nl-NL" sz="2500" dirty="0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4273596" y="5409644"/>
            <a:ext cx="598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+</a:t>
            </a:r>
            <a:endParaRPr lang="nl-NL" sz="3600" dirty="0"/>
          </a:p>
        </p:txBody>
      </p:sp>
      <p:sp>
        <p:nvSpPr>
          <p:cNvPr id="40" name="TextBox 39"/>
          <p:cNvSpPr txBox="1"/>
          <p:nvPr/>
        </p:nvSpPr>
        <p:spPr>
          <a:xfrm>
            <a:off x="7369940" y="5407903"/>
            <a:ext cx="598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=</a:t>
            </a:r>
            <a:endParaRPr lang="nl-NL" sz="3600" dirty="0"/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6231DA-0BB1-4B30-A25E-EB95ABFBEE5A}" type="slidenum">
              <a:rPr lang="nl-NL" smtClean="0"/>
              <a:pPr>
                <a:defRPr/>
              </a:pPr>
              <a:t>18</a:t>
            </a:fld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3169494" y="2447890"/>
                <a:ext cx="6073761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>
                    <a:solidFill>
                      <a:srgbClr val="FF0000"/>
                    </a:solidFill>
                    <a:latin typeface="Calibri(body)"/>
                  </a:rPr>
                  <a:t>Two-layer E-fields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↔</m:t>
                    </m:r>
                  </m:oMath>
                </a14:m>
                <a:r>
                  <a:rPr lang="nl-NL" sz="2500" dirty="0">
                    <a:solidFill>
                      <a:srgbClr val="FF0000"/>
                    </a:solidFill>
                    <a:latin typeface="Calibri(body)"/>
                  </a:rPr>
                  <a:t> ring-like structure</a:t>
                </a: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493" y="2447890"/>
                <a:ext cx="6073761" cy="477054"/>
              </a:xfrm>
              <a:prstGeom prst="rect">
                <a:avLst/>
              </a:prstGeom>
              <a:blipFill rotWithShape="1">
                <a:blip r:embed="rId16"/>
                <a:stretch>
                  <a:fillRect l="-1707" t="-8974" r="-1205" b="-3076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itle 1"/>
          <p:cNvSpPr txBox="1">
            <a:spLocks/>
          </p:cNvSpPr>
          <p:nvPr/>
        </p:nvSpPr>
        <p:spPr bwMode="auto">
          <a:xfrm>
            <a:off x="1981200" y="92156"/>
            <a:ext cx="8229600" cy="7201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en-US" kern="0" dirty="0"/>
              <a:t>Ring </a:t>
            </a:r>
            <a:r>
              <a:rPr lang="en-US" kern="0" dirty="0" err="1"/>
              <a:t>vorming</a:t>
            </a:r>
            <a:r>
              <a:rPr lang="en-US" kern="0" dirty="0"/>
              <a:t> door </a:t>
            </a:r>
            <a:r>
              <a:rPr lang="en-US" kern="0" dirty="0" err="1"/>
              <a:t>intergerentie</a:t>
            </a:r>
            <a:endParaRPr lang="en-US" kern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84473-12DD-4E9D-B03D-F2EFA6D84DD0}" type="datetime5">
              <a:rPr lang="en-US" smtClean="0"/>
              <a:t>18-Jun-16</a:t>
            </a:fld>
            <a:endParaRPr lang="en-US"/>
          </a:p>
        </p:txBody>
      </p:sp>
      <p:sp>
        <p:nvSpPr>
          <p:cNvPr id="44" name="Footer Placeholder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AGILE-Rome</a:t>
            </a:r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64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6231DA-0BB1-4B30-A25E-EB95ABFBEE5A}" type="slidenum">
              <a:rPr lang="nl-NL" smtClean="0"/>
              <a:pPr>
                <a:defRPr/>
              </a:pPr>
              <a:t>19</a:t>
            </a:fld>
            <a:endParaRPr lang="nl-NL"/>
          </a:p>
        </p:txBody>
      </p:sp>
      <p:pic>
        <p:nvPicPr>
          <p:cNvPr id="5122" name="Picture 2" descr="X:\My Downloads\lofarldf_Event8368729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7" y="1661831"/>
            <a:ext cx="4449687" cy="444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631504" y="1340768"/>
            <a:ext cx="9036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 reconstructed thunderstorm event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63552" y="5157193"/>
            <a:ext cx="27363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P. </a:t>
            </a:r>
            <a:r>
              <a:rPr lang="en-US" sz="1300" dirty="0" err="1"/>
              <a:t>Schellart</a:t>
            </a:r>
            <a:r>
              <a:rPr lang="en-US" sz="1300" dirty="0"/>
              <a:t> et al. </a:t>
            </a:r>
          </a:p>
          <a:p>
            <a:r>
              <a:rPr lang="en-US" sz="1300" dirty="0"/>
              <a:t>(</a:t>
            </a:r>
            <a:r>
              <a:rPr lang="nl-NL" sz="1400" dirty="0"/>
              <a:t>PRL 114, 165001</a:t>
            </a:r>
            <a:r>
              <a:rPr lang="en-US" sz="1300" dirty="0"/>
              <a:t>)</a:t>
            </a:r>
            <a:endParaRPr lang="nl-NL" sz="13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274" y="1861969"/>
            <a:ext cx="4410775" cy="429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535700" y="5165979"/>
            <a:ext cx="18807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P. </a:t>
            </a:r>
            <a:r>
              <a:rPr lang="en-US" sz="1300" dirty="0" err="1">
                <a:solidFill>
                  <a:schemeClr val="bg1"/>
                </a:solidFill>
              </a:rPr>
              <a:t>Schellart</a:t>
            </a:r>
            <a:r>
              <a:rPr lang="en-US" sz="1300" dirty="0">
                <a:solidFill>
                  <a:schemeClr val="bg1"/>
                </a:solidFill>
              </a:rPr>
              <a:t> et al. </a:t>
            </a:r>
          </a:p>
          <a:p>
            <a:r>
              <a:rPr lang="en-US" sz="1300" dirty="0">
                <a:solidFill>
                  <a:schemeClr val="bg1"/>
                </a:solidFill>
              </a:rPr>
              <a:t>(</a:t>
            </a:r>
            <a:r>
              <a:rPr lang="nl-NL" sz="1400" dirty="0">
                <a:solidFill>
                  <a:schemeClr val="bg1"/>
                </a:solidFill>
              </a:rPr>
              <a:t>PRL 114, 165001</a:t>
            </a:r>
            <a:r>
              <a:rPr lang="en-US" sz="1300" dirty="0">
                <a:solidFill>
                  <a:schemeClr val="bg1"/>
                </a:solidFill>
              </a:rPr>
              <a:t>)</a:t>
            </a:r>
            <a:endParaRPr lang="nl-NL" sz="13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981200" y="70641"/>
            <a:ext cx="8229600" cy="7201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en-US" kern="0" dirty="0" smtClean="0"/>
              <a:t>Structure of </a:t>
            </a:r>
            <a:r>
              <a:rPr lang="en-US" kern="0" smtClean="0"/>
              <a:t>the field</a:t>
            </a:r>
            <a:endParaRPr lang="en-US" kern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CD69-FA17-4A26-A75B-C6AFB62C2CD0}" type="datetime5">
              <a:rPr lang="en-US" smtClean="0"/>
              <a:t>18-Jun-16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AGILE-Rome</a:t>
            </a:r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14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ghtning-Sho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4186" r="15056" b="18487"/>
          <a:stretch/>
        </p:blipFill>
        <p:spPr>
          <a:xfrm>
            <a:off x="-48587" y="-17657"/>
            <a:ext cx="10452082" cy="67680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63940" y="413085"/>
            <a:ext cx="65280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prstClr val="white"/>
              </a:solidFill>
              <a:latin typeface="Calibri" panose="020F050202020403020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 panose="020F0502020204030204"/>
              </a:rPr>
              <a:t>Challenges: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US" sz="2400" dirty="0" smtClean="0">
                <a:solidFill>
                  <a:prstClr val="white"/>
                </a:solidFill>
                <a:latin typeface="Calibri" panose="020F0502020204030204"/>
              </a:rPr>
              <a:t>Strongly nonlinear dynamics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US" sz="2400" dirty="0" smtClean="0">
                <a:solidFill>
                  <a:prstClr val="white"/>
                </a:solidFill>
                <a:latin typeface="Calibri" panose="020F0502020204030204"/>
              </a:rPr>
              <a:t>Distances from </a:t>
            </a:r>
            <a:r>
              <a:rPr lang="en-US" sz="2400" dirty="0" smtClean="0">
                <a:solidFill>
                  <a:prstClr val="white"/>
                </a:solidFill>
                <a:latin typeface="Calibri" panose="020F0502020204030204"/>
              </a:rPr>
              <a:t>atomic to </a:t>
            </a:r>
            <a:r>
              <a:rPr lang="en-US" sz="2400" dirty="0" smtClean="0">
                <a:solidFill>
                  <a:prstClr val="white"/>
                </a:solidFill>
                <a:latin typeface="Calibri" panose="020F0502020204030204"/>
              </a:rPr>
              <a:t>kilometers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US" sz="2400" dirty="0" smtClean="0">
                <a:solidFill>
                  <a:prstClr val="white"/>
                </a:solidFill>
                <a:latin typeface="Calibri" panose="020F0502020204030204"/>
              </a:rPr>
              <a:t>Energies from </a:t>
            </a:r>
            <a:r>
              <a:rPr lang="en-US" sz="2400" dirty="0" err="1" smtClean="0">
                <a:solidFill>
                  <a:prstClr val="white"/>
                </a:solidFill>
                <a:latin typeface="Calibri" panose="020F0502020204030204"/>
              </a:rPr>
              <a:t>meV</a:t>
            </a:r>
            <a:r>
              <a:rPr lang="en-US" sz="2400" dirty="0" smtClean="0">
                <a:solidFill>
                  <a:prstClr val="white"/>
                </a:solidFill>
                <a:latin typeface="Calibri" panose="020F0502020204030204"/>
              </a:rPr>
              <a:t> to MeV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</a:pP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In situ measurements typically </a:t>
            </a:r>
            <a:r>
              <a:rPr lang="en-US" sz="2400" dirty="0" smtClean="0">
                <a:solidFill>
                  <a:prstClr val="white"/>
                </a:solidFill>
                <a:latin typeface="Calibri" panose="020F0502020204030204"/>
              </a:rPr>
              <a:t>intrusive</a:t>
            </a:r>
            <a:endParaRPr lang="en-U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60434" y="89920"/>
            <a:ext cx="4174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prstClr val="white"/>
                </a:solidFill>
                <a:latin typeface="Calibri" panose="020F0502020204030204"/>
              </a:rPr>
              <a:t>Physics of Lightning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66950" y="3164801"/>
            <a:ext cx="5805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LOFAR: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1)</a:t>
            </a:r>
            <a:r>
              <a:rPr lang="en-US" sz="2400" dirty="0" smtClean="0">
                <a:solidFill>
                  <a:srgbClr val="FFFF00"/>
                </a:solidFill>
              </a:rPr>
              <a:t>  Non-intrusive </a:t>
            </a:r>
            <a:r>
              <a:rPr lang="en-US" sz="2400" dirty="0" smtClean="0">
                <a:solidFill>
                  <a:srgbClr val="FFFF00"/>
                </a:solidFill>
              </a:rPr>
              <a:t>E-field determination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2) 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Nano-second LMA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81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polarization, Stokes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180" y="3861059"/>
            <a:ext cx="6264870" cy="143196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Stokes parameters: I, Q, U, V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Linear polarization angle: 2 </a:t>
            </a:r>
            <a:r>
              <a:rPr lang="el-GR" dirty="0" smtClean="0"/>
              <a:t>φ</a:t>
            </a:r>
            <a:r>
              <a:rPr lang="en-US" dirty="0" smtClean="0"/>
              <a:t> =</a:t>
            </a:r>
            <a:r>
              <a:rPr lang="en-US" dirty="0" err="1" smtClean="0"/>
              <a:t>atan</a:t>
            </a:r>
            <a:r>
              <a:rPr lang="en-US" dirty="0" smtClean="0"/>
              <a:t>(U/Q)</a:t>
            </a:r>
          </a:p>
          <a:p>
            <a:pPr marL="0" indent="0">
              <a:buNone/>
            </a:pPr>
            <a:r>
              <a:rPr lang="en-US" dirty="0" smtClean="0"/>
              <a:t>NEW: Circular polarization = V/I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9272" y="5338206"/>
            <a:ext cx="5616780" cy="1080150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Interesting result thunderstorm</a:t>
            </a:r>
            <a:r>
              <a:rPr lang="en-US" b="1" smtClean="0"/>
              <a:t>: </a:t>
            </a:r>
            <a:endParaRPr lang="en-US" b="1" dirty="0" smtClean="0"/>
          </a:p>
          <a:p>
            <a:r>
              <a:rPr lang="en-US" b="1" dirty="0" smtClean="0"/>
              <a:t>Finite circular pol. near core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3EB1F-A58E-4D29-A24A-FA5A4CCEBD27}" type="datetime5">
              <a:rPr lang="en-US" smtClean="0"/>
              <a:t>18-Jun-16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AGILE-Rome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AB9C-684D-41DC-91C4-2082D9899D87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5589104"/>
              </p:ext>
            </p:extLst>
          </p:nvPr>
        </p:nvGraphicFramePr>
        <p:xfrm>
          <a:off x="6675438" y="1090159"/>
          <a:ext cx="4906962" cy="4716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" name="Acrobat Document" r:id="rId3" imgW="4906926" imgH="4716309" progId="Acrobat.Document.DC">
                  <p:embed/>
                </p:oleObj>
              </mc:Choice>
              <mc:Fallback>
                <p:oleObj name="Acrobat Document" r:id="rId3" imgW="4906926" imgH="471630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75438" y="1090159"/>
                        <a:ext cx="4906962" cy="4716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58" y="881822"/>
            <a:ext cx="5478842" cy="304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3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2">
            <a:lumMod val="60000"/>
            <a:lumOff val="40000"/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tikalon.com/blog/2011/lightning_antimatt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679" y="1719182"/>
            <a:ext cx="4756104" cy="393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157" y="4347519"/>
            <a:ext cx="3653147" cy="243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23" y="132502"/>
            <a:ext cx="2834295" cy="19556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0840" y="88541"/>
            <a:ext cx="72029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white"/>
                </a:solidFill>
                <a:latin typeface="Calibri" panose="020F0502020204030204"/>
              </a:rPr>
              <a:t>Terrestrial 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Gamma-ray Flashes </a:t>
            </a:r>
            <a:endParaRPr lang="en-US" sz="3200" dirty="0" smtClean="0">
              <a:solidFill>
                <a:prstClr val="white"/>
              </a:solidFill>
              <a:latin typeface="Calibri" panose="020F050202020403020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 dirty="0" smtClean="0">
              <a:solidFill>
                <a:prstClr val="white"/>
              </a:solidFill>
              <a:latin typeface="Calibri" panose="020F050202020403020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prstClr val="white"/>
              </a:solidFill>
              <a:latin typeface="Calibri" panose="020F050202020403020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white"/>
                </a:solidFill>
                <a:latin typeface="Calibri" panose="020F0502020204030204"/>
              </a:rPr>
              <a:t>Correlate 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space and ground </a:t>
            </a:r>
            <a:r>
              <a:rPr lang="en-US" sz="3200" dirty="0" smtClean="0">
                <a:solidFill>
                  <a:prstClr val="white"/>
                </a:solidFill>
                <a:latin typeface="Calibri" panose="020F0502020204030204"/>
              </a:rPr>
              <a:t>observations</a:t>
            </a:r>
            <a:r>
              <a:rPr lang="en-US" sz="3200" dirty="0" smtClean="0">
                <a:solidFill>
                  <a:prstClr val="white"/>
                </a:solidFill>
                <a:latin typeface="Calibri" panose="020F0502020204030204"/>
              </a:rPr>
              <a:t>!</a:t>
            </a:r>
            <a:endParaRPr lang="en-US" sz="3200" dirty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40156" y="598036"/>
            <a:ext cx="66436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2800" b="0" dirty="0" smtClean="0">
                <a:solidFill>
                  <a:srgbClr val="FFFF00"/>
                </a:solidFill>
                <a:latin typeface="Calibri" panose="020F0502020204030204"/>
              </a:rPr>
              <a:t>- </a:t>
            </a:r>
            <a:r>
              <a:rPr lang="nl-NL" sz="2800" b="0" dirty="0" err="1" smtClean="0">
                <a:solidFill>
                  <a:srgbClr val="FFFF00"/>
                </a:solidFill>
                <a:latin typeface="Calibri" panose="020F0502020204030204"/>
              </a:rPr>
              <a:t>Runaways</a:t>
            </a:r>
            <a:r>
              <a:rPr lang="nl-NL" sz="2800" b="0" dirty="0" smtClean="0">
                <a:solidFill>
                  <a:srgbClr val="FFFF00"/>
                </a:solidFill>
                <a:latin typeface="Calibri" panose="020F0502020204030204"/>
              </a:rPr>
              <a:t> or leader stepping?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2800" b="0" dirty="0" smtClean="0">
                <a:solidFill>
                  <a:srgbClr val="FFFF00"/>
                </a:solidFill>
                <a:latin typeface="Calibri" panose="020F0502020204030204"/>
              </a:rPr>
              <a:t>- </a:t>
            </a:r>
            <a:r>
              <a:rPr lang="nl-NL" sz="2800" b="0" dirty="0" err="1" smtClean="0">
                <a:solidFill>
                  <a:srgbClr val="FFFF00"/>
                </a:solidFill>
                <a:latin typeface="Calibri" panose="020F0502020204030204"/>
              </a:rPr>
              <a:t>Peculiar</a:t>
            </a:r>
            <a:r>
              <a:rPr lang="nl-NL" sz="2800" b="0" dirty="0" smtClean="0">
                <a:solidFill>
                  <a:srgbClr val="FFFF00"/>
                </a:solidFill>
                <a:latin typeface="Calibri" panose="020F0502020204030204"/>
              </a:rPr>
              <a:t> in-</a:t>
            </a:r>
            <a:r>
              <a:rPr lang="nl-NL" sz="2800" b="0" dirty="0" err="1" smtClean="0">
                <a:solidFill>
                  <a:srgbClr val="FFFF00"/>
                </a:solidFill>
                <a:latin typeface="Calibri" panose="020F0502020204030204"/>
              </a:rPr>
              <a:t>cloud</a:t>
            </a:r>
            <a:r>
              <a:rPr lang="nl-NL" sz="2800" b="0" dirty="0" smtClean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nl-NL" sz="2800" b="0" dirty="0" err="1" smtClean="0">
                <a:solidFill>
                  <a:srgbClr val="FFFF00"/>
                </a:solidFill>
                <a:latin typeface="Calibri" panose="020F0502020204030204"/>
              </a:rPr>
              <a:t>dynamics</a:t>
            </a:r>
            <a:r>
              <a:rPr lang="nl-NL" sz="2800" b="0" dirty="0" smtClean="0">
                <a:solidFill>
                  <a:srgbClr val="FFFF00"/>
                </a:solidFill>
                <a:latin typeface="Calibri" panose="020F0502020204030204"/>
              </a:rPr>
              <a:t>?</a:t>
            </a:r>
            <a:endParaRPr lang="nl-NL" sz="2800" b="0" dirty="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2538C-747F-4ACF-940A-22BE3AE408A1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t>18-Jun-16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AGILE-Rome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84A85-8F9E-42C8-ACFB-575C6030F6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511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6540"/>
            <a:ext cx="3038060" cy="720100"/>
          </a:xfrm>
        </p:spPr>
        <p:txBody>
          <a:bodyPr/>
          <a:lstStyle/>
          <a:p>
            <a:r>
              <a:rPr lang="en-US" dirty="0" smtClean="0"/>
              <a:t>LOFAR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832" y="1093447"/>
            <a:ext cx="8353160" cy="2376329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6 stations on </a:t>
            </a:r>
            <a:r>
              <a:rPr lang="en-US" sz="2400" dirty="0" err="1" smtClean="0"/>
              <a:t>Superterp</a:t>
            </a:r>
            <a:r>
              <a:rPr lang="en-US" sz="2400" dirty="0" smtClean="0"/>
              <a:t> </a:t>
            </a:r>
          </a:p>
          <a:p>
            <a:pPr>
              <a:buFont typeface="Arial" panose="020B0604020202020204" pitchFamily="34" charset="0"/>
              <a:buChar char="+"/>
            </a:pPr>
            <a:r>
              <a:rPr lang="en-US" sz="2400" dirty="0" smtClean="0"/>
              <a:t>18 Core Stations (&lt;2 km from </a:t>
            </a:r>
            <a:r>
              <a:rPr lang="en-US" sz="2400" dirty="0" err="1" smtClean="0"/>
              <a:t>Superterp</a:t>
            </a:r>
            <a:r>
              <a:rPr lang="en-US" sz="2400" dirty="0" smtClean="0"/>
              <a:t>)</a:t>
            </a:r>
          </a:p>
          <a:p>
            <a:pPr>
              <a:buFont typeface="Arial" panose="020B0604020202020204" pitchFamily="34" charset="0"/>
              <a:buChar char="+"/>
            </a:pPr>
            <a:r>
              <a:rPr lang="en-US" sz="2400" dirty="0" smtClean="0"/>
              <a:t>14 Dutch Remote Stations (&lt;70 </a:t>
            </a:r>
            <a:r>
              <a:rPr lang="en-US" sz="2400" dirty="0"/>
              <a:t>km from </a:t>
            </a:r>
            <a:r>
              <a:rPr lang="en-US" sz="2400" dirty="0" err="1" smtClean="0"/>
              <a:t>Superterp</a:t>
            </a:r>
            <a:r>
              <a:rPr lang="en-US" sz="2400" dirty="0" smtClean="0"/>
              <a:t>)</a:t>
            </a:r>
          </a:p>
          <a:p>
            <a:pPr>
              <a:buFont typeface="Arial" panose="020B0604020202020204" pitchFamily="34" charset="0"/>
              <a:buChar char="+"/>
            </a:pPr>
            <a:r>
              <a:rPr lang="en-US" sz="2400" dirty="0" smtClean="0"/>
              <a:t>12 European Stations (&lt;1000 </a:t>
            </a:r>
            <a:r>
              <a:rPr lang="en-US" sz="2400" dirty="0"/>
              <a:t>km from </a:t>
            </a:r>
            <a:r>
              <a:rPr lang="en-US" sz="2400" dirty="0" err="1" smtClean="0"/>
              <a:t>Superterp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3A5D3-4411-4231-8222-BCCA733D1E16}" type="datetime5">
              <a:rPr lang="en-US" smtClean="0"/>
              <a:t>18-Jun-16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AGILE-Rome</a:t>
            </a:r>
            <a:endParaRPr lang="en-US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D8F18-5A46-4E18-A6BE-1539B0FB575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21533" y="3804277"/>
            <a:ext cx="67426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Each station:</a:t>
            </a:r>
          </a:p>
          <a:p>
            <a:r>
              <a:rPr lang="en-US" sz="2000" dirty="0" smtClean="0"/>
              <a:t>- 96 </a:t>
            </a:r>
            <a:r>
              <a:rPr lang="en-US" sz="2000" dirty="0"/>
              <a:t>Dual polarized Low Band Antennas (10-90 MHz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- 5 </a:t>
            </a:r>
            <a:r>
              <a:rPr lang="en-US" sz="2000" dirty="0" err="1" smtClean="0"/>
              <a:t>nano</a:t>
            </a:r>
            <a:r>
              <a:rPr lang="en-US" sz="2000" dirty="0" smtClean="0"/>
              <a:t> second sampling (=200 MHz)</a:t>
            </a:r>
          </a:p>
          <a:p>
            <a:r>
              <a:rPr lang="en-US" sz="2000" dirty="0" smtClean="0"/>
              <a:t>Each antenna:</a:t>
            </a:r>
          </a:p>
          <a:p>
            <a:r>
              <a:rPr lang="en-US" sz="2000" dirty="0" smtClean="0"/>
              <a:t>- Coupled to a ring buffer storing 5 seconds data </a:t>
            </a:r>
            <a:endParaRPr lang="en-US" sz="20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7752230" y="1870699"/>
            <a:ext cx="4470558" cy="5086791"/>
            <a:chOff x="7842207" y="1803617"/>
            <a:chExt cx="4470558" cy="508679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184433">
              <a:off x="7591433" y="2054391"/>
              <a:ext cx="4972106" cy="4470558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 bwMode="auto">
            <a:xfrm rot="21025338">
              <a:off x="9844775" y="3730961"/>
              <a:ext cx="889385" cy="991230"/>
            </a:xfrm>
            <a:prstGeom prst="ellips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 rot="21025338">
              <a:off x="11054748" y="2335535"/>
              <a:ext cx="889385" cy="976183"/>
            </a:xfrm>
            <a:prstGeom prst="ellips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 rot="21025338">
              <a:off x="10558439" y="4720957"/>
              <a:ext cx="889385" cy="890094"/>
            </a:xfrm>
            <a:prstGeom prst="ellips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 rot="21025338">
              <a:off x="8443325" y="5761306"/>
              <a:ext cx="889385" cy="985039"/>
            </a:xfrm>
            <a:prstGeom prst="ellips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 rot="21025338">
              <a:off x="9352703" y="4936786"/>
              <a:ext cx="889385" cy="918938"/>
            </a:xfrm>
            <a:prstGeom prst="ellips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 rot="21025338">
              <a:off x="10276838" y="5899142"/>
              <a:ext cx="889385" cy="991266"/>
            </a:xfrm>
            <a:prstGeom prst="ellips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 rot="21025338">
              <a:off x="8851377" y="4072212"/>
              <a:ext cx="889385" cy="984051"/>
            </a:xfrm>
            <a:prstGeom prst="ellips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</p:grp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7402341"/>
              </p:ext>
            </p:extLst>
          </p:nvPr>
        </p:nvGraphicFramePr>
        <p:xfrm>
          <a:off x="7789564" y="116540"/>
          <a:ext cx="4259263" cy="3932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" name="Acrobat Document" r:id="rId4" imgW="4259294" imgH="3931754" progId="Acrobat.Document.DC">
                  <p:embed/>
                </p:oleObj>
              </mc:Choice>
              <mc:Fallback>
                <p:oleObj name="Acrobat Document" r:id="rId4" imgW="4259294" imgH="393175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89564" y="116540"/>
                        <a:ext cx="4259263" cy="3932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 cstate="print"/>
          <a:srcRect t="50116" r="49775"/>
          <a:stretch/>
        </p:blipFill>
        <p:spPr bwMode="auto">
          <a:xfrm>
            <a:off x="99979" y="3313293"/>
            <a:ext cx="4591728" cy="3421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" name="Picture 2" descr="C:\Users\Olaf\Documents\AstroPhys\Lunatic\talks\Stijn-LOFAR-Anna_03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71115" y="2952411"/>
            <a:ext cx="5148080" cy="3861060"/>
          </a:xfrm>
          <a:prstGeom prst="rect">
            <a:avLst/>
          </a:prstGeom>
          <a:noFill/>
        </p:spPr>
      </p:pic>
      <p:pic>
        <p:nvPicPr>
          <p:cNvPr id="10" name="Picture 5" descr="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12023" y="6008271"/>
            <a:ext cx="2209800" cy="75565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503640" y="89808"/>
            <a:ext cx="41547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0" i="1" dirty="0"/>
              <a:t>Low-Frequency Array</a:t>
            </a:r>
          </a:p>
          <a:p>
            <a:pPr algn="ctr"/>
            <a:r>
              <a:rPr lang="en-US" sz="2000" b="0" dirty="0" smtClean="0"/>
              <a:t>New generation radio-telescope</a:t>
            </a:r>
            <a:endParaRPr lang="en-US" sz="2000" b="0" dirty="0"/>
          </a:p>
          <a:p>
            <a:pPr algn="ctr"/>
            <a:r>
              <a:rPr lang="en-US" sz="2000" b="0" dirty="0" smtClean="0"/>
              <a:t>High resolution= long </a:t>
            </a:r>
            <a:r>
              <a:rPr lang="en-US" sz="2000" b="0" dirty="0"/>
              <a:t>baseline</a:t>
            </a:r>
          </a:p>
          <a:p>
            <a:pPr algn="ctr"/>
            <a:r>
              <a:rPr lang="en-US" sz="2000" b="0" dirty="0"/>
              <a:t>omnidirectional</a:t>
            </a:r>
          </a:p>
        </p:txBody>
      </p:sp>
    </p:spTree>
    <p:extLst>
      <p:ext uri="{BB962C8B-B14F-4D97-AF65-F5344CB8AC3E}">
        <p14:creationId xmlns:p14="http://schemas.microsoft.com/office/powerpoint/2010/main" val="338023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X:\My Downloads\try6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1" t="26956" r="591" b="254"/>
          <a:stretch/>
        </p:blipFill>
        <p:spPr bwMode="auto">
          <a:xfrm>
            <a:off x="-72010" y="44679"/>
            <a:ext cx="12288860" cy="685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7FDEA5-ABA5-4241-A22D-1091BCBD5FF0}" type="slidenum">
              <a:rPr lang="nl-NL" smtClean="0"/>
              <a:pPr>
                <a:defRPr/>
              </a:pPr>
              <a:t>4</a:t>
            </a:fld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1DF7F-F06A-4965-9310-5F4CB706F0A6}" type="datetime5">
              <a:rPr lang="en-US" smtClean="0"/>
              <a:t>18-Jun-16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AGILE-Rome</a:t>
            </a:r>
            <a:endParaRPr lang="en-US">
              <a:cs typeface="Arial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215496" y="1963284"/>
            <a:ext cx="4911701" cy="3265498"/>
            <a:chOff x="7215496" y="1963284"/>
            <a:chExt cx="4911701" cy="3265498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7240346" y="3751371"/>
              <a:ext cx="4616800" cy="147741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7215496" y="1963285"/>
              <a:ext cx="2257786" cy="326549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" descr="D:\Talks\KVI talk 02-06\LOFAR LBA cs30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3282" y="1963284"/>
              <a:ext cx="2383864" cy="178808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9532741" y="3551992"/>
              <a:ext cx="2594456" cy="453088"/>
            </a:xfrm>
            <a:prstGeom prst="rect">
              <a:avLst/>
            </a:prstGeom>
          </p:spPr>
          <p:txBody>
            <a:bodyPr wrap="none" lIns="82945" tIns="41473" rIns="82945" bIns="41473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LBA: 30 - 80 MHz</a:t>
              </a:r>
            </a:p>
          </p:txBody>
        </p:sp>
      </p:grpSp>
      <p:sp>
        <p:nvSpPr>
          <p:cNvPr id="23" name="Slide Number Placeholder 5"/>
          <p:cNvSpPr txBox="1">
            <a:spLocks/>
          </p:cNvSpPr>
          <p:nvPr/>
        </p:nvSpPr>
        <p:spPr bwMode="auto">
          <a:xfrm>
            <a:off x="11296111" y="2857327"/>
            <a:ext cx="64120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86CF27AF-CA5D-4308-BD5F-B2839239129D}" type="slidenum">
              <a:rPr lang="nl-NL"/>
              <a:pPr>
                <a:defRPr/>
              </a:pPr>
              <a:t>4</a:t>
            </a:fld>
            <a:endParaRPr lang="nl-NL"/>
          </a:p>
        </p:txBody>
      </p:sp>
      <p:grpSp>
        <p:nvGrpSpPr>
          <p:cNvPr id="33" name="Group 32"/>
          <p:cNvGrpSpPr/>
          <p:nvPr/>
        </p:nvGrpSpPr>
        <p:grpSpPr>
          <a:xfrm>
            <a:off x="561324" y="738123"/>
            <a:ext cx="5092787" cy="3618254"/>
            <a:chOff x="-1342507" y="1274465"/>
            <a:chExt cx="5092787" cy="3618254"/>
          </a:xfrm>
        </p:grpSpPr>
        <p:pic>
          <p:nvPicPr>
            <p:cNvPr id="6146" name="Picture 2" descr="X:\My Documents\ICRC2015\lora_new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05369" y="1274465"/>
              <a:ext cx="1905000" cy="142875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Straight Connector 26"/>
            <p:cNvCxnSpPr/>
            <p:nvPr/>
          </p:nvCxnSpPr>
          <p:spPr>
            <a:xfrm flipH="1" flipV="1">
              <a:off x="899631" y="1274465"/>
              <a:ext cx="2850649" cy="361825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-1005369" y="2795744"/>
              <a:ext cx="4712708" cy="208511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-1342507" y="2630504"/>
              <a:ext cx="2654276" cy="453088"/>
            </a:xfrm>
            <a:prstGeom prst="rect">
              <a:avLst/>
            </a:prstGeom>
          </p:spPr>
          <p:txBody>
            <a:bodyPr wrap="square" lIns="82945" tIns="41473" rIns="82945" bIns="41473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LORA Scintillator</a:t>
              </a:r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773464" y="6239442"/>
            <a:ext cx="4119444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alibri(Headings)"/>
                <a:ea typeface="+mj-ea"/>
                <a:cs typeface="+mj-cs"/>
              </a:rPr>
              <a:t>LOFAR </a:t>
            </a:r>
            <a:r>
              <a:rPr lang="en-US" sz="3600" dirty="0" err="1">
                <a:solidFill>
                  <a:schemeClr val="bg1"/>
                </a:solidFill>
                <a:latin typeface="Calibri(Headings)"/>
                <a:ea typeface="+mj-ea"/>
                <a:cs typeface="+mj-cs"/>
              </a:rPr>
              <a:t>Superterp</a:t>
            </a:r>
            <a:endParaRPr lang="nl-NL" sz="3600" dirty="0">
              <a:solidFill>
                <a:schemeClr val="bg1"/>
              </a:solidFill>
              <a:latin typeface="Calibri(Headings)"/>
              <a:ea typeface="+mj-ea"/>
              <a:cs typeface="+mj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53668" y="176216"/>
            <a:ext cx="54439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Non-intrusive E-field determination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221015" y="116540"/>
            <a:ext cx="39958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  <a:latin typeface="Arial" panose="020B0604020202020204" pitchFamily="34" charset="0"/>
              </a:rPr>
              <a:t>Phys. Rev. </a:t>
            </a:r>
            <a:r>
              <a:rPr lang="en-US" b="0" dirty="0">
                <a:solidFill>
                  <a:prstClr val="black"/>
                </a:solidFill>
                <a:latin typeface="Arial" panose="020B0604020202020204" pitchFamily="34" charset="0"/>
              </a:rPr>
              <a:t>Lett</a:t>
            </a:r>
            <a:r>
              <a:rPr lang="en-US" b="0" dirty="0" smtClean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b="0" dirty="0" smtClean="0">
                <a:solidFill>
                  <a:prstClr val="black"/>
                </a:solidFill>
                <a:latin typeface="Arial" panose="020B0604020202020204" pitchFamily="34" charset="0"/>
              </a:rPr>
              <a:t>114, </a:t>
            </a:r>
            <a:r>
              <a:rPr lang="en-US" b="0" dirty="0">
                <a:solidFill>
                  <a:prstClr val="black"/>
                </a:solidFill>
                <a:latin typeface="Arial" panose="020B0604020202020204" pitchFamily="34" charset="0"/>
              </a:rPr>
              <a:t>165001 (</a:t>
            </a:r>
            <a:r>
              <a:rPr lang="en-US" b="0" dirty="0" smtClean="0">
                <a:solidFill>
                  <a:prstClr val="black"/>
                </a:solidFill>
                <a:latin typeface="Arial" panose="020B0604020202020204" pitchFamily="34" charset="0"/>
              </a:rPr>
              <a:t>2015)</a:t>
            </a:r>
            <a:endParaRPr lang="en-US" b="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5" name="Picture 4" descr="https://a1.nyt.com/assets/homepage/20160328-174152/images/foundation/logos/nyt-logo-185x2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489" y="908650"/>
            <a:ext cx="2439291" cy="34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www.physics.mcgill.ca/%7Epulsar/logo_nature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675" y="548672"/>
            <a:ext cx="1270935" cy="28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://www.anthroposophie.net/bilder/scihome_logo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27" y="548600"/>
            <a:ext cx="1221563" cy="29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91009" y="1320984"/>
            <a:ext cx="6409811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Serendipitous to cosmic ray observations</a:t>
            </a:r>
          </a:p>
        </p:txBody>
      </p:sp>
    </p:spTree>
    <p:extLst>
      <p:ext uri="{BB962C8B-B14F-4D97-AF65-F5344CB8AC3E}">
        <p14:creationId xmlns:p14="http://schemas.microsoft.com/office/powerpoint/2010/main" val="178344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7600" y="0"/>
            <a:ext cx="3454400" cy="2132820"/>
          </a:xfrm>
        </p:spPr>
        <p:txBody>
          <a:bodyPr/>
          <a:lstStyle/>
          <a:p>
            <a:r>
              <a:rPr lang="en-US" dirty="0" smtClean="0"/>
              <a:t>Air shower, from side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5300B-DF59-44B5-AF7B-18807916D832}" type="datetime5">
              <a:rPr lang="en-US" smtClean="0"/>
              <a:t>18-Jun-16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AGILE-Rome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AB9C-684D-41DC-91C4-2082D9899D87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480"/>
            <a:ext cx="8871152" cy="688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2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999" y="980660"/>
            <a:ext cx="5912851" cy="59128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0" y="980660"/>
            <a:ext cx="5863600" cy="5863600"/>
          </a:xfrm>
          <a:prstGeom prst="rect">
            <a:avLst/>
          </a:prstGeom>
        </p:spPr>
      </p:pic>
      <p:sp>
        <p:nvSpPr>
          <p:cNvPr id="42" name="Slide Number Placeholder 4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6231DA-0BB1-4B30-A25E-EB95ABFBEE5A}" type="slidenum">
              <a:rPr lang="nl-NL" smtClean="0"/>
              <a:pPr>
                <a:defRPr/>
              </a:pPr>
              <a:t>6</a:t>
            </a:fld>
            <a:endParaRPr lang="nl-NL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1631504" y="980660"/>
            <a:ext cx="9118152" cy="78489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en-US" sz="3600" kern="0" dirty="0">
                <a:solidFill>
                  <a:srgbClr val="002060"/>
                </a:solidFill>
                <a:latin typeface="Calibri(Headings)"/>
              </a:rPr>
              <a:t>Fair weather vs thunderstorm</a:t>
            </a:r>
            <a:endParaRPr lang="nl-NL" sz="3600" kern="0" dirty="0">
              <a:solidFill>
                <a:srgbClr val="002060"/>
              </a:solidFill>
              <a:latin typeface="Calibri(Headings)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19170" y="116540"/>
            <a:ext cx="11953660" cy="7201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en-US" kern="0" dirty="0" smtClean="0"/>
              <a:t>Observations; polarization footprint</a:t>
            </a:r>
            <a:endParaRPr lang="en-US" kern="0" dirty="0"/>
          </a:p>
        </p:txBody>
      </p:sp>
      <p:sp>
        <p:nvSpPr>
          <p:cNvPr id="12" name="TextBox 11"/>
          <p:cNvSpPr txBox="1"/>
          <p:nvPr/>
        </p:nvSpPr>
        <p:spPr>
          <a:xfrm>
            <a:off x="10224129" y="1354450"/>
            <a:ext cx="17766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/>
              <a:t>P. </a:t>
            </a:r>
            <a:r>
              <a:rPr lang="en-US" sz="1300" i="1" dirty="0" err="1"/>
              <a:t>Schellart</a:t>
            </a:r>
            <a:r>
              <a:rPr lang="en-US" sz="1300" i="1" dirty="0"/>
              <a:t> et al. </a:t>
            </a:r>
          </a:p>
          <a:p>
            <a:r>
              <a:rPr lang="en-US" sz="1300" i="1" dirty="0"/>
              <a:t>(</a:t>
            </a:r>
            <a:r>
              <a:rPr lang="nl-NL" sz="1400" i="1" dirty="0"/>
              <a:t>PRL 114, 165001</a:t>
            </a:r>
            <a:r>
              <a:rPr lang="en-US" sz="1300" dirty="0"/>
              <a:t>)</a:t>
            </a:r>
            <a:endParaRPr lang="nl-NL" sz="1300" dirty="0"/>
          </a:p>
        </p:txBody>
      </p:sp>
      <p:grpSp>
        <p:nvGrpSpPr>
          <p:cNvPr id="8" name="Group 7"/>
          <p:cNvGrpSpPr/>
          <p:nvPr/>
        </p:nvGrpSpPr>
        <p:grpSpPr>
          <a:xfrm>
            <a:off x="4504884" y="3132737"/>
            <a:ext cx="3257673" cy="3106253"/>
            <a:chOff x="4504884" y="3132737"/>
            <a:chExt cx="3257673" cy="310625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59095">
              <a:off x="4645262" y="2992359"/>
              <a:ext cx="2976917" cy="3257673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 bwMode="auto">
            <a:xfrm>
              <a:off x="5845845" y="4164535"/>
              <a:ext cx="648090" cy="648090"/>
            </a:xfrm>
            <a:prstGeom prst="ellips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6883069" y="3531900"/>
              <a:ext cx="648090" cy="648090"/>
            </a:xfrm>
            <a:prstGeom prst="ellips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6375515" y="4834396"/>
              <a:ext cx="648090" cy="648090"/>
            </a:xfrm>
            <a:prstGeom prst="ellips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4671053" y="5345645"/>
              <a:ext cx="648090" cy="648090"/>
            </a:xfrm>
            <a:prstGeom prst="ellips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5464512" y="4942810"/>
              <a:ext cx="648090" cy="648090"/>
            </a:xfrm>
            <a:prstGeom prst="ellips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6096000" y="5590900"/>
              <a:ext cx="648090" cy="648090"/>
            </a:xfrm>
            <a:prstGeom prst="ellips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5217859" y="4345359"/>
              <a:ext cx="648090" cy="648090"/>
            </a:xfrm>
            <a:prstGeom prst="ellipse">
              <a:avLst/>
            </a:prstGeom>
            <a:noFill/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EECF-2255-443F-9A68-FF17653DDD4E}" type="datetime5">
              <a:rPr lang="en-US" smtClean="0"/>
              <a:t>18-Jun-16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AGILE-Rome</a:t>
            </a:r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08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X:\My Downloads\b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511" y="989856"/>
            <a:ext cx="5734172" cy="5823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X:\My Downloads\a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" y="989856"/>
            <a:ext cx="5421907" cy="586814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293810" y="989856"/>
            <a:ext cx="9118152" cy="76709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Calibri(Headings)"/>
              </a:rPr>
              <a:t>Fair weather vs thunderstorm</a:t>
            </a:r>
            <a:endParaRPr lang="nl-NL" dirty="0">
              <a:solidFill>
                <a:srgbClr val="002060"/>
              </a:solidFill>
              <a:latin typeface="Calibri(Headings)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CF27AF-CA5D-4308-BD5F-B2839239129D}" type="slidenum">
              <a:rPr lang="nl-NL" smtClean="0"/>
              <a:pPr>
                <a:defRPr/>
              </a:pPr>
              <a:t>7</a:t>
            </a:fld>
            <a:endParaRPr lang="nl-NL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370" y="6381410"/>
            <a:ext cx="2971589" cy="36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" y="1981356"/>
            <a:ext cx="343908" cy="310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091" y="6363437"/>
            <a:ext cx="2971589" cy="36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160" y="980660"/>
            <a:ext cx="2068524" cy="461665"/>
          </a:xfrm>
          <a:prstGeom prst="rect">
            <a:avLst/>
          </a:prstGeom>
          <a:solidFill>
            <a:srgbClr val="09175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S. </a:t>
            </a:r>
            <a:r>
              <a:rPr lang="en-US" sz="1200" dirty="0" err="1">
                <a:solidFill>
                  <a:schemeClr val="bg1"/>
                </a:solidFill>
              </a:rPr>
              <a:t>Buitink</a:t>
            </a:r>
            <a:r>
              <a:rPr lang="en-US" sz="1200" dirty="0">
                <a:solidFill>
                  <a:schemeClr val="bg1"/>
                </a:solidFill>
              </a:rPr>
              <a:t> et al. </a:t>
            </a:r>
          </a:p>
          <a:p>
            <a:pPr algn="ctr"/>
            <a:r>
              <a:rPr lang="nl-NL" sz="1200" dirty="0" smtClean="0">
                <a:solidFill>
                  <a:schemeClr val="bg1"/>
                </a:solidFill>
              </a:rPr>
              <a:t>PRD </a:t>
            </a:r>
            <a:r>
              <a:rPr lang="nl-NL" sz="1200" dirty="0">
                <a:solidFill>
                  <a:schemeClr val="bg1"/>
                </a:solidFill>
              </a:rPr>
              <a:t>90, 082003 (2014</a:t>
            </a:r>
            <a:r>
              <a:rPr lang="nl-NL" sz="1200" dirty="0" smtClean="0">
                <a:solidFill>
                  <a:schemeClr val="bg1"/>
                </a:solidFill>
              </a:rPr>
              <a:t>)</a:t>
            </a:r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119170" y="92156"/>
            <a:ext cx="11881650" cy="7201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en-US" kern="0" dirty="0" smtClean="0"/>
              <a:t>Observations; intensity footprint</a:t>
            </a:r>
            <a:endParaRPr lang="en-US" kern="0" dirty="0"/>
          </a:p>
        </p:txBody>
      </p:sp>
      <p:sp>
        <p:nvSpPr>
          <p:cNvPr id="20" name="TextBox 19"/>
          <p:cNvSpPr txBox="1"/>
          <p:nvPr/>
        </p:nvSpPr>
        <p:spPr>
          <a:xfrm>
            <a:off x="9696500" y="989856"/>
            <a:ext cx="2472827" cy="461665"/>
          </a:xfrm>
          <a:prstGeom prst="rect">
            <a:avLst/>
          </a:prstGeom>
          <a:solidFill>
            <a:srgbClr val="09175F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1200" dirty="0">
                <a:solidFill>
                  <a:schemeClr val="bg1"/>
                </a:solidFill>
              </a:rPr>
              <a:t>P. </a:t>
            </a:r>
            <a:r>
              <a:rPr lang="da-DK" sz="1200" dirty="0" smtClean="0">
                <a:solidFill>
                  <a:schemeClr val="bg1"/>
                </a:solidFill>
              </a:rPr>
              <a:t>Schellart</a:t>
            </a:r>
            <a:r>
              <a:rPr lang="da-DK" sz="1200" dirty="0">
                <a:solidFill>
                  <a:schemeClr val="bg1"/>
                </a:solidFill>
              </a:rPr>
              <a:t>, T.N.G. Trinh </a:t>
            </a:r>
            <a:r>
              <a:rPr lang="da-DK" sz="1200" dirty="0">
                <a:solidFill>
                  <a:schemeClr val="bg1"/>
                </a:solidFill>
              </a:rPr>
              <a:t>et al., </a:t>
            </a:r>
            <a:endParaRPr lang="da-DK" sz="1200" dirty="0" smtClean="0">
              <a:solidFill>
                <a:schemeClr val="bg1"/>
              </a:solidFill>
            </a:endParaRPr>
          </a:p>
          <a:p>
            <a:pPr algn="ctr"/>
            <a:r>
              <a:rPr lang="da-DK" sz="1200" dirty="0" smtClean="0">
                <a:solidFill>
                  <a:schemeClr val="bg1"/>
                </a:solidFill>
              </a:rPr>
              <a:t>PRL </a:t>
            </a:r>
            <a:r>
              <a:rPr lang="da-DK" sz="1200" dirty="0">
                <a:solidFill>
                  <a:schemeClr val="bg1"/>
                </a:solidFill>
              </a:rPr>
              <a:t>114, </a:t>
            </a:r>
            <a:r>
              <a:rPr lang="da-DK" sz="1200" dirty="0" smtClean="0">
                <a:solidFill>
                  <a:schemeClr val="bg1"/>
                </a:solidFill>
              </a:rPr>
              <a:t>165001 (2015)</a:t>
            </a:r>
            <a:endParaRPr lang="da-DK" sz="1200" dirty="0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CF37-0525-4384-A072-896C5033F2C1}" type="datetime5">
              <a:rPr lang="en-US" smtClean="0"/>
              <a:t>18-Jun-16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AGILE-Rome</a:t>
            </a:r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33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Number Placeholder 3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6231DA-0BB1-4B30-A25E-EB95ABFBEE5A}" type="slidenum">
              <a:rPr lang="nl-NL" smtClean="0"/>
              <a:pPr>
                <a:defRPr/>
              </a:pPr>
              <a:t>8</a:t>
            </a:fld>
            <a:endParaRPr lang="nl-NL"/>
          </a:p>
        </p:txBody>
      </p:sp>
      <p:sp>
        <p:nvSpPr>
          <p:cNvPr id="27" name="Title 1"/>
          <p:cNvSpPr txBox="1">
            <a:spLocks/>
          </p:cNvSpPr>
          <p:nvPr/>
        </p:nvSpPr>
        <p:spPr bwMode="auto">
          <a:xfrm>
            <a:off x="920458" y="191431"/>
            <a:ext cx="9118152" cy="993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2800" tIns="46800" rIns="270000" bIns="468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en-US" sz="3600" kern="0" dirty="0">
                <a:solidFill>
                  <a:srgbClr val="002060"/>
                </a:solidFill>
                <a:latin typeface="Calibri(Headings)"/>
              </a:rPr>
              <a:t>Fitting the intensity</a:t>
            </a:r>
            <a:endParaRPr lang="nl-NL" sz="3600" kern="0" dirty="0">
              <a:solidFill>
                <a:srgbClr val="002060"/>
              </a:solidFill>
              <a:latin typeface="Calibri(Headings)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6240163" y="1585241"/>
            <a:ext cx="5184577" cy="5010562"/>
            <a:chOff x="3635896" y="1730806"/>
            <a:chExt cx="5184577" cy="5010562"/>
          </a:xfrm>
        </p:grpSpPr>
        <p:grpSp>
          <p:nvGrpSpPr>
            <p:cNvPr id="75" name="Group 74"/>
            <p:cNvGrpSpPr/>
            <p:nvPr/>
          </p:nvGrpSpPr>
          <p:grpSpPr>
            <a:xfrm>
              <a:off x="3635896" y="1730806"/>
              <a:ext cx="5184577" cy="5010562"/>
              <a:chOff x="3635896" y="1730806"/>
              <a:chExt cx="5184577" cy="5010562"/>
            </a:xfrm>
          </p:grpSpPr>
          <p:cxnSp>
            <p:nvCxnSpPr>
              <p:cNvPr id="78" name="Straight Arrow Connector 77"/>
              <p:cNvCxnSpPr/>
              <p:nvPr/>
            </p:nvCxnSpPr>
            <p:spPr>
              <a:xfrm>
                <a:off x="5746405" y="3580704"/>
                <a:ext cx="1100485" cy="567649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 flipH="1" flipV="1">
                <a:off x="4147532" y="5373216"/>
                <a:ext cx="675924" cy="288032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TextBox 79"/>
                  <p:cNvSpPr txBox="1"/>
                  <p:nvPr/>
                </p:nvSpPr>
                <p:spPr>
                  <a:xfrm>
                    <a:off x="3635896" y="4849418"/>
                    <a:ext cx="1339341" cy="5237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nl-NL" sz="25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nl-NL" sz="25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𝑬</m:t>
                                  </m:r>
                                </m:e>
                              </m:acc>
                            </m:e>
                            <m:sub>
                              <m:r>
                                <a:rPr lang="nl-NL" sz="25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⊥</m:t>
                              </m:r>
                              <m:r>
                                <a:rPr lang="en-US" sz="25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𝒃𝒆𝒍𝒐𝒘</m:t>
                              </m:r>
                            </m:sub>
                          </m:sSub>
                        </m:oMath>
                      </m:oMathPara>
                    </a14:m>
                    <a:endParaRPr lang="nl-NL" sz="25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9" name="TextBox 3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35896" y="4849418"/>
                    <a:ext cx="1339341" cy="523798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nl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1" name="Group 80"/>
              <p:cNvGrpSpPr/>
              <p:nvPr/>
            </p:nvGrpSpPr>
            <p:grpSpPr>
              <a:xfrm>
                <a:off x="3891464" y="1730806"/>
                <a:ext cx="4227826" cy="5010562"/>
                <a:chOff x="3891464" y="908720"/>
                <a:chExt cx="4227826" cy="5010562"/>
              </a:xfrm>
            </p:grpSpPr>
            <p:cxnSp>
              <p:nvCxnSpPr>
                <p:cNvPr id="84" name="Straight Arrow Connector 83"/>
                <p:cNvCxnSpPr/>
                <p:nvPr/>
              </p:nvCxnSpPr>
              <p:spPr>
                <a:xfrm flipV="1">
                  <a:off x="5374712" y="1094746"/>
                  <a:ext cx="0" cy="4824536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Arrow Connector 84"/>
                <p:cNvCxnSpPr/>
                <p:nvPr/>
              </p:nvCxnSpPr>
              <p:spPr>
                <a:xfrm>
                  <a:off x="3891464" y="5343218"/>
                  <a:ext cx="3888432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5374712" y="1958842"/>
                  <a:ext cx="921936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6296648" y="1958842"/>
                  <a:ext cx="0" cy="208823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 flipH="1">
                  <a:off x="4928496" y="4047074"/>
                  <a:ext cx="1368152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>
                  <a:off x="4928496" y="4047074"/>
                  <a:ext cx="0" cy="129614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0" name="TextBox 89"/>
                    <p:cNvSpPr txBox="1"/>
                    <p:nvPr/>
                  </p:nvSpPr>
                  <p:spPr>
                    <a:xfrm>
                      <a:off x="4208416" y="1742818"/>
                      <a:ext cx="1182247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nl-NL" sz="25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latin typeface="Cambria Math"/>
                                  </a:rPr>
                                  <m:t>𝒉</m:t>
                                </m:r>
                              </m:e>
                              <m:sub>
                                <m:r>
                                  <a:rPr lang="en-US" sz="2500" i="1">
                                    <a:latin typeface="Cambria Math"/>
                                  </a:rPr>
                                  <m:t>𝒂𝒃𝒐𝒗𝒆</m:t>
                                </m:r>
                              </m:sub>
                            </m:sSub>
                          </m:oMath>
                        </m:oMathPara>
                      </a14:m>
                      <a:endParaRPr lang="nl-NL" sz="2500" dirty="0"/>
                    </a:p>
                  </p:txBody>
                </p:sp>
              </mc:Choice>
              <mc:Fallback xmlns="">
                <p:sp>
                  <p:nvSpPr>
                    <p:cNvPr id="28" name="TextBox 2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208416" y="1742818"/>
                      <a:ext cx="1164614" cy="477054"/>
                    </a:xfrm>
                    <a:prstGeom prst="rect">
                      <a:avLst/>
                    </a:prstGeom>
                    <a:blipFill rotWithShape="1">
                      <a:blip r:embed="rId23"/>
                      <a:stretch>
                        <a:fillRect b="-512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nl-NL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1" name="TextBox 90"/>
                    <p:cNvSpPr txBox="1"/>
                    <p:nvPr/>
                  </p:nvSpPr>
                  <p:spPr>
                    <a:xfrm>
                      <a:off x="3927472" y="3615026"/>
                      <a:ext cx="1166217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nl-NL" sz="25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latin typeface="Cambria Math"/>
                                  </a:rPr>
                                  <m:t>𝒉</m:t>
                                </m:r>
                              </m:e>
                              <m:sub>
                                <m:r>
                                  <a:rPr lang="en-US" sz="2500" i="1">
                                    <a:latin typeface="Cambria Math"/>
                                  </a:rPr>
                                  <m:t>𝒃𝒆𝒍𝒐𝒘</m:t>
                                </m:r>
                              </m:sub>
                            </m:sSub>
                          </m:oMath>
                        </m:oMathPara>
                      </a14:m>
                      <a:endParaRPr lang="nl-NL" sz="2500" dirty="0"/>
                    </a:p>
                  </p:txBody>
                </p:sp>
              </mc:Choice>
              <mc:Fallback xmlns="">
                <p:sp>
                  <p:nvSpPr>
                    <p:cNvPr id="50" name="TextBox 4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927472" y="3615026"/>
                      <a:ext cx="1148584" cy="477054"/>
                    </a:xfrm>
                    <a:prstGeom prst="rect">
                      <a:avLst/>
                    </a:prstGeom>
                    <a:blipFill rotWithShape="1">
                      <a:blip r:embed="rId2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nl-NL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2" name="TextBox 91"/>
                    <p:cNvSpPr txBox="1"/>
                    <p:nvPr/>
                  </p:nvSpPr>
                  <p:spPr>
                    <a:xfrm>
                      <a:off x="4853492" y="908720"/>
                      <a:ext cx="476412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500" i="1">
                                <a:latin typeface="Cambria Math"/>
                              </a:rPr>
                              <m:t>𝒉</m:t>
                            </m:r>
                          </m:oMath>
                        </m:oMathPara>
                      </a14:m>
                      <a:endParaRPr lang="nl-NL" sz="2500" dirty="0"/>
                    </a:p>
                  </p:txBody>
                </p:sp>
              </mc:Choice>
              <mc:Fallback xmlns="">
                <p:sp>
                  <p:nvSpPr>
                    <p:cNvPr id="37" name="TextBox 3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853492" y="908720"/>
                      <a:ext cx="458780" cy="477054"/>
                    </a:xfrm>
                    <a:prstGeom prst="rect">
                      <a:avLst/>
                    </a:prstGeom>
                    <a:blipFill rotWithShape="1">
                      <a:blip r:embed="rId2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nl-NL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3" name="TextBox 92"/>
                    <p:cNvSpPr txBox="1"/>
                    <p:nvPr/>
                  </p:nvSpPr>
                  <p:spPr>
                    <a:xfrm>
                      <a:off x="7456416" y="5395484"/>
                      <a:ext cx="662874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nl-NL" sz="25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latin typeface="Cambria Math"/>
                                  </a:rPr>
                                  <m:t>𝑬</m:t>
                                </m:r>
                              </m:e>
                              <m:sub>
                                <m:r>
                                  <a:rPr lang="nl-NL" sz="2500" i="1">
                                    <a:latin typeface="Cambria Math"/>
                                    <a:ea typeface="Cambria Math"/>
                                  </a:rPr>
                                  <m:t>⊥</m:t>
                                </m:r>
                              </m:sub>
                            </m:sSub>
                          </m:oMath>
                        </m:oMathPara>
                      </a14:m>
                      <a:endParaRPr lang="nl-NL" sz="2500" dirty="0"/>
                    </a:p>
                  </p:txBody>
                </p:sp>
              </mc:Choice>
              <mc:Fallback xmlns="">
                <p:sp>
                  <p:nvSpPr>
                    <p:cNvPr id="38" name="TextBox 3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56416" y="5395484"/>
                      <a:ext cx="645240" cy="477054"/>
                    </a:xfrm>
                    <a:prstGeom prst="rect">
                      <a:avLst/>
                    </a:prstGeom>
                    <a:blipFill rotWithShape="1">
                      <a:blip r:embed="rId26"/>
                      <a:stretch>
                        <a:fillRect b="-256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nl-NL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94" name="TextBox 93"/>
                <p:cNvSpPr txBox="1"/>
                <p:nvPr/>
              </p:nvSpPr>
              <p:spPr>
                <a:xfrm>
                  <a:off x="5058563" y="5290068"/>
                  <a:ext cx="521549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500" dirty="0"/>
                    <a:t>0</a:t>
                  </a:r>
                  <a:endParaRPr lang="nl-NL" sz="2500" dirty="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/>
                  <p:cNvSpPr txBox="1"/>
                  <p:nvPr/>
                </p:nvSpPr>
                <p:spPr>
                  <a:xfrm>
                    <a:off x="5220072" y="5214192"/>
                    <a:ext cx="3600401" cy="4770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nl-NL" sz="25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nl-NL" sz="25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⊥</m:t>
                              </m:r>
                              <m:r>
                                <a:rPr lang="en-US" sz="25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𝒃𝒆𝒍𝒐𝒘</m:t>
                              </m:r>
                              <m:r>
                                <a:rPr lang="en-US" sz="25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</m:sub>
                          </m:sSub>
                          <m:r>
                            <a:rPr lang="en-US" sz="25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= </m:t>
                          </m:r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𝒌𝑬</m:t>
                              </m:r>
                            </m:e>
                            <m:sub>
                              <m:r>
                                <a:rPr lang="en-US" sz="25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⊥</m:t>
                              </m:r>
                              <m:r>
                                <a:rPr lang="en-US" sz="25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𝒂𝒃𝒐𝒗𝒆</m:t>
                              </m:r>
                            </m:sub>
                          </m:sSub>
                        </m:oMath>
                      </m:oMathPara>
                    </a14:m>
                    <a:endParaRPr lang="nl-NL" sz="25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2" name="TextBox 8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20072" y="5214192"/>
                    <a:ext cx="3600401" cy="477054"/>
                  </a:xfrm>
                  <a:prstGeom prst="rect">
                    <a:avLst/>
                  </a:prstGeom>
                  <a:blipFill rotWithShape="1">
                    <a:blip r:embed="rId2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nl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Box 82"/>
                  <p:cNvSpPr txBox="1"/>
                  <p:nvPr/>
                </p:nvSpPr>
                <p:spPr>
                  <a:xfrm>
                    <a:off x="6660232" y="3645024"/>
                    <a:ext cx="1355371" cy="52379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nl-NL" sz="25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nl-NL" sz="25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𝑬</m:t>
                                  </m:r>
                                </m:e>
                              </m:acc>
                            </m:e>
                            <m:sub>
                              <m:r>
                                <a:rPr lang="nl-NL" sz="25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⊥</m:t>
                              </m:r>
                              <m:r>
                                <a:rPr lang="en-US" sz="2500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𝒂𝒃𝒐𝒗𝒆</m:t>
                              </m:r>
                            </m:sub>
                          </m:sSub>
                        </m:oMath>
                      </m:oMathPara>
                    </a14:m>
                    <a:endParaRPr lang="nl-NL" sz="25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2" name="TextBox 4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60232" y="3645024"/>
                    <a:ext cx="1355371" cy="523798"/>
                  </a:xfrm>
                  <a:prstGeom prst="rect">
                    <a:avLst/>
                  </a:prstGeom>
                  <a:blipFill rotWithShape="1">
                    <a:blip r:embed="rId2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nl-N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76" name="Straight Arrow Connector 75"/>
            <p:cNvCxnSpPr/>
            <p:nvPr/>
          </p:nvCxnSpPr>
          <p:spPr>
            <a:xfrm flipH="1">
              <a:off x="4644009" y="2250450"/>
              <a:ext cx="1652639" cy="3861704"/>
            </a:xfrm>
            <a:prstGeom prst="straightConnector1">
              <a:avLst/>
            </a:prstGeom>
            <a:ln w="317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/>
                <p:cNvSpPr txBox="1"/>
                <p:nvPr/>
              </p:nvSpPr>
              <p:spPr>
                <a:xfrm>
                  <a:off x="4211960" y="5733256"/>
                  <a:ext cx="466794" cy="4770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nl-NL" sz="2500" i="1">
                                <a:solidFill>
                                  <a:srgbClr val="09175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9175F"/>
                                </a:solidFill>
                                <a:latin typeface="Cambria Math"/>
                              </a:rPr>
                              <m:t>𝒗</m:t>
                            </m:r>
                          </m:e>
                        </m:acc>
                      </m:oMath>
                    </m:oMathPara>
                  </a14:m>
                  <a:endParaRPr lang="nl-NL" sz="2500" dirty="0">
                    <a:solidFill>
                      <a:srgbClr val="09175F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11960" y="5733256"/>
                  <a:ext cx="466794" cy="477054"/>
                </a:xfrm>
                <a:prstGeom prst="rect">
                  <a:avLst/>
                </a:prstGeom>
                <a:blipFill rotWithShape="1"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nl-NL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50" y="1843275"/>
            <a:ext cx="4320480" cy="448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024684" y="2388559"/>
            <a:ext cx="999306" cy="1287331"/>
            <a:chOff x="4799856" y="2388559"/>
            <a:chExt cx="999306" cy="1287331"/>
          </a:xfrm>
        </p:grpSpPr>
        <p:sp>
          <p:nvSpPr>
            <p:cNvPr id="28" name="Up Arrow 27"/>
            <p:cNvSpPr/>
            <p:nvPr/>
          </p:nvSpPr>
          <p:spPr bwMode="auto">
            <a:xfrm>
              <a:off x="4799856" y="2388559"/>
              <a:ext cx="504070" cy="1287331"/>
            </a:xfrm>
            <a:prstGeom prst="upArrow">
              <a:avLst/>
            </a:prstGeom>
            <a:solidFill>
              <a:schemeClr val="accent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159906" y="2972212"/>
              <a:ext cx="6392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chemeClr val="accent1">
                      <a:lumMod val="50000"/>
                    </a:schemeClr>
                  </a:solidFill>
                </a:rPr>
                <a:t>E</a:t>
              </a:r>
              <a:r>
                <a:rPr lang="en-US" sz="3200" baseline="-25000" dirty="0" err="1">
                  <a:solidFill>
                    <a:schemeClr val="accent1">
                      <a:lumMod val="50000"/>
                    </a:schemeClr>
                  </a:solidFill>
                </a:rPr>
                <a:t>a</a:t>
              </a:r>
              <a:r>
                <a:rPr lang="en-US" sz="3200" dirty="0">
                  <a:solidFill>
                    <a:schemeClr val="accent1"/>
                  </a:solidFill>
                </a:rPr>
                <a:t>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168700" y="4509121"/>
            <a:ext cx="855290" cy="983441"/>
            <a:chOff x="4943872" y="4509121"/>
            <a:chExt cx="855290" cy="983441"/>
          </a:xfrm>
        </p:grpSpPr>
        <p:sp>
          <p:nvSpPr>
            <p:cNvPr id="29" name="Down Arrow 28"/>
            <p:cNvSpPr/>
            <p:nvPr/>
          </p:nvSpPr>
          <p:spPr bwMode="auto">
            <a:xfrm>
              <a:off x="4943872" y="4509121"/>
              <a:ext cx="216030" cy="913527"/>
            </a:xfrm>
            <a:prstGeom prst="downArrow">
              <a:avLst/>
            </a:prstGeom>
            <a:solidFill>
              <a:schemeClr val="accent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159906" y="4907787"/>
              <a:ext cx="6392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chemeClr val="accent1">
                      <a:lumMod val="50000"/>
                    </a:schemeClr>
                  </a:solidFill>
                </a:rPr>
                <a:t>E</a:t>
              </a:r>
              <a:r>
                <a:rPr lang="en-US" sz="3200" baseline="-25000" dirty="0" err="1">
                  <a:solidFill>
                    <a:schemeClr val="accent1">
                      <a:lumMod val="50000"/>
                    </a:schemeClr>
                  </a:solidFill>
                </a:rPr>
                <a:t>b</a:t>
              </a:r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678580" y="294684"/>
            <a:ext cx="27436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i="1" dirty="0"/>
              <a:t>P. </a:t>
            </a:r>
            <a:r>
              <a:rPr lang="en-US" sz="1300" i="1" dirty="0" err="1"/>
              <a:t>Schellart</a:t>
            </a:r>
            <a:r>
              <a:rPr lang="en-US" sz="1300" i="1" dirty="0"/>
              <a:t> , T.N.G. Trinh et al. </a:t>
            </a:r>
          </a:p>
          <a:p>
            <a:r>
              <a:rPr lang="en-US" sz="1300" i="1" dirty="0"/>
              <a:t>(</a:t>
            </a:r>
            <a:r>
              <a:rPr lang="nl-NL" sz="1400" i="1" dirty="0"/>
              <a:t>PRL </a:t>
            </a:r>
            <a:r>
              <a:rPr lang="nl-NL" sz="1400" i="1" dirty="0"/>
              <a:t>114, </a:t>
            </a:r>
            <a:r>
              <a:rPr lang="nl-NL" sz="1400" i="1" dirty="0"/>
              <a:t>165001</a:t>
            </a:r>
            <a:r>
              <a:rPr lang="en-US" sz="1300" i="1" dirty="0"/>
              <a:t>)</a:t>
            </a:r>
            <a:endParaRPr lang="nl-NL" sz="1300" i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3B31B-E3CA-49F2-A5E8-E88FCCB8C69E}" type="datetime5">
              <a:rPr lang="en-US" smtClean="0"/>
              <a:t>18-Jun-16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AGILE-Rome</a:t>
            </a:r>
            <a:endParaRPr lang="en-US">
              <a:cs typeface="Arial" charset="0"/>
            </a:endParaRPr>
          </a:p>
        </p:txBody>
      </p:sp>
      <p:pic>
        <p:nvPicPr>
          <p:cNvPr id="39" name="Picture 38" descr="X:\My Downloads\b.png"/>
          <p:cNvPicPr/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382" y="-126637"/>
            <a:ext cx="3220478" cy="3023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155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7FDEA5-ABA5-4241-A22D-1091BCBD5FF0}" type="slidenum">
              <a:rPr lang="nl-NL" smtClean="0"/>
              <a:pPr>
                <a:defRPr/>
              </a:pPr>
              <a:t>9</a:t>
            </a:fld>
            <a:endParaRPr lang="nl-NL"/>
          </a:p>
        </p:txBody>
      </p:sp>
      <p:sp>
        <p:nvSpPr>
          <p:cNvPr id="35" name="Title 1"/>
          <p:cNvSpPr txBox="1">
            <a:spLocks/>
          </p:cNvSpPr>
          <p:nvPr/>
        </p:nvSpPr>
        <p:spPr bwMode="auto">
          <a:xfrm>
            <a:off x="-253736" y="68943"/>
            <a:ext cx="9374190" cy="610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r>
              <a:rPr lang="en-US" kern="0" dirty="0" smtClean="0">
                <a:solidFill>
                  <a:srgbClr val="002060"/>
                </a:solidFill>
                <a:latin typeface="Calibri(Headings)"/>
              </a:rPr>
              <a:t>Refinement: circular polarization</a:t>
            </a:r>
            <a:endParaRPr lang="nl-NL" kern="0" dirty="0">
              <a:solidFill>
                <a:srgbClr val="002060"/>
              </a:solidFill>
              <a:latin typeface="Calibri(Headings)"/>
            </a:endParaRPr>
          </a:p>
        </p:txBody>
      </p:sp>
      <p:pic>
        <p:nvPicPr>
          <p:cNvPr id="37" name="Picture 2" descr="X:\My Downloads\3laye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430" y="1478743"/>
            <a:ext cx="4285644" cy="428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68430" y="1340710"/>
            <a:ext cx="428564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Circular polarization</a:t>
            </a:r>
            <a:endParaRPr lang="en-US" sz="2400" dirty="0"/>
          </a:p>
        </p:txBody>
      </p:sp>
      <p:sp>
        <p:nvSpPr>
          <p:cNvPr id="41" name="Rectangle 40"/>
          <p:cNvSpPr/>
          <p:nvPr/>
        </p:nvSpPr>
        <p:spPr>
          <a:xfrm>
            <a:off x="7671368" y="6040414"/>
            <a:ext cx="290335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i="1" dirty="0" smtClean="0"/>
              <a:t>Non zero at core!!!</a:t>
            </a:r>
            <a:endParaRPr lang="en-US" sz="2400" i="1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FA4C1-9212-4D66-BA53-55D07CCB1910}" type="datetime5">
              <a:rPr lang="en-US" smtClean="0"/>
              <a:t>20-Jun-16</a:t>
            </a:fld>
            <a:endParaRPr lang="en-US"/>
          </a:p>
        </p:txBody>
      </p:sp>
      <p:sp>
        <p:nvSpPr>
          <p:cNvPr id="38" name="Footer Placeholder 3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AGILE-Rome</a:t>
            </a:r>
            <a:endParaRPr lang="en-US" dirty="0">
              <a:cs typeface="Arial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119171" y="1004461"/>
            <a:ext cx="7432586" cy="5398038"/>
            <a:chOff x="119171" y="1004461"/>
            <a:chExt cx="7432586" cy="5398038"/>
          </a:xfrm>
        </p:grpSpPr>
        <p:sp>
          <p:nvSpPr>
            <p:cNvPr id="13" name="TextBox 12"/>
            <p:cNvSpPr txBox="1"/>
            <p:nvPr/>
          </p:nvSpPr>
          <p:spPr>
            <a:xfrm>
              <a:off x="752721" y="2177377"/>
              <a:ext cx="327585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0" dirty="0"/>
                <a:t>h1 = 8 km</a:t>
              </a:r>
            </a:p>
            <a:p>
              <a:r>
                <a:rPr lang="en-US" sz="2000" b="0" dirty="0"/>
                <a:t>h2 = 7 km</a:t>
              </a:r>
            </a:p>
            <a:p>
              <a:r>
                <a:rPr lang="en-US" sz="2000" b="0" dirty="0"/>
                <a:t>h3 = </a:t>
              </a:r>
              <a:r>
                <a:rPr lang="en-US" sz="2000" dirty="0"/>
                <a:t>2.8</a:t>
              </a:r>
              <a:r>
                <a:rPr lang="en-US" sz="2000" b="0" dirty="0"/>
                <a:t> km</a:t>
              </a:r>
            </a:p>
            <a:p>
              <a:r>
                <a:rPr lang="en-US" sz="2000" b="0" dirty="0"/>
                <a:t>E1 = 50 kV/m</a:t>
              </a:r>
            </a:p>
            <a:p>
              <a:r>
                <a:rPr lang="en-US" sz="2000" b="0" dirty="0"/>
                <a:t>k = 0.4</a:t>
              </a:r>
            </a:p>
            <a:p>
              <a:r>
                <a:rPr lang="en-US" sz="2000" b="0" dirty="0" err="1"/>
                <a:t>Xmax</a:t>
              </a:r>
              <a:r>
                <a:rPr lang="en-US" sz="2000" b="0" dirty="0"/>
                <a:t> = 583 g/cm</a:t>
              </a:r>
              <a:r>
                <a:rPr lang="en-US" sz="2000" b="0" baseline="30000" dirty="0"/>
                <a:t>2</a:t>
              </a:r>
              <a:endParaRPr lang="nl-NL" sz="2000" b="0" dirty="0"/>
            </a:p>
          </p:txBody>
        </p:sp>
        <p:sp>
          <p:nvSpPr>
            <p:cNvPr id="2" name="Rectangle 1"/>
            <p:cNvSpPr/>
            <p:nvPr/>
          </p:nvSpPr>
          <p:spPr bwMode="auto">
            <a:xfrm>
              <a:off x="119171" y="1004461"/>
              <a:ext cx="7349324" cy="539803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503173" y="2264712"/>
              <a:ext cx="3048584" cy="4023473"/>
              <a:chOff x="2023981" y="1916832"/>
              <a:chExt cx="3048584" cy="4023473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2023981" y="1916832"/>
                <a:ext cx="3048584" cy="4023473"/>
                <a:chOff x="5012803" y="2636912"/>
                <a:chExt cx="3048584" cy="4023473"/>
              </a:xfrm>
            </p:grpSpPr>
            <p:cxnSp>
              <p:nvCxnSpPr>
                <p:cNvPr id="21" name="Straight Connector 20"/>
                <p:cNvCxnSpPr/>
                <p:nvPr/>
              </p:nvCxnSpPr>
              <p:spPr>
                <a:xfrm>
                  <a:off x="6156176" y="3888536"/>
                  <a:ext cx="771522" cy="0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 flipH="1">
                  <a:off x="6156176" y="4963645"/>
                  <a:ext cx="17253" cy="1129651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5591318" y="4968656"/>
                  <a:ext cx="708874" cy="0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4" name="Group 23"/>
                <p:cNvGrpSpPr/>
                <p:nvPr/>
              </p:nvGrpSpPr>
              <p:grpSpPr>
                <a:xfrm>
                  <a:off x="5012803" y="2636912"/>
                  <a:ext cx="3048584" cy="4023473"/>
                  <a:chOff x="5012803" y="2636912"/>
                  <a:chExt cx="3048584" cy="4023473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5" name="TextBox 24"/>
                      <p:cNvSpPr txBox="1"/>
                      <p:nvPr/>
                    </p:nvSpPr>
                    <p:spPr>
                      <a:xfrm>
                        <a:off x="5012803" y="4758539"/>
                        <a:ext cx="629211" cy="4770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5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i="1" dirty="0">
                                      <a:latin typeface="Cambria Math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en-US" sz="2500" i="1" dirty="0">
                                      <a:latin typeface="Cambria Math"/>
                                    </a:rPr>
                                    <m:t>𝟑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nl-NL" sz="2500" dirty="0"/>
                      </a:p>
                    </p:txBody>
                  </p:sp>
                </mc:Choice>
                <mc:Fallback xmlns="">
                  <p:sp>
                    <p:nvSpPr>
                      <p:cNvPr id="25" name="TextBox 24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012803" y="4758539"/>
                        <a:ext cx="629211" cy="477054"/>
                      </a:xfrm>
                      <a:prstGeom prst="rect">
                        <a:avLst/>
                      </a:prstGeom>
                      <a:blipFill rotWithShape="0">
                        <a:blip r:embed="rId3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grpSp>
                <p:nvGrpSpPr>
                  <p:cNvPr id="26" name="Group 25"/>
                  <p:cNvGrpSpPr/>
                  <p:nvPr/>
                </p:nvGrpSpPr>
                <p:grpSpPr>
                  <a:xfrm>
                    <a:off x="5148064" y="2636912"/>
                    <a:ext cx="2913323" cy="4023473"/>
                    <a:chOff x="4853492" y="908720"/>
                    <a:chExt cx="3369622" cy="5090309"/>
                  </a:xfrm>
                </p:grpSpPr>
                <p:cxnSp>
                  <p:nvCxnSpPr>
                    <p:cNvPr id="27" name="Straight Arrow Connector 26"/>
                    <p:cNvCxnSpPr/>
                    <p:nvPr/>
                  </p:nvCxnSpPr>
                  <p:spPr>
                    <a:xfrm flipV="1">
                      <a:off x="5374712" y="1094746"/>
                      <a:ext cx="0" cy="4824536"/>
                    </a:xfrm>
                    <a:prstGeom prst="straightConnector1">
                      <a:avLst/>
                    </a:prstGeom>
                    <a:ln w="38100">
                      <a:solidFill>
                        <a:schemeClr val="tx1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" name="Straight Arrow Connector 27"/>
                    <p:cNvCxnSpPr/>
                    <p:nvPr/>
                  </p:nvCxnSpPr>
                  <p:spPr>
                    <a:xfrm>
                      <a:off x="4853492" y="5343218"/>
                      <a:ext cx="2926404" cy="0"/>
                    </a:xfrm>
                    <a:prstGeom prst="straightConnector1">
                      <a:avLst/>
                    </a:prstGeom>
                    <a:ln w="38100">
                      <a:solidFill>
                        <a:schemeClr val="tx1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" name="Straight Connector 28"/>
                    <p:cNvCxnSpPr/>
                    <p:nvPr/>
                  </p:nvCxnSpPr>
                  <p:spPr>
                    <a:xfrm>
                      <a:off x="5374712" y="1958842"/>
                      <a:ext cx="1543044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" name="Straight Connector 29"/>
                    <p:cNvCxnSpPr/>
                    <p:nvPr/>
                  </p:nvCxnSpPr>
                  <p:spPr>
                    <a:xfrm flipH="1">
                      <a:off x="6911861" y="1958843"/>
                      <a:ext cx="5896" cy="533373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1" name="TextBox 30"/>
                        <p:cNvSpPr txBox="1"/>
                        <p:nvPr/>
                      </p:nvSpPr>
                      <p:spPr>
                        <a:xfrm>
                          <a:off x="4853492" y="908720"/>
                          <a:ext cx="551030" cy="603546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500" i="1">
                                    <a:latin typeface="Cambria Math"/>
                                  </a:rPr>
                                  <m:t>𝒉</m:t>
                                </m:r>
                              </m:oMath>
                            </m:oMathPara>
                          </a14:m>
                          <a:endParaRPr lang="nl-NL" sz="2500" dirty="0"/>
                        </a:p>
                      </p:txBody>
                    </p:sp>
                  </mc:Choice>
                  <mc:Fallback xmlns="">
                    <p:sp>
                      <p:nvSpPr>
                        <p:cNvPr id="37" name="TextBox 36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853492" y="908720"/>
                          <a:ext cx="458780" cy="477054"/>
                        </a:xfrm>
                        <a:prstGeom prst="rect">
                          <a:avLst/>
                        </a:prstGeom>
                        <a:blipFill rotWithShape="1">
                          <a:blip r:embed="rId25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nl-NL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2" name="TextBox 31"/>
                        <p:cNvSpPr txBox="1"/>
                        <p:nvPr/>
                      </p:nvSpPr>
                      <p:spPr>
                        <a:xfrm>
                          <a:off x="7456417" y="5395483"/>
                          <a:ext cx="766697" cy="603546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nl-NL" sz="25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500" i="1">
                                        <a:latin typeface="Cambria Math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nl-NL" sz="2500" i="1">
                                        <a:latin typeface="Cambria Math"/>
                                        <a:ea typeface="Cambria Math"/>
                                      </a:rPr>
                                      <m:t>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nl-NL" sz="2500" dirty="0"/>
                        </a:p>
                      </p:txBody>
                    </p:sp>
                  </mc:Choice>
                  <mc:Fallback xmlns="">
                    <p:sp>
                      <p:nvSpPr>
                        <p:cNvPr id="32" name="TextBox 31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7456417" y="5395483"/>
                          <a:ext cx="766697" cy="603546"/>
                        </a:xfrm>
                        <a:prstGeom prst="rect">
                          <a:avLst/>
                        </a:prstGeom>
                        <a:blipFill rotWithShape="1">
                          <a:blip r:embed="rId26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nl-NL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33" name="TextBox 32"/>
                    <p:cNvSpPr txBox="1"/>
                    <p:nvPr/>
                  </p:nvSpPr>
                  <p:spPr>
                    <a:xfrm>
                      <a:off x="5058563" y="5290068"/>
                      <a:ext cx="521549" cy="60354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2500" dirty="0"/>
                        <a:t>0</a:t>
                      </a:r>
                      <a:endParaRPr lang="nl-NL" sz="2500" dirty="0"/>
                    </a:p>
                  </p:txBody>
                </p:sp>
              </p:grpSp>
            </p:grpSp>
          </p:grpSp>
          <p:cxnSp>
            <p:nvCxnSpPr>
              <p:cNvPr id="17" name="Straight Connector 16"/>
              <p:cNvCxnSpPr/>
              <p:nvPr/>
            </p:nvCxnSpPr>
            <p:spPr>
              <a:xfrm>
                <a:off x="3184607" y="3168456"/>
                <a:ext cx="0" cy="1075109"/>
              </a:xfrm>
              <a:prstGeom prst="line">
                <a:avLst/>
              </a:prstGeom>
              <a:ln w="38100">
                <a:solidFill>
                  <a:srgbClr val="C0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622800" y="3168456"/>
                <a:ext cx="708874" cy="0"/>
              </a:xfrm>
              <a:prstGeom prst="line">
                <a:avLst/>
              </a:prstGeom>
              <a:ln w="3810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2064638" y="2929929"/>
                    <a:ext cx="629211" cy="4770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5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i="1" dirty="0">
                                  <a:latin typeface="Cambria Math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sz="2500" i="1" dirty="0">
                                  <a:latin typeface="Cambria Math"/>
                                </a:rPr>
                                <m:t>𝟐</m:t>
                              </m:r>
                            </m:sub>
                          </m:sSub>
                        </m:oMath>
                      </m:oMathPara>
                    </a14:m>
                    <a:endParaRPr lang="nl-NL" sz="2500" dirty="0"/>
                  </a:p>
                </p:txBody>
              </p:sp>
            </mc:Choice>
            <mc:Fallback xmlns="">
              <p:sp>
                <p:nvSpPr>
                  <p:cNvPr id="19" name="TextBox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64638" y="2929929"/>
                    <a:ext cx="629211" cy="477054"/>
                  </a:xfrm>
                  <a:prstGeom prst="rect">
                    <a:avLst/>
                  </a:prstGeom>
                  <a:blipFill rotWithShape="0">
                    <a:blip r:embed="rId2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2051720" y="2492896"/>
                    <a:ext cx="629211" cy="4770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5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i="1" dirty="0">
                                  <a:latin typeface="Cambria Math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sz="2500" i="1" dirty="0">
                                  <a:latin typeface="Cambria Math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lang="nl-NL" sz="2500" dirty="0"/>
                  </a:p>
                </p:txBody>
              </p:sp>
            </mc:Choice>
            <mc:Fallback xmlns="">
              <p:sp>
                <p:nvSpPr>
                  <p:cNvPr id="31" name="TextBox 3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51720" y="2492896"/>
                    <a:ext cx="611578" cy="477054"/>
                  </a:xfrm>
                  <a:prstGeom prst="rect">
                    <a:avLst/>
                  </a:prstGeom>
                  <a:blipFill rotWithShape="1">
                    <a:blip r:embed="rId28"/>
                    <a:stretch>
                      <a:fillRect b="-3846"/>
                    </a:stretch>
                  </a:blipFill>
                </p:spPr>
                <p:txBody>
                  <a:bodyPr/>
                  <a:lstStyle/>
                  <a:p>
                    <a:r>
                      <a:rPr lang="nl-N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0" name="Group 39"/>
            <p:cNvGrpSpPr/>
            <p:nvPr/>
          </p:nvGrpSpPr>
          <p:grpSpPr>
            <a:xfrm>
              <a:off x="1034952" y="4434377"/>
              <a:ext cx="2711390" cy="1853808"/>
              <a:chOff x="1270478" y="4527520"/>
              <a:chExt cx="2711390" cy="1853808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1270478" y="4527520"/>
                <a:ext cx="2066540" cy="1853808"/>
                <a:chOff x="6688309" y="1241388"/>
                <a:chExt cx="2066540" cy="1853808"/>
              </a:xfrm>
            </p:grpSpPr>
            <p:grpSp>
              <p:nvGrpSpPr>
                <p:cNvPr id="6" name="Group 5"/>
                <p:cNvGrpSpPr/>
                <p:nvPr/>
              </p:nvGrpSpPr>
              <p:grpSpPr>
                <a:xfrm>
                  <a:off x="7484145" y="1241388"/>
                  <a:ext cx="1270704" cy="1853808"/>
                  <a:chOff x="7484145" y="2465524"/>
                  <a:chExt cx="1270704" cy="1853808"/>
                </a:xfrm>
              </p:grpSpPr>
              <p:cxnSp>
                <p:nvCxnSpPr>
                  <p:cNvPr id="9" name="Straight Arrow Connector 8"/>
                  <p:cNvCxnSpPr/>
                  <p:nvPr/>
                </p:nvCxnSpPr>
                <p:spPr>
                  <a:xfrm>
                    <a:off x="7484145" y="3212977"/>
                    <a:ext cx="622239" cy="962339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0" name="TextBox 9"/>
                      <p:cNvSpPr txBox="1"/>
                      <p:nvPr/>
                    </p:nvSpPr>
                    <p:spPr>
                      <a:xfrm>
                        <a:off x="8117623" y="3795534"/>
                        <a:ext cx="637226" cy="52379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nl-NL" sz="25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nl-NL" sz="2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500" i="1">
                                          <a:latin typeface="Cambria Math"/>
                                        </a:rPr>
                                        <m:t>𝑬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500" i="1">
                                      <a:latin typeface="Cambria Math"/>
                                      <a:ea typeface="Cambria Math"/>
                                    </a:rPr>
                                    <m:t>𝟏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nl-NL" sz="2500" dirty="0"/>
                      </a:p>
                    </p:txBody>
                  </p:sp>
                </mc:Choice>
                <mc:Fallback xmlns="">
                  <p:sp>
                    <p:nvSpPr>
                      <p:cNvPr id="10" name="TextBox 9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117623" y="3795534"/>
                        <a:ext cx="637226" cy="523798"/>
                      </a:xfrm>
                      <a:prstGeom prst="rect">
                        <a:avLst/>
                      </a:prstGeom>
                      <a:blipFill rotWithShape="1">
                        <a:blip r:embed="rId29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nl-NL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11" name="Straight Arrow Connector 10"/>
                  <p:cNvCxnSpPr/>
                  <p:nvPr/>
                </p:nvCxnSpPr>
                <p:spPr>
                  <a:xfrm flipV="1">
                    <a:off x="7498521" y="2752409"/>
                    <a:ext cx="419135" cy="460568"/>
                  </a:xfrm>
                  <a:prstGeom prst="straightConnector1">
                    <a:avLst/>
                  </a:prstGeom>
                  <a:ln w="38100">
                    <a:solidFill>
                      <a:srgbClr val="0070C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2" name="TextBox 11"/>
                      <p:cNvSpPr txBox="1"/>
                      <p:nvPr/>
                    </p:nvSpPr>
                    <p:spPr>
                      <a:xfrm>
                        <a:off x="7844713" y="2465524"/>
                        <a:ext cx="637226" cy="52379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nl-NL" sz="25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nl-NL" sz="25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500" i="1">
                                          <a:solidFill>
                                            <a:srgbClr val="0070C0"/>
                                          </a:solidFill>
                                          <a:latin typeface="Cambria Math"/>
                                        </a:rPr>
                                        <m:t>𝑬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𝟑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nl-NL" sz="2500" dirty="0">
                          <a:solidFill>
                            <a:srgbClr val="0070C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2" name="TextBox 11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844713" y="2465524"/>
                        <a:ext cx="637226" cy="523798"/>
                      </a:xfrm>
                      <a:prstGeom prst="rect">
                        <a:avLst/>
                      </a:prstGeom>
                      <a:blipFill rotWithShape="1">
                        <a:blip r:embed="rId30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nl-NL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7" name="Straight Arrow Connector 6"/>
                <p:cNvCxnSpPr/>
                <p:nvPr/>
              </p:nvCxnSpPr>
              <p:spPr>
                <a:xfrm flipH="1">
                  <a:off x="7235407" y="1982559"/>
                  <a:ext cx="248424" cy="680588"/>
                </a:xfrm>
                <a:prstGeom prst="straightConnector1">
                  <a:avLst/>
                </a:prstGeom>
                <a:ln w="38100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" name="TextBox 7"/>
                    <p:cNvSpPr txBox="1"/>
                    <p:nvPr/>
                  </p:nvSpPr>
                  <p:spPr>
                    <a:xfrm>
                      <a:off x="6688309" y="2139350"/>
                      <a:ext cx="637226" cy="52379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nl-NL" sz="25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nl-NL" sz="25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500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𝑬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500" i="1">
                                    <a:solidFill>
                                      <a:srgbClr val="C00000"/>
                                    </a:solidFill>
                                    <a:latin typeface="Cambria Math"/>
                                  </a:rPr>
                                  <m:t>𝟐</m:t>
                                </m:r>
                              </m:sub>
                            </m:sSub>
                          </m:oMath>
                        </m:oMathPara>
                      </a14:m>
                      <a:endParaRPr lang="nl-NL" sz="2500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8" name="TextBox 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88309" y="2139350"/>
                      <a:ext cx="637226" cy="523798"/>
                    </a:xfrm>
                    <a:prstGeom prst="rect">
                      <a:avLst/>
                    </a:prstGeom>
                    <a:blipFill rotWithShape="1">
                      <a:blip r:embed="rId3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nl-NL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36" name="Straight Arrow Connector 35"/>
              <p:cNvCxnSpPr/>
              <p:nvPr/>
            </p:nvCxnSpPr>
            <p:spPr>
              <a:xfrm flipV="1">
                <a:off x="2089862" y="5278970"/>
                <a:ext cx="1575004" cy="530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3160810" y="5330325"/>
                    <a:ext cx="821058" cy="4029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nl-NL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𝒗</m:t>
                              </m:r>
                            </m:e>
                          </m:acc>
                          <m:r>
                            <a:rPr lang="nl-NL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nl-NL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𝑩</m:t>
                              </m:r>
                            </m:e>
                          </m:acc>
                        </m:oMath>
                      </m:oMathPara>
                    </a14:m>
                    <a:endParaRPr lang="nl-NL" b="1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9" name="TextBox 3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60810" y="5330325"/>
                    <a:ext cx="821058" cy="402931"/>
                  </a:xfrm>
                  <a:prstGeom prst="rect">
                    <a:avLst/>
                  </a:prstGeom>
                  <a:blipFill rotWithShape="1">
                    <a:blip r:embed="rId3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nl-N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2" name="TextBox 41"/>
            <p:cNvSpPr txBox="1"/>
            <p:nvPr/>
          </p:nvSpPr>
          <p:spPr>
            <a:xfrm>
              <a:off x="1008115" y="2322764"/>
              <a:ext cx="327585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/>
                <a:t>h</a:t>
              </a:r>
              <a:r>
                <a:rPr lang="en-US" b="0" dirty="0" smtClean="0"/>
                <a:t>1 = 8 km</a:t>
              </a:r>
            </a:p>
            <a:p>
              <a:r>
                <a:rPr lang="en-US" b="0" dirty="0"/>
                <a:t>h</a:t>
              </a:r>
              <a:r>
                <a:rPr lang="en-US" b="0" dirty="0" smtClean="0"/>
                <a:t>2 = 7 km</a:t>
              </a:r>
            </a:p>
            <a:p>
              <a:r>
                <a:rPr lang="en-US" b="0" dirty="0"/>
                <a:t>h</a:t>
              </a:r>
              <a:r>
                <a:rPr lang="en-US" b="0" dirty="0" smtClean="0"/>
                <a:t>3 = 2.8 km</a:t>
              </a:r>
            </a:p>
            <a:p>
              <a:r>
                <a:rPr lang="en-US" b="0" dirty="0" smtClean="0"/>
                <a:t>E1 = 50 kV/m</a:t>
              </a:r>
            </a:p>
            <a:p>
              <a:r>
                <a:rPr lang="en-US" b="0" dirty="0"/>
                <a:t>k</a:t>
              </a:r>
              <a:r>
                <a:rPr lang="en-US" b="0" dirty="0" smtClean="0"/>
                <a:t> = 0.4</a:t>
              </a:r>
            </a:p>
            <a:p>
              <a:r>
                <a:rPr lang="en-US" b="0" dirty="0" err="1" smtClean="0"/>
                <a:t>Xmax</a:t>
              </a:r>
              <a:r>
                <a:rPr lang="en-US" b="0" dirty="0" smtClean="0"/>
                <a:t> = 583 g/cm</a:t>
              </a:r>
              <a:r>
                <a:rPr lang="en-US" b="0" baseline="30000" dirty="0" smtClean="0"/>
                <a:t>2</a:t>
              </a:r>
              <a:endParaRPr lang="nl-NL" b="0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63190" y="1151162"/>
              <a:ext cx="718713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kern="0" dirty="0">
                  <a:solidFill>
                    <a:srgbClr val="002060"/>
                  </a:solidFill>
                  <a:latin typeface="Calibri(Headings)"/>
                </a:rPr>
                <a:t>measures rotation of E-field along direction CR</a:t>
              </a:r>
              <a:endParaRPr lang="nl-NL" sz="2400" kern="0" dirty="0">
                <a:solidFill>
                  <a:srgbClr val="002060"/>
                </a:solidFill>
                <a:latin typeface="Calibri(Headings)"/>
              </a:endParaRPr>
            </a:p>
          </p:txBody>
        </p:sp>
      </p:grpSp>
      <p:sp>
        <p:nvSpPr>
          <p:cNvPr id="45" name="Oval 44"/>
          <p:cNvSpPr/>
          <p:nvPr/>
        </p:nvSpPr>
        <p:spPr bwMode="auto">
          <a:xfrm>
            <a:off x="7752230" y="1478743"/>
            <a:ext cx="1062552" cy="4377393"/>
          </a:xfrm>
          <a:prstGeom prst="ellipse">
            <a:avLst/>
          </a:prstGeom>
          <a:noFill/>
          <a:ln w="730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634890" y="116540"/>
            <a:ext cx="3437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 err="1"/>
              <a:t>T.N.G.Trinh</a:t>
            </a:r>
            <a:r>
              <a:rPr lang="en-US" b="0" i="1" dirty="0"/>
              <a:t> et al. in prep (2016)</a:t>
            </a:r>
            <a:endParaRPr lang="en-US" b="0" i="1" dirty="0"/>
          </a:p>
        </p:txBody>
      </p:sp>
    </p:spTree>
    <p:extLst>
      <p:ext uri="{BB962C8B-B14F-4D97-AF65-F5344CB8AC3E}">
        <p14:creationId xmlns:p14="http://schemas.microsoft.com/office/powerpoint/2010/main" val="245056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uMoon-Seminar">
  <a:themeElements>
    <a:clrScheme name="NuMoon-Semina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uMoon-Seminar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uMoon-Semina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Moon-Semina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Moon-Semina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Moon-Semina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Moon-Semina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Moon-Semina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Moon-Semina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Moon-Semina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Moon-Semina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Moon-Semina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Moon-Semina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Moon-Semina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14143</TotalTime>
  <Words>985</Words>
  <Application>Microsoft Office PowerPoint</Application>
  <PresentationFormat>Widescreen</PresentationFormat>
  <Paragraphs>271</Paragraphs>
  <Slides>21</Slides>
  <Notes>6</Notes>
  <HiddenSlides>8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Arial</vt:lpstr>
      <vt:lpstr>Calibri</vt:lpstr>
      <vt:lpstr>Calibri Light</vt:lpstr>
      <vt:lpstr>Calibri(body)</vt:lpstr>
      <vt:lpstr>Calibri(Headings)</vt:lpstr>
      <vt:lpstr>Cambria Math</vt:lpstr>
      <vt:lpstr>Comic Sans MS</vt:lpstr>
      <vt:lpstr>NimbusSanL-Bold</vt:lpstr>
      <vt:lpstr>NimbusSanL-Regu</vt:lpstr>
      <vt:lpstr>Times New Roman</vt:lpstr>
      <vt:lpstr>Wingdings</vt:lpstr>
      <vt:lpstr>NuMoon-Seminar</vt:lpstr>
      <vt:lpstr>Office Theme</vt:lpstr>
      <vt:lpstr>1_Office Theme</vt:lpstr>
      <vt:lpstr>Acrobat Document</vt:lpstr>
      <vt:lpstr>PowerPoint Presentation</vt:lpstr>
      <vt:lpstr>PowerPoint Presentation</vt:lpstr>
      <vt:lpstr>LOFAR</vt:lpstr>
      <vt:lpstr>PowerPoint Presentation</vt:lpstr>
      <vt:lpstr>Air shower, from side</vt:lpstr>
      <vt:lpstr>PowerPoint Presentation</vt:lpstr>
      <vt:lpstr>Fair weather vs thunderstorm</vt:lpstr>
      <vt:lpstr>PowerPoint Presentation</vt:lpstr>
      <vt:lpstr>PowerPoint Presentation</vt:lpstr>
      <vt:lpstr>LOFAR as Lightning Mapping Array (LMA)</vt:lpstr>
      <vt:lpstr>LOFAR as lightning mapping array</vt:lpstr>
      <vt:lpstr>Detailed structure</vt:lpstr>
      <vt:lpstr>PowerPoint Presentation</vt:lpstr>
      <vt:lpstr>PowerPoint Presentation</vt:lpstr>
      <vt:lpstr>LOFAR, new instrument for lightning physics:</vt:lpstr>
      <vt:lpstr>PowerPoint Presentation</vt:lpstr>
      <vt:lpstr>LOFAR</vt:lpstr>
      <vt:lpstr>PowerPoint Presentation</vt:lpstr>
      <vt:lpstr>PowerPoint Presentation</vt:lpstr>
      <vt:lpstr>Full polarization, Stokes</vt:lpstr>
      <vt:lpstr>PowerPoint Presentation</vt:lpstr>
    </vt:vector>
  </TitlesOfParts>
  <Company>KVI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O. Scholten</dc:creator>
  <cp:lastModifiedBy>Olaf Scholten</cp:lastModifiedBy>
  <cp:revision>297</cp:revision>
  <dcterms:created xsi:type="dcterms:W3CDTF">2008-04-09T16:49:20Z</dcterms:created>
  <dcterms:modified xsi:type="dcterms:W3CDTF">2016-06-20T19:35:10Z</dcterms:modified>
</cp:coreProperties>
</file>