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8" r:id="rId3"/>
    <p:sldId id="257" r:id="rId4"/>
    <p:sldId id="259" r:id="rId5"/>
    <p:sldId id="262" r:id="rId6"/>
    <p:sldId id="263" r:id="rId7"/>
    <p:sldId id="261" r:id="rId8"/>
    <p:sldId id="267" r:id="rId9"/>
    <p:sldId id="268" r:id="rId10"/>
    <p:sldId id="275" r:id="rId11"/>
    <p:sldId id="269" r:id="rId12"/>
    <p:sldId id="273" r:id="rId13"/>
    <p:sldId id="274" r:id="rId14"/>
    <p:sldId id="260" r:id="rId15"/>
    <p:sldId id="276" r:id="rId16"/>
    <p:sldId id="264" r:id="rId17"/>
    <p:sldId id="265" r:id="rId18"/>
    <p:sldId id="266" r:id="rId19"/>
    <p:sldId id="270" r:id="rId20"/>
    <p:sldId id="271" r:id="rId21"/>
    <p:sldId id="277" r:id="rId22"/>
    <p:sldId id="278" r:id="rId23"/>
    <p:sldId id="272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25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77A9F2-E1E5-954E-9A85-747EC966475B}" type="datetimeFigureOut">
              <a:rPr lang="en-US" smtClean="0"/>
              <a:t>11.02.13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4B5CBD-AF3C-DB4D-A68E-63747E29B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1841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407AA-CE0C-B24D-A435-19DDFFF9E214}" type="datetimeFigureOut">
              <a:rPr lang="en-US" smtClean="0"/>
              <a:t>11.02.13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06AF3-F987-8443-9828-9CEC35533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449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877824"/>
          </a:xfrm>
        </p:spPr>
        <p:txBody>
          <a:bodyPr/>
          <a:lstStyle/>
          <a:p>
            <a:r>
              <a:rPr lang="de-D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34553"/>
            <a:ext cx="8001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de-D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de-D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de-D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de-D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de-DE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de-D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de-D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de-DE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de-DE" smtClean="0"/>
              <a:t>Drag picture to placeholder or click icon to add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de-D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de-D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de-D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de-D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88259"/>
            <a:ext cx="2895600" cy="365125"/>
          </a:xfrm>
        </p:spPr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608608"/>
            <a:ext cx="8913813" cy="914400"/>
          </a:xfrm>
          <a:prstGeom prst="rect">
            <a:avLst/>
          </a:prstGeo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550703"/>
            <a:ext cx="7610476" cy="367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hdr="0"/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4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Relationship Id="rId3" Type="http://schemas.openxmlformats.org/officeDocument/2006/relationships/image" Target="../media/image1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4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emf"/><Relationship Id="rId3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1ES 1011+496 – The 2012 data stacking problem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C. Schultz, S. </a:t>
            </a:r>
            <a:r>
              <a:rPr lang="en-US" dirty="0" err="1" smtClean="0"/>
              <a:t>Paiano</a:t>
            </a:r>
            <a:r>
              <a:rPr lang="en-US" dirty="0" smtClean="0"/>
              <a:t>, P. da Vela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976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Signal Detection Plot Dilemma(Jungle!)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550703"/>
            <a:ext cx="8913813" cy="5018372"/>
          </a:xfrm>
        </p:spPr>
        <p:txBody>
          <a:bodyPr/>
          <a:lstStyle/>
          <a:p>
            <a:r>
              <a:rPr lang="en-US" dirty="0" smtClean="0"/>
              <a:t>How many Offs?</a:t>
            </a:r>
          </a:p>
          <a:p>
            <a:pPr lvl="1"/>
            <a:r>
              <a:rPr lang="en-US" dirty="0" smtClean="0"/>
              <a:t>Source observed with 4 wobble positions but due to division into subsamples not equilibrated</a:t>
            </a:r>
          </a:p>
          <a:p>
            <a:pPr lvl="2"/>
            <a:r>
              <a:rPr lang="en-US" dirty="0" smtClean="0"/>
              <a:t>Large Normalization factor</a:t>
            </a:r>
          </a:p>
          <a:p>
            <a:pPr lvl="2"/>
            <a:r>
              <a:rPr lang="en-US" dirty="0" smtClean="0"/>
              <a:t>Except for February-March Period</a:t>
            </a: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87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Cornelia’s Zoo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550703"/>
            <a:ext cx="8913813" cy="5018372"/>
          </a:xfrm>
        </p:spPr>
        <p:txBody>
          <a:bodyPr/>
          <a:lstStyle/>
          <a:p>
            <a:pPr marL="685800" lvl="2" indent="0">
              <a:buNone/>
            </a:pPr>
            <a:r>
              <a:rPr lang="en-US" dirty="0" err="1" smtClean="0"/>
              <a:t>bka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11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645844"/>
            <a:ext cx="3966756" cy="270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2542" y="2184672"/>
            <a:ext cx="1533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January - February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7159" y="1645844"/>
            <a:ext cx="3908847" cy="270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062226" y="2332081"/>
            <a:ext cx="1533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February - March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1596" y="4158000"/>
            <a:ext cx="4064674" cy="2700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200076" y="4367486"/>
            <a:ext cx="1533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March - April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643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Simona’s</a:t>
            </a:r>
            <a:r>
              <a:rPr lang="en-US" dirty="0" smtClean="0"/>
              <a:t> Zoo 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rcRect t="694" b="694"/>
          <a:stretch>
            <a:fillRect/>
          </a:stretch>
        </p:blipFill>
        <p:spPr>
          <a:xfrm>
            <a:off x="-1" y="4179133"/>
            <a:ext cx="4136420" cy="27000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12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8353"/>
            <a:ext cx="4079033" cy="270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4780" y="1349333"/>
            <a:ext cx="4079033" cy="2700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0862" y="4116327"/>
            <a:ext cx="4079032" cy="270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32008" y="2602245"/>
            <a:ext cx="1533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January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5085" y="2754645"/>
            <a:ext cx="1533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February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20588" y="5372379"/>
            <a:ext cx="1533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February - March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45085" y="5385373"/>
            <a:ext cx="1533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March - May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401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5" y="4158000"/>
            <a:ext cx="3757343" cy="2700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470" y="3869075"/>
            <a:ext cx="3757343" cy="2700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65" y="1628149"/>
            <a:ext cx="3757343" cy="270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Paolos’s</a:t>
            </a:r>
            <a:r>
              <a:rPr lang="en-US" dirty="0" smtClean="0"/>
              <a:t> Zoo (LE, 1OFF)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13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26823" y="2767639"/>
            <a:ext cx="1533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January - February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20588" y="5372379"/>
            <a:ext cx="1533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February - March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45085" y="5385373"/>
            <a:ext cx="1533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March - May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11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Signal search for subsamples &amp; stacking</a:t>
            </a:r>
          </a:p>
          <a:p>
            <a:r>
              <a:rPr lang="en-US" dirty="0" smtClean="0"/>
              <a:t>Light curve for each subsample </a:t>
            </a:r>
          </a:p>
          <a:p>
            <a:pPr lvl="1"/>
            <a:r>
              <a:rPr lang="en-US" dirty="0" smtClean="0"/>
              <a:t>Check that threshold is the same</a:t>
            </a:r>
          </a:p>
          <a:p>
            <a:r>
              <a:rPr lang="en-US" dirty="0" smtClean="0"/>
              <a:t>Differential flux for subsamples &amp; stacking</a:t>
            </a:r>
          </a:p>
          <a:p>
            <a:pPr lvl="1"/>
            <a:r>
              <a:rPr lang="en-US" dirty="0" smtClean="0"/>
              <a:t>Even if not detected !!!!!</a:t>
            </a:r>
          </a:p>
          <a:p>
            <a:pPr lvl="1"/>
            <a:r>
              <a:rPr lang="en-US" dirty="0" smtClean="0"/>
              <a:t>Is this the correct approach?</a:t>
            </a:r>
          </a:p>
          <a:p>
            <a:pPr lvl="1"/>
            <a:endParaRPr lang="en-US" dirty="0" smtClean="0"/>
          </a:p>
          <a:p>
            <a:pPr marL="349250" lvl="1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418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Summary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550703"/>
            <a:ext cx="8913813" cy="4861972"/>
          </a:xfrm>
        </p:spPr>
        <p:txBody>
          <a:bodyPr>
            <a:normAutofit fontScale="92500" lnSpcReduction="10000"/>
          </a:bodyPr>
          <a:lstStyle/>
          <a:p>
            <a:pPr marL="342900" lvl="1" indent="-342900">
              <a:spcBef>
                <a:spcPts val="2000"/>
              </a:spcBef>
              <a:buClr>
                <a:schemeClr val="accent1"/>
              </a:buClr>
            </a:pPr>
            <a:r>
              <a:rPr lang="en-US" dirty="0"/>
              <a:t>Already Problem at </a:t>
            </a:r>
            <a:r>
              <a:rPr lang="en-US" dirty="0" err="1"/>
              <a:t>Odie</a:t>
            </a:r>
            <a:r>
              <a:rPr lang="en-US" dirty="0"/>
              <a:t> </a:t>
            </a:r>
            <a:r>
              <a:rPr lang="en-US" dirty="0" smtClean="0"/>
              <a:t>Level</a:t>
            </a:r>
            <a:endParaRPr lang="en-US" dirty="0"/>
          </a:p>
          <a:p>
            <a:pPr marL="692150" lvl="2" indent="-342900">
              <a:spcBef>
                <a:spcPts val="2000"/>
              </a:spcBef>
            </a:pPr>
            <a:r>
              <a:rPr lang="en-US" dirty="0" smtClean="0"/>
              <a:t>Do </a:t>
            </a:r>
            <a:r>
              <a:rPr lang="en-US" dirty="0"/>
              <a:t>we have to agree among the different </a:t>
            </a:r>
            <a:r>
              <a:rPr lang="en-US" dirty="0" smtClean="0"/>
              <a:t>subsamples?</a:t>
            </a:r>
          </a:p>
          <a:p>
            <a:pPr marL="342900" lvl="1" indent="-342900">
              <a:spcBef>
                <a:spcPts val="2000"/>
              </a:spcBef>
              <a:buClr>
                <a:schemeClr val="accent1"/>
              </a:buClr>
            </a:pPr>
            <a:r>
              <a:rPr lang="en-US" dirty="0" smtClean="0"/>
              <a:t>As PI I will write to the </a:t>
            </a:r>
            <a:r>
              <a:rPr lang="en-US" dirty="0" err="1" smtClean="0"/>
              <a:t>SoBo</a:t>
            </a:r>
            <a:r>
              <a:rPr lang="en-US" dirty="0" smtClean="0"/>
              <a:t> to clarify the issue here (before writing a nice paper draft and finding ourselves in the unpleasant situation of reanalyzing everything at an advanced paper status)</a:t>
            </a:r>
            <a:endParaRPr lang="en-US" dirty="0"/>
          </a:p>
          <a:p>
            <a:r>
              <a:rPr lang="en-US" dirty="0" err="1" smtClean="0"/>
              <a:t>Simona</a:t>
            </a:r>
            <a:r>
              <a:rPr lang="en-US" dirty="0" smtClean="0"/>
              <a:t> and Paolo as cross checkers do a very good job</a:t>
            </a:r>
          </a:p>
          <a:p>
            <a:pPr lvl="1"/>
            <a:r>
              <a:rPr lang="en-US" dirty="0" smtClean="0"/>
              <a:t>Light curves and spectra (partially</a:t>
            </a:r>
            <a:r>
              <a:rPr lang="en-US" smtClean="0"/>
              <a:t>) available</a:t>
            </a:r>
            <a:endParaRPr lang="en-US" dirty="0" smtClean="0"/>
          </a:p>
          <a:p>
            <a:r>
              <a:rPr lang="en-US" dirty="0" smtClean="0"/>
              <a:t>Should we use the January and February data for the final analysis </a:t>
            </a:r>
          </a:p>
          <a:p>
            <a:pPr lvl="1"/>
            <a:r>
              <a:rPr lang="en-US" dirty="0" smtClean="0"/>
              <a:t>“In my opinion yes since 1ES 1011*496 is known to have a very soft spectrum. Besides dedicated MCs have been provided so not doing the effort analyzing these data would mean to have wasted the time of someone else”</a:t>
            </a:r>
            <a:endParaRPr lang="en-US" dirty="0"/>
          </a:p>
          <a:p>
            <a:r>
              <a:rPr lang="en-US" dirty="0" smtClean="0"/>
              <a:t>All the three of us have to update the </a:t>
            </a:r>
            <a:r>
              <a:rPr lang="en-US" dirty="0" err="1" smtClean="0"/>
              <a:t>wikipage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37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53384"/>
            <a:ext cx="8913813" cy="189571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Very Preliminary “Stacking” Results</a:t>
            </a:r>
            <a:br>
              <a:rPr lang="en-US" dirty="0" smtClean="0"/>
            </a:br>
            <a:r>
              <a:rPr lang="en-US" dirty="0" smtClean="0"/>
              <a:t>Since I had to finish my PhD Thesis. These results are not cross checked at all!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449097"/>
            <a:ext cx="7610476" cy="3670767"/>
          </a:xfrm>
        </p:spPr>
        <p:txBody>
          <a:bodyPr/>
          <a:lstStyle/>
          <a:p>
            <a:r>
              <a:rPr lang="en-US" dirty="0" smtClean="0"/>
              <a:t>LE standard cuts plus </a:t>
            </a:r>
            <a:r>
              <a:rPr lang="en-US" dirty="0" err="1" smtClean="0"/>
              <a:t>f.conc</a:t>
            </a:r>
            <a:r>
              <a:rPr lang="en-US" dirty="0" smtClean="0"/>
              <a:t>&gt;0.025 cut and 3 OFFs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16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80" y="2834587"/>
            <a:ext cx="5270810" cy="34789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7200" y="2990989"/>
            <a:ext cx="3748810" cy="357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683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0885"/>
            <a:ext cx="3591000" cy="25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curve above 150 </a:t>
            </a:r>
            <a:r>
              <a:rPr lang="en-US" dirty="0" err="1" smtClean="0"/>
              <a:t>GeV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0704"/>
            <a:ext cx="7610476" cy="1595276"/>
          </a:xfrm>
        </p:spPr>
        <p:txBody>
          <a:bodyPr>
            <a:normAutofit/>
          </a:bodyPr>
          <a:lstStyle/>
          <a:p>
            <a:r>
              <a:rPr lang="en-US" dirty="0" smtClean="0"/>
              <a:t>Eth </a:t>
            </a:r>
            <a:r>
              <a:rPr lang="en-US" dirty="0" smtClean="0"/>
              <a:t>~100 </a:t>
            </a:r>
            <a:r>
              <a:rPr lang="en-US" dirty="0" err="1" smtClean="0"/>
              <a:t>GeV</a:t>
            </a:r>
            <a:r>
              <a:rPr lang="en-US" dirty="0" smtClean="0"/>
              <a:t>, </a:t>
            </a:r>
            <a:r>
              <a:rPr lang="en-US" dirty="0" smtClean="0"/>
              <a:t>Checked on MCs assuming spectral slope of -4)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17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3668" y="1943146"/>
            <a:ext cx="3629081" cy="252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4460" y="4342751"/>
            <a:ext cx="3570000" cy="2520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76804" y="2431860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Januray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84922" y="2431860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February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71976" y="4799266"/>
            <a:ext cx="912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March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432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Quite Stable Light curve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0703"/>
            <a:ext cx="2524619" cy="3670767"/>
          </a:xfrm>
        </p:spPr>
        <p:txBody>
          <a:bodyPr/>
          <a:lstStyle/>
          <a:p>
            <a:r>
              <a:rPr lang="en-US" dirty="0" smtClean="0"/>
              <a:t>Size &gt; 50</a:t>
            </a:r>
          </a:p>
          <a:p>
            <a:r>
              <a:rPr lang="en-US" dirty="0" smtClean="0"/>
              <a:t>1 Off</a:t>
            </a:r>
          </a:p>
          <a:p>
            <a:r>
              <a:rPr lang="en-US" dirty="0" smtClean="0"/>
              <a:t>First nights of January effective time estimation fails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18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2146" y="1643643"/>
            <a:ext cx="6604000" cy="4902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15881" y="1907632"/>
            <a:ext cx="1998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Large errors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54861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Stacked Differential Spectrum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550704"/>
            <a:ext cx="9144001" cy="233007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Binning adjusted according to March –May period (28)</a:t>
            </a:r>
          </a:p>
          <a:p>
            <a:r>
              <a:rPr lang="en-US" dirty="0" smtClean="0"/>
              <a:t>After unfolding first data point slightly below Eth</a:t>
            </a:r>
          </a:p>
          <a:p>
            <a:pPr lvl="1"/>
            <a:r>
              <a:rPr lang="en-US" dirty="0" smtClean="0"/>
              <a:t>Overestimated!</a:t>
            </a:r>
          </a:p>
          <a:p>
            <a:pPr lvl="2"/>
            <a:r>
              <a:rPr lang="en-US" dirty="0" smtClean="0"/>
              <a:t>A lot of excess events but too small collection area</a:t>
            </a:r>
          </a:p>
          <a:p>
            <a:pPr lvl="3"/>
            <a:r>
              <a:rPr lang="en-US" dirty="0" smtClean="0"/>
              <a:t>Any solution I am not aware of?</a:t>
            </a:r>
          </a:p>
          <a:p>
            <a:pPr lvl="3"/>
            <a:r>
              <a:rPr lang="en-US" dirty="0" smtClean="0"/>
              <a:t>Detailed spectrum but not extended. EBL study potential?</a:t>
            </a:r>
          </a:p>
          <a:p>
            <a:pPr lvl="3"/>
            <a:r>
              <a:rPr lang="en-US" dirty="0" smtClean="0"/>
              <a:t>Binning not optimized: Too few data points for fit. </a:t>
            </a:r>
          </a:p>
          <a:p>
            <a:pPr lvl="3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19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58" y="3804579"/>
            <a:ext cx="4481634" cy="30534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2492" y="3880779"/>
            <a:ext cx="4476628" cy="298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297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951" y="1675707"/>
            <a:ext cx="5614850" cy="465952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HBL</a:t>
            </a:r>
          </a:p>
          <a:p>
            <a:r>
              <a:rPr lang="en-US" dirty="0" smtClean="0"/>
              <a:t>z=0.212</a:t>
            </a:r>
          </a:p>
          <a:p>
            <a:r>
              <a:rPr lang="en-US" dirty="0" smtClean="0"/>
              <a:t>2006 Observations </a:t>
            </a:r>
          </a:p>
          <a:p>
            <a:pPr lvl="1"/>
            <a:r>
              <a:rPr lang="en-US" dirty="0" smtClean="0"/>
              <a:t>ULs (Albert et al. 2008, </a:t>
            </a:r>
            <a:r>
              <a:rPr lang="en-US" dirty="0" err="1" smtClean="0"/>
              <a:t>Aleksic</a:t>
            </a:r>
            <a:r>
              <a:rPr lang="en-US" dirty="0" smtClean="0"/>
              <a:t> et al. 2011)</a:t>
            </a:r>
          </a:p>
          <a:p>
            <a:r>
              <a:rPr lang="en-US" dirty="0" smtClean="0"/>
              <a:t>MAGIC source (Albert et al. 2007)</a:t>
            </a:r>
          </a:p>
          <a:p>
            <a:pPr lvl="1"/>
            <a:r>
              <a:rPr lang="en-US" dirty="0" smtClean="0"/>
              <a:t>Optical outburst</a:t>
            </a:r>
          </a:p>
          <a:p>
            <a:r>
              <a:rPr lang="en-US" dirty="0" smtClean="0"/>
              <a:t>MWL campaign in 2008 (</a:t>
            </a:r>
            <a:r>
              <a:rPr lang="en-US" dirty="0" err="1" smtClean="0"/>
              <a:t>Reinthal</a:t>
            </a:r>
            <a:r>
              <a:rPr lang="en-US" dirty="0" smtClean="0"/>
              <a:t> et al. 2012)</a:t>
            </a:r>
          </a:p>
          <a:p>
            <a:r>
              <a:rPr lang="en-US" dirty="0" smtClean="0"/>
              <a:t>Stereo observations in 2011 </a:t>
            </a:r>
          </a:p>
          <a:p>
            <a:pPr lvl="1"/>
            <a:r>
              <a:rPr lang="en-US" dirty="0" smtClean="0"/>
              <a:t>Missed 5 </a:t>
            </a:r>
            <a:r>
              <a:rPr lang="en-US" dirty="0" err="1" smtClean="0"/>
              <a:t>σ</a:t>
            </a:r>
            <a:endParaRPr lang="en-US" dirty="0" smtClean="0"/>
          </a:p>
          <a:p>
            <a:r>
              <a:rPr lang="en-US" dirty="0" err="1" smtClean="0"/>
              <a:t>Reobservations</a:t>
            </a:r>
            <a:r>
              <a:rPr lang="en-US" dirty="0" smtClean="0"/>
              <a:t> in 2012</a:t>
            </a:r>
          </a:p>
          <a:p>
            <a:pPr lvl="1"/>
            <a:r>
              <a:rPr lang="en-US" dirty="0" smtClean="0"/>
              <a:t>MWL campaign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5186" y="767592"/>
            <a:ext cx="3758627" cy="208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079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MWL Coverage 2011 &amp; 2012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557" y="1631140"/>
            <a:ext cx="7035800" cy="5118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18901889">
            <a:off x="5355665" y="3739896"/>
            <a:ext cx="21111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</a:rPr>
              <a:t>2011</a:t>
            </a:r>
            <a:endParaRPr lang="en-US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741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80453"/>
            <a:ext cx="8913813" cy="914400"/>
          </a:xfrm>
        </p:spPr>
        <p:txBody>
          <a:bodyPr/>
          <a:lstStyle/>
          <a:p>
            <a:r>
              <a:rPr lang="en-US" dirty="0" smtClean="0"/>
              <a:t>MWL Coverage 2011 &amp; 2012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21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213214"/>
            <a:ext cx="8363769" cy="567965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8901889">
            <a:off x="5524541" y="3306189"/>
            <a:ext cx="21111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</a:rPr>
              <a:t>2012</a:t>
            </a:r>
            <a:endParaRPr lang="en-US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244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80453"/>
            <a:ext cx="8913813" cy="914400"/>
          </a:xfrm>
        </p:spPr>
        <p:txBody>
          <a:bodyPr/>
          <a:lstStyle/>
          <a:p>
            <a:r>
              <a:rPr lang="en-US" dirty="0" smtClean="0"/>
              <a:t>Source Variability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22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0" y="1550703"/>
            <a:ext cx="7610476" cy="3670767"/>
          </a:xfrm>
        </p:spPr>
        <p:txBody>
          <a:bodyPr/>
          <a:lstStyle/>
          <a:p>
            <a:r>
              <a:rPr lang="en-US" dirty="0" smtClean="0"/>
              <a:t>Rather stable in HE and VHE gamma-rays</a:t>
            </a:r>
          </a:p>
          <a:p>
            <a:r>
              <a:rPr lang="en-US" dirty="0" smtClean="0"/>
              <a:t>Clearly variable in X-rays and in the optical regime</a:t>
            </a:r>
          </a:p>
          <a:p>
            <a:r>
              <a:rPr lang="en-US" dirty="0" smtClean="0"/>
              <a:t>Very stable in radio band</a:t>
            </a:r>
          </a:p>
          <a:p>
            <a:r>
              <a:rPr lang="en-US" dirty="0" smtClean="0"/>
              <a:t>MWL correlation studies might be worth it</a:t>
            </a:r>
          </a:p>
          <a:p>
            <a:r>
              <a:rPr lang="en-US" b="1" dirty="0" smtClean="0"/>
              <a:t>First</a:t>
            </a:r>
            <a:r>
              <a:rPr lang="en-US" dirty="0" smtClean="0"/>
              <a:t> optical </a:t>
            </a:r>
            <a:r>
              <a:rPr lang="en-US" dirty="0" err="1" smtClean="0"/>
              <a:t>polarimetry</a:t>
            </a:r>
            <a:r>
              <a:rPr lang="en-US" dirty="0" smtClean="0"/>
              <a:t> data</a:t>
            </a:r>
          </a:p>
          <a:p>
            <a:pPr lvl="1"/>
            <a:r>
              <a:rPr lang="en-US" dirty="0" smtClean="0"/>
              <a:t>Very low degree of polarization</a:t>
            </a:r>
          </a:p>
          <a:p>
            <a:pPr lvl="1"/>
            <a:r>
              <a:rPr lang="en-US" dirty="0" smtClean="0"/>
              <a:t>Interpretation of data by </a:t>
            </a:r>
            <a:r>
              <a:rPr lang="en-US" dirty="0" err="1" smtClean="0"/>
              <a:t>Ulisses</a:t>
            </a:r>
            <a:r>
              <a:rPr lang="en-US" dirty="0" smtClean="0"/>
              <a:t> in combination with MOJAVE </a:t>
            </a:r>
            <a:r>
              <a:rPr lang="en-US" dirty="0" err="1" smtClean="0"/>
              <a:t>multiepoch</a:t>
            </a:r>
            <a:r>
              <a:rPr lang="en-US" dirty="0" smtClean="0"/>
              <a:t> radio maps still ongoing</a:t>
            </a:r>
          </a:p>
        </p:txBody>
      </p:sp>
    </p:spTree>
    <p:extLst>
      <p:ext uri="{BB962C8B-B14F-4D97-AF65-F5344CB8AC3E}">
        <p14:creationId xmlns:p14="http://schemas.microsoft.com/office/powerpoint/2010/main" val="32774521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SED 2011 &amp; 2012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Typical HBL fit parameters</a:t>
            </a:r>
          </a:p>
          <a:p>
            <a:r>
              <a:rPr lang="en-US" dirty="0" smtClean="0"/>
              <a:t>First detailed coverage of the IC peak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23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0010" y="2478326"/>
            <a:ext cx="4173803" cy="396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6" y="2478326"/>
            <a:ext cx="4212171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265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and Outlook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0703"/>
            <a:ext cx="8789894" cy="453669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2012 data are very promising</a:t>
            </a:r>
          </a:p>
          <a:p>
            <a:pPr lvl="1"/>
            <a:r>
              <a:rPr lang="en-US" dirty="0" smtClean="0"/>
              <a:t>EBL studies</a:t>
            </a:r>
          </a:p>
          <a:p>
            <a:r>
              <a:rPr lang="en-US" dirty="0" smtClean="0"/>
              <a:t>Very good MWL coverage of the source</a:t>
            </a:r>
          </a:p>
          <a:p>
            <a:pPr lvl="1"/>
            <a:r>
              <a:rPr lang="en-US" dirty="0" smtClean="0"/>
              <a:t>MWL correlation studies </a:t>
            </a:r>
          </a:p>
          <a:p>
            <a:pPr lvl="1"/>
            <a:r>
              <a:rPr lang="en-US" dirty="0" smtClean="0"/>
              <a:t>Detailed IC peak coverage </a:t>
            </a:r>
          </a:p>
          <a:p>
            <a:pPr lvl="2"/>
            <a:r>
              <a:rPr lang="en-US" dirty="0" smtClean="0"/>
              <a:t>For the first time simultaneously with Fermi</a:t>
            </a:r>
          </a:p>
          <a:p>
            <a:r>
              <a:rPr lang="en-US" dirty="0" smtClean="0"/>
              <a:t>First optical </a:t>
            </a:r>
            <a:r>
              <a:rPr lang="en-US" dirty="0" err="1" smtClean="0"/>
              <a:t>polarimetry</a:t>
            </a:r>
            <a:r>
              <a:rPr lang="en-US" dirty="0" smtClean="0"/>
              <a:t> data</a:t>
            </a:r>
          </a:p>
          <a:p>
            <a:r>
              <a:rPr lang="en-US" dirty="0" smtClean="0"/>
              <a:t>We would like to present some of the results at the ICRC</a:t>
            </a:r>
          </a:p>
          <a:p>
            <a:pPr lvl="1"/>
            <a:r>
              <a:rPr lang="en-US" dirty="0" smtClean="0"/>
              <a:t>But are we in time?</a:t>
            </a:r>
          </a:p>
          <a:p>
            <a:r>
              <a:rPr lang="en-US" dirty="0" smtClean="0"/>
              <a:t>The </a:t>
            </a:r>
            <a:r>
              <a:rPr lang="en-US" dirty="0"/>
              <a:t>inclusion of 2011 data might be difficult to justify</a:t>
            </a:r>
          </a:p>
          <a:p>
            <a:pPr lvl="1"/>
            <a:r>
              <a:rPr lang="en-US" dirty="0"/>
              <a:t>No source detection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75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83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2012 Observations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862" y="1672872"/>
            <a:ext cx="5947568" cy="517970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Right after first phase of the Upgrade</a:t>
            </a:r>
          </a:p>
          <a:p>
            <a:pPr lvl="1"/>
            <a:r>
              <a:rPr lang="en-US" dirty="0" smtClean="0"/>
              <a:t>DRS4 installed in M I and M II readout system</a:t>
            </a:r>
          </a:p>
          <a:p>
            <a:pPr lvl="1"/>
            <a:r>
              <a:rPr lang="en-US" dirty="0" smtClean="0"/>
              <a:t>Commissioning phase</a:t>
            </a:r>
          </a:p>
          <a:p>
            <a:pPr lvl="2"/>
            <a:r>
              <a:rPr lang="en-US" dirty="0" smtClean="0"/>
              <a:t>Missing trigger pattern until </a:t>
            </a:r>
            <a:r>
              <a:rPr lang="en-US" b="1" dirty="0" smtClean="0"/>
              <a:t>January 30</a:t>
            </a:r>
            <a:r>
              <a:rPr lang="en-US" b="1" baseline="30000" dirty="0" smtClean="0"/>
              <a:t>th</a:t>
            </a:r>
          </a:p>
          <a:p>
            <a:pPr lvl="3"/>
            <a:r>
              <a:rPr lang="en-US" dirty="0" smtClean="0"/>
              <a:t>Time stamp used for superstar</a:t>
            </a:r>
          </a:p>
          <a:p>
            <a:pPr lvl="2"/>
            <a:r>
              <a:rPr lang="en-US" dirty="0" smtClean="0"/>
              <a:t>Calibration runs included in data files</a:t>
            </a:r>
          </a:p>
          <a:p>
            <a:pPr lvl="3"/>
            <a:r>
              <a:rPr lang="en-US" dirty="0" smtClean="0"/>
              <a:t>Additional cut (</a:t>
            </a:r>
            <a:r>
              <a:rPr lang="en-US" dirty="0" err="1" smtClean="0"/>
              <a:t>MNewImagePar.fconc</a:t>
            </a:r>
            <a:r>
              <a:rPr lang="en-US" dirty="0" smtClean="0"/>
              <a:t>&gt;0.025)</a:t>
            </a:r>
          </a:p>
          <a:p>
            <a:r>
              <a:rPr lang="en-US" dirty="0" smtClean="0"/>
              <a:t>Persistent hardware problems</a:t>
            </a:r>
          </a:p>
          <a:p>
            <a:pPr lvl="1"/>
            <a:r>
              <a:rPr lang="en-US" dirty="0" smtClean="0"/>
              <a:t>Wrong M I PSF due to bug in new AMC software (until </a:t>
            </a:r>
            <a:r>
              <a:rPr lang="en-US" b="1" dirty="0" smtClean="0"/>
              <a:t>March 9</a:t>
            </a:r>
            <a:r>
              <a:rPr lang="en-US" b="1" baseline="30000" dirty="0" smtClean="0"/>
              <a:t>th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Holes in the MI camera (until </a:t>
            </a:r>
            <a:r>
              <a:rPr lang="en-US" b="1" dirty="0" smtClean="0"/>
              <a:t>February 25</a:t>
            </a:r>
            <a:r>
              <a:rPr lang="en-US" b="1" baseline="30000" dirty="0" smtClean="0"/>
              <a:t>th</a:t>
            </a:r>
            <a:r>
              <a:rPr lang="en-US" dirty="0" smtClean="0"/>
              <a:t>)</a:t>
            </a:r>
          </a:p>
          <a:p>
            <a:r>
              <a:rPr lang="en-US" dirty="0" smtClean="0"/>
              <a:t>Good data from March to May</a:t>
            </a:r>
          </a:p>
          <a:p>
            <a:r>
              <a:rPr lang="en-US" dirty="0" smtClean="0"/>
              <a:t>Observations with </a:t>
            </a:r>
            <a:r>
              <a:rPr lang="en-US" b="1" dirty="0" smtClean="0"/>
              <a:t>4</a:t>
            </a:r>
            <a:r>
              <a:rPr lang="en-US" dirty="0" smtClean="0"/>
              <a:t> wobble positions</a:t>
            </a:r>
          </a:p>
          <a:p>
            <a:r>
              <a:rPr lang="en-US" dirty="0" smtClean="0"/>
              <a:t>Only observations during dark night</a:t>
            </a:r>
          </a:p>
          <a:p>
            <a:r>
              <a:rPr lang="en-US" dirty="0" smtClean="0"/>
              <a:t>Few nights discarded due to wrong focusing (January 28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/>
              <a:t>&amp;</a:t>
            </a:r>
            <a:r>
              <a:rPr lang="en-US" dirty="0" smtClean="0"/>
              <a:t> April 16</a:t>
            </a:r>
            <a:r>
              <a:rPr lang="en-US" baseline="30000" dirty="0" smtClean="0"/>
              <a:t>th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3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7078" y="3841409"/>
            <a:ext cx="2908672" cy="269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681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Dedicated MCs, OFF data and Crab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94092"/>
            <a:ext cx="3500392" cy="4725646"/>
          </a:xfrm>
        </p:spPr>
        <p:txBody>
          <a:bodyPr>
            <a:normAutofit/>
          </a:bodyPr>
          <a:lstStyle/>
          <a:p>
            <a:r>
              <a:rPr lang="en-US" dirty="0" smtClean="0"/>
              <a:t>January to February</a:t>
            </a:r>
          </a:p>
          <a:p>
            <a:pPr lvl="1"/>
            <a:r>
              <a:rPr lang="en-US" dirty="0" smtClean="0"/>
              <a:t>MC: Holes bad PSF</a:t>
            </a:r>
          </a:p>
          <a:p>
            <a:pPr lvl="1"/>
            <a:r>
              <a:rPr lang="en-US" dirty="0" smtClean="0"/>
              <a:t>No Crab data before </a:t>
            </a:r>
            <a:r>
              <a:rPr lang="en-US" dirty="0"/>
              <a:t>J</a:t>
            </a:r>
            <a:r>
              <a:rPr lang="en-US" dirty="0" smtClean="0"/>
              <a:t>anuary 31</a:t>
            </a:r>
            <a:r>
              <a:rPr lang="en-US" baseline="30000" dirty="0" smtClean="0"/>
              <a:t>th</a:t>
            </a:r>
          </a:p>
          <a:p>
            <a:pPr lvl="1"/>
            <a:r>
              <a:rPr lang="en-US" dirty="0" smtClean="0"/>
              <a:t>Difficulties to find similar OFF (</a:t>
            </a:r>
            <a:r>
              <a:rPr lang="en-US" b="1" dirty="0" err="1" smtClean="0"/>
              <a:t>Zd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Some data (</a:t>
            </a:r>
            <a:r>
              <a:rPr lang="en-US" b="1" dirty="0" smtClean="0"/>
              <a:t>M2</a:t>
            </a:r>
            <a:r>
              <a:rPr lang="en-US" dirty="0" smtClean="0"/>
              <a:t>) got lost when copied to PIC</a:t>
            </a:r>
          </a:p>
          <a:p>
            <a:pPr lvl="1"/>
            <a:r>
              <a:rPr lang="en-US" dirty="0" smtClean="0"/>
              <a:t>Changes in sorcerer</a:t>
            </a:r>
          </a:p>
          <a:p>
            <a:pPr lvl="2"/>
            <a:r>
              <a:rPr lang="en-US" dirty="0" smtClean="0"/>
              <a:t>Recalibration</a:t>
            </a:r>
          </a:p>
          <a:p>
            <a:pPr lvl="2"/>
            <a:r>
              <a:rPr lang="en-US" dirty="0" err="1" smtClean="0"/>
              <a:t>Restarification</a:t>
            </a:r>
            <a:endParaRPr lang="en-US" dirty="0" smtClean="0"/>
          </a:p>
          <a:p>
            <a:pPr marL="34925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6856" y="1666494"/>
            <a:ext cx="5535188" cy="240396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16188" y="2013642"/>
            <a:ext cx="1699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High Rates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66599" y="3203842"/>
            <a:ext cx="1699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Low Rate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074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Dedicated MCs, OFF data and Crab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76964"/>
            <a:ext cx="3500392" cy="4292111"/>
          </a:xfrm>
        </p:spPr>
        <p:txBody>
          <a:bodyPr>
            <a:normAutofit/>
          </a:bodyPr>
          <a:lstStyle/>
          <a:p>
            <a:r>
              <a:rPr lang="en-US" dirty="0" smtClean="0"/>
              <a:t>February to March</a:t>
            </a:r>
          </a:p>
          <a:p>
            <a:pPr lvl="1"/>
            <a:r>
              <a:rPr lang="en-US" dirty="0" smtClean="0"/>
              <a:t>Bad PSF</a:t>
            </a:r>
          </a:p>
          <a:p>
            <a:pPr lvl="1"/>
            <a:r>
              <a:rPr lang="en-US" dirty="0" err="1" smtClean="0"/>
              <a:t>Restarification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5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1423" y="2275632"/>
            <a:ext cx="6422577" cy="289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62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Dedicated MCs, OFF data and Crab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94092"/>
            <a:ext cx="4016188" cy="4292111"/>
          </a:xfrm>
        </p:spPr>
        <p:txBody>
          <a:bodyPr>
            <a:normAutofit/>
          </a:bodyPr>
          <a:lstStyle/>
          <a:p>
            <a:r>
              <a:rPr lang="en-US" dirty="0" smtClean="0"/>
              <a:t>March to May</a:t>
            </a:r>
          </a:p>
          <a:p>
            <a:pPr lvl="1"/>
            <a:r>
              <a:rPr lang="en-US" dirty="0" smtClean="0"/>
              <a:t>“Standard” </a:t>
            </a:r>
          </a:p>
          <a:p>
            <a:pPr lvl="1"/>
            <a:r>
              <a:rPr lang="en-US" dirty="0" err="1" smtClean="0"/>
              <a:t>Restarification</a:t>
            </a:r>
            <a:r>
              <a:rPr lang="en-US" dirty="0" smtClean="0"/>
              <a:t> until April 5</a:t>
            </a:r>
            <a:r>
              <a:rPr lang="en-US" baseline="30000" dirty="0" smtClean="0"/>
              <a:t>th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6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588" y="2876216"/>
            <a:ext cx="7035800" cy="34163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444946" y="4151200"/>
            <a:ext cx="1699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Unstable rate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094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Subsample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0703"/>
            <a:ext cx="8789894" cy="5018372"/>
          </a:xfrm>
        </p:spPr>
        <p:txBody>
          <a:bodyPr>
            <a:normAutofit/>
          </a:bodyPr>
          <a:lstStyle/>
          <a:p>
            <a:r>
              <a:rPr lang="en-US" dirty="0" smtClean="0"/>
              <a:t>January 23</a:t>
            </a:r>
            <a:r>
              <a:rPr lang="en-US" baseline="30000" dirty="0" smtClean="0"/>
              <a:t>rd</a:t>
            </a:r>
            <a:r>
              <a:rPr lang="en-US" dirty="0" smtClean="0"/>
              <a:t> to February 25</a:t>
            </a:r>
            <a:r>
              <a:rPr lang="en-US" baseline="30000" dirty="0" smtClean="0"/>
              <a:t>th</a:t>
            </a:r>
          </a:p>
          <a:p>
            <a:pPr lvl="1"/>
            <a:r>
              <a:rPr lang="en-US" dirty="0" smtClean="0"/>
              <a:t>One or two periods?</a:t>
            </a:r>
          </a:p>
          <a:p>
            <a:pPr lvl="1"/>
            <a:r>
              <a:rPr lang="en-US" dirty="0" smtClean="0"/>
              <a:t>MCs do not account for missing trigger pattern (until </a:t>
            </a:r>
            <a:r>
              <a:rPr lang="en-US" dirty="0"/>
              <a:t>J</a:t>
            </a:r>
            <a:r>
              <a:rPr lang="en-US" dirty="0" smtClean="0"/>
              <a:t>anuary 31</a:t>
            </a:r>
            <a:r>
              <a:rPr lang="en-US" baseline="30000" dirty="0" smtClean="0"/>
              <a:t>st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No OFF data taken with same “conditions” in </a:t>
            </a:r>
            <a:r>
              <a:rPr lang="en-US" dirty="0"/>
              <a:t>J</a:t>
            </a:r>
            <a:r>
              <a:rPr lang="en-US" dirty="0" smtClean="0"/>
              <a:t>anuary</a:t>
            </a:r>
          </a:p>
          <a:p>
            <a:pPr lvl="1"/>
            <a:r>
              <a:rPr lang="en-US" dirty="0" smtClean="0"/>
              <a:t>No Crab sample taken</a:t>
            </a:r>
          </a:p>
          <a:p>
            <a:r>
              <a:rPr lang="en-US" dirty="0" smtClean="0"/>
              <a:t>Paolo &amp; I considered as </a:t>
            </a:r>
            <a:r>
              <a:rPr lang="en-US" b="1" dirty="0" smtClean="0"/>
              <a:t>one </a:t>
            </a:r>
            <a:r>
              <a:rPr lang="en-US" dirty="0" smtClean="0"/>
              <a:t>period</a:t>
            </a:r>
          </a:p>
          <a:p>
            <a:r>
              <a:rPr lang="en-US" dirty="0" err="1" smtClean="0"/>
              <a:t>Simona</a:t>
            </a:r>
            <a:r>
              <a:rPr lang="en-US" dirty="0" smtClean="0"/>
              <a:t> considered </a:t>
            </a:r>
            <a:r>
              <a:rPr lang="en-US" b="1" dirty="0" smtClean="0"/>
              <a:t>two </a:t>
            </a:r>
            <a:r>
              <a:rPr lang="en-US" dirty="0" smtClean="0"/>
              <a:t>periods</a:t>
            </a:r>
          </a:p>
          <a:p>
            <a:pPr lvl="1"/>
            <a:r>
              <a:rPr lang="en-US" dirty="0" smtClean="0"/>
              <a:t>Problems to find matching OFF for January</a:t>
            </a:r>
          </a:p>
          <a:p>
            <a:pPr lvl="2"/>
            <a:r>
              <a:rPr lang="en-US" dirty="0" smtClean="0"/>
              <a:t>No covering for low </a:t>
            </a:r>
            <a:r>
              <a:rPr lang="en-US" dirty="0" err="1" smtClean="0"/>
              <a:t>Zd</a:t>
            </a:r>
            <a:r>
              <a:rPr lang="en-US" dirty="0" smtClean="0"/>
              <a:t> source data</a:t>
            </a:r>
          </a:p>
          <a:p>
            <a:pPr lvl="1"/>
            <a:endParaRPr lang="en-US" dirty="0" smtClean="0"/>
          </a:p>
          <a:p>
            <a:pPr marL="685800" lvl="2" indent="0">
              <a:buNone/>
            </a:pPr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536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OFF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0703"/>
            <a:ext cx="8789894" cy="5018372"/>
          </a:xfrm>
        </p:spPr>
        <p:txBody>
          <a:bodyPr>
            <a:normAutofit/>
          </a:bodyPr>
          <a:lstStyle/>
          <a:p>
            <a:r>
              <a:rPr lang="en-US" dirty="0" smtClean="0"/>
              <a:t>When possible, different OFFs</a:t>
            </a:r>
          </a:p>
          <a:p>
            <a:pPr lvl="1"/>
            <a:r>
              <a:rPr lang="en-US" dirty="0" smtClean="0"/>
              <a:t>January – February</a:t>
            </a:r>
          </a:p>
          <a:p>
            <a:pPr lvl="2"/>
            <a:r>
              <a:rPr lang="en-US" dirty="0"/>
              <a:t>Cornelia: PKS </a:t>
            </a:r>
            <a:r>
              <a:rPr lang="en-US" dirty="0" smtClean="0"/>
              <a:t>1222</a:t>
            </a:r>
          </a:p>
          <a:p>
            <a:pPr lvl="2"/>
            <a:r>
              <a:rPr lang="en-US" dirty="0" err="1" smtClean="0"/>
              <a:t>Simona</a:t>
            </a:r>
            <a:r>
              <a:rPr lang="en-US" dirty="0" smtClean="0"/>
              <a:t>: M87 (January) PKS 1222 (February)</a:t>
            </a:r>
          </a:p>
          <a:p>
            <a:pPr lvl="2"/>
            <a:r>
              <a:rPr lang="en-US" dirty="0"/>
              <a:t>Paolo: </a:t>
            </a:r>
            <a:r>
              <a:rPr lang="en-US" dirty="0" err="1" smtClean="0"/>
              <a:t>SegueJ</a:t>
            </a:r>
            <a:r>
              <a:rPr lang="en-US" dirty="0" smtClean="0"/>
              <a:t>, </a:t>
            </a:r>
            <a:r>
              <a:rPr lang="en-US" dirty="0"/>
              <a:t>PKS 1222, PKS </a:t>
            </a:r>
            <a:r>
              <a:rPr lang="en-US" dirty="0" smtClean="0"/>
              <a:t>1510</a:t>
            </a:r>
          </a:p>
          <a:p>
            <a:pPr lvl="1"/>
            <a:r>
              <a:rPr lang="en-US" dirty="0" smtClean="0"/>
              <a:t>February March</a:t>
            </a:r>
          </a:p>
          <a:p>
            <a:pPr lvl="2"/>
            <a:r>
              <a:rPr lang="en-US" dirty="0" smtClean="0"/>
              <a:t>Cornelia: M87</a:t>
            </a:r>
          </a:p>
          <a:p>
            <a:pPr lvl="2"/>
            <a:r>
              <a:rPr lang="en-US" dirty="0" err="1" smtClean="0"/>
              <a:t>Simona</a:t>
            </a:r>
            <a:r>
              <a:rPr lang="en-US" dirty="0" smtClean="0"/>
              <a:t>: M87</a:t>
            </a:r>
          </a:p>
          <a:p>
            <a:pPr lvl="2"/>
            <a:r>
              <a:rPr lang="en-US" dirty="0" smtClean="0"/>
              <a:t>Paolo: 1ES 1011</a:t>
            </a:r>
            <a:endParaRPr lang="en-US" dirty="0"/>
          </a:p>
          <a:p>
            <a:pPr lvl="1"/>
            <a:r>
              <a:rPr lang="en-US" dirty="0" smtClean="0"/>
              <a:t>March May</a:t>
            </a:r>
          </a:p>
          <a:p>
            <a:pPr lvl="2"/>
            <a:r>
              <a:rPr lang="en-US" dirty="0" smtClean="0"/>
              <a:t>Cornelia: M87</a:t>
            </a:r>
          </a:p>
          <a:p>
            <a:pPr lvl="2"/>
            <a:r>
              <a:rPr lang="en-US" dirty="0" err="1" smtClean="0"/>
              <a:t>Simona</a:t>
            </a:r>
            <a:r>
              <a:rPr lang="en-US" dirty="0" smtClean="0"/>
              <a:t>: M87</a:t>
            </a:r>
          </a:p>
          <a:p>
            <a:pPr lvl="2"/>
            <a:r>
              <a:rPr lang="en-US" dirty="0" smtClean="0"/>
              <a:t>Paolo: </a:t>
            </a:r>
            <a:r>
              <a:rPr lang="en-US" dirty="0" err="1" smtClean="0"/>
              <a:t>SegueJ</a:t>
            </a:r>
            <a:r>
              <a:rPr lang="en-US" dirty="0"/>
              <a:t>, PKS </a:t>
            </a:r>
            <a:r>
              <a:rPr lang="en-US" dirty="0" smtClean="0"/>
              <a:t>1222, M87</a:t>
            </a:r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664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RF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Cornelia &amp; Paolo</a:t>
            </a:r>
          </a:p>
          <a:p>
            <a:pPr lvl="1"/>
            <a:r>
              <a:rPr lang="en-US" dirty="0" smtClean="0"/>
              <a:t>200 trees (only Cornelia)</a:t>
            </a:r>
          </a:p>
          <a:p>
            <a:pPr lvl="1"/>
            <a:r>
              <a:rPr lang="en-US" dirty="0" err="1" smtClean="0"/>
              <a:t>SelectMC</a:t>
            </a:r>
            <a:endParaRPr lang="en-US" dirty="0"/>
          </a:p>
          <a:p>
            <a:pPr lvl="2"/>
            <a:r>
              <a:rPr lang="en-US" dirty="0" smtClean="0"/>
              <a:t>Test/Train Sample (“write reject” option)</a:t>
            </a:r>
          </a:p>
          <a:p>
            <a:pPr lvl="3"/>
            <a:r>
              <a:rPr lang="en-US" dirty="0" smtClean="0"/>
              <a:t>A lot of MCs for training</a:t>
            </a:r>
          </a:p>
          <a:p>
            <a:pPr lvl="3"/>
            <a:r>
              <a:rPr lang="en-US" dirty="0" smtClean="0"/>
              <a:t>In the case of January and February few MC for the data analysis</a:t>
            </a:r>
          </a:p>
          <a:p>
            <a:r>
              <a:rPr lang="en-US" dirty="0" err="1" smtClean="0"/>
              <a:t>Simona</a:t>
            </a:r>
            <a:endParaRPr lang="en-US" dirty="0" smtClean="0"/>
          </a:p>
          <a:p>
            <a:pPr lvl="1"/>
            <a:r>
              <a:rPr lang="en-US" dirty="0" smtClean="0"/>
              <a:t>200 trees</a:t>
            </a:r>
          </a:p>
          <a:p>
            <a:pPr lvl="2"/>
            <a:r>
              <a:rPr lang="en-US" dirty="0" smtClean="0"/>
              <a:t>30% Test &amp; 70% Training sample</a:t>
            </a:r>
          </a:p>
          <a:p>
            <a:pPr lvl="2"/>
            <a:endParaRPr lang="en-US" dirty="0"/>
          </a:p>
          <a:p>
            <a:r>
              <a:rPr lang="en-US" dirty="0" smtClean="0"/>
              <a:t>Crab tests</a:t>
            </a:r>
          </a:p>
          <a:p>
            <a:pPr lvl="1"/>
            <a:r>
              <a:rPr lang="en-US" dirty="0" smtClean="0"/>
              <a:t>For all periods similar sensitivities in the FR (</a:t>
            </a:r>
            <a:r>
              <a:rPr lang="en-US" dirty="0" smtClean="0"/>
              <a:t>~</a:t>
            </a:r>
            <a:r>
              <a:rPr lang="en-US" dirty="0" smtClean="0"/>
              <a:t>0.8%) and LE (1.5%) range </a:t>
            </a:r>
          </a:p>
          <a:p>
            <a:pPr lvl="1"/>
            <a:r>
              <a:rPr lang="en-US" dirty="0" smtClean="0"/>
              <a:t>Crab spectrum well reproduced (despite few test data f same </a:t>
            </a:r>
            <a:r>
              <a:rPr lang="en-US" dirty="0" err="1" smtClean="0"/>
              <a:t>Zd</a:t>
            </a:r>
            <a:r>
              <a:rPr lang="en-US" dirty="0" smtClean="0"/>
              <a:t> range)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February 11th,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MAGIC AGN Meeting, Rome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212682"/>
      </p:ext>
    </p:extLst>
  </p:cSld>
  <p:clrMapOvr>
    <a:masterClrMapping/>
  </p:clrMapOvr>
</p:sld>
</file>

<file path=ppt/theme/theme1.xml><?xml version="1.0" encoding="utf-8"?>
<a:theme xmlns:a="http://schemas.openxmlformats.org/drawingml/2006/main" name="Perception">
  <a:themeElements>
    <a:clrScheme name="Perception">
      <a:dk1>
        <a:sysClr val="windowText" lastClr="000000"/>
      </a:dk1>
      <a:lt1>
        <a:sysClr val="window" lastClr="FFFFFF"/>
      </a:lt1>
      <a:dk2>
        <a:srgbClr val="333333"/>
      </a:dk2>
      <a:lt2>
        <a:srgbClr val="BBC0AC"/>
      </a:lt2>
      <a:accent1>
        <a:srgbClr val="A2C816"/>
      </a:accent1>
      <a:accent2>
        <a:srgbClr val="E07602"/>
      </a:accent2>
      <a:accent3>
        <a:srgbClr val="E4C402"/>
      </a:accent3>
      <a:accent4>
        <a:srgbClr val="7DC1EF"/>
      </a:accent4>
      <a:accent5>
        <a:srgbClr val="21449B"/>
      </a:accent5>
      <a:accent6>
        <a:srgbClr val="A2B170"/>
      </a:accent6>
      <a:hlink>
        <a:srgbClr val="8DA440"/>
      </a:hlink>
      <a:folHlink>
        <a:srgbClr val="4C4F3F"/>
      </a:folHlink>
    </a:clrScheme>
    <a:fontScheme name="Perception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Perception.thmx</Template>
  <TotalTime>173</TotalTime>
  <Words>1250</Words>
  <Application>Microsoft Macintosh PowerPoint</Application>
  <PresentationFormat>On-screen Show (4:3)</PresentationFormat>
  <Paragraphs>253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Perception</vt:lpstr>
      <vt:lpstr>1ES 1011+496 – The 2012 data stacking problem</vt:lpstr>
      <vt:lpstr>Source details</vt:lpstr>
      <vt:lpstr>2012 Observations</vt:lpstr>
      <vt:lpstr>Dedicated MCs, OFF data and Crab Data</vt:lpstr>
      <vt:lpstr>Dedicated MCs, OFF data and Crab Data</vt:lpstr>
      <vt:lpstr>Dedicated MCs, OFF data and Crab Data</vt:lpstr>
      <vt:lpstr>Data Subsample Definition</vt:lpstr>
      <vt:lpstr>OFF data</vt:lpstr>
      <vt:lpstr> RF approach</vt:lpstr>
      <vt:lpstr>Signal Detection Plot Dilemma(Jungle!)</vt:lpstr>
      <vt:lpstr>Cornelia’s Zoo</vt:lpstr>
      <vt:lpstr>Simona’s Zoo </vt:lpstr>
      <vt:lpstr>Paolos’s Zoo (LE, 1OFF)</vt:lpstr>
      <vt:lpstr>Analysis Strategy</vt:lpstr>
      <vt:lpstr>Analysis Summary </vt:lpstr>
      <vt:lpstr>Very Preliminary “Stacking” Results Since I had to finish my PhD Thesis. These results are not cross checked at all! </vt:lpstr>
      <vt:lpstr>Light curve above 150 GeV</vt:lpstr>
      <vt:lpstr>Quite Stable Light curve</vt:lpstr>
      <vt:lpstr>Stacked Differential Spectrum </vt:lpstr>
      <vt:lpstr>MWL Coverage 2011 &amp; 2012</vt:lpstr>
      <vt:lpstr>MWL Coverage 2011 &amp; 2012</vt:lpstr>
      <vt:lpstr>Source Variability</vt:lpstr>
      <vt:lpstr>SED 2011 &amp; 2012</vt:lpstr>
      <vt:lpstr>Summary and Outlook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1ES 1011+496 – The 2012 data stacking problem</dc:title>
  <dc:creator>Cornelia Schultz</dc:creator>
  <cp:lastModifiedBy>Cornelia Schultz</cp:lastModifiedBy>
  <cp:revision>21</cp:revision>
  <dcterms:created xsi:type="dcterms:W3CDTF">2013-02-11T22:43:21Z</dcterms:created>
  <dcterms:modified xsi:type="dcterms:W3CDTF">2013-02-12T01:36:32Z</dcterms:modified>
</cp:coreProperties>
</file>