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7" r:id="rId4"/>
    <p:sldId id="259" r:id="rId5"/>
    <p:sldId id="262" r:id="rId6"/>
    <p:sldId id="263" r:id="rId7"/>
    <p:sldId id="261" r:id="rId8"/>
    <p:sldId id="267" r:id="rId9"/>
    <p:sldId id="268" r:id="rId10"/>
    <p:sldId id="275" r:id="rId11"/>
    <p:sldId id="269" r:id="rId12"/>
    <p:sldId id="273" r:id="rId13"/>
    <p:sldId id="274" r:id="rId14"/>
    <p:sldId id="260" r:id="rId15"/>
    <p:sldId id="276" r:id="rId16"/>
    <p:sldId id="264" r:id="rId17"/>
    <p:sldId id="265" r:id="rId18"/>
    <p:sldId id="266" r:id="rId19"/>
    <p:sldId id="270" r:id="rId20"/>
    <p:sldId id="271" r:id="rId21"/>
    <p:sldId id="277" r:id="rId22"/>
    <p:sldId id="278" r:id="rId23"/>
    <p:sldId id="272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A9F2-E1E5-954E-9A85-747EC966475B}" type="datetimeFigureOut">
              <a:rPr lang="en-US" smtClean="0"/>
              <a:t>11.02.13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B5CBD-AF3C-DB4D-A68E-63747E29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4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07AA-CE0C-B24D-A435-19DDFFF9E214}" type="datetimeFigureOut">
              <a:rPr lang="en-US" smtClean="0"/>
              <a:t>11.02.13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06AF3-F987-8443-9828-9CEC355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08608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50703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1ES 1011+496 – The 2012 data stacking 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C. Schultz, S. </a:t>
            </a:r>
            <a:r>
              <a:rPr lang="en-US" dirty="0" err="1" smtClean="0"/>
              <a:t>Paiano</a:t>
            </a:r>
            <a:r>
              <a:rPr lang="en-US" dirty="0" smtClean="0"/>
              <a:t>, P. da Vela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7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 Detection Plot Dilemma(Jungle!)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50703"/>
            <a:ext cx="8913813" cy="5018372"/>
          </a:xfrm>
        </p:spPr>
        <p:txBody>
          <a:bodyPr/>
          <a:lstStyle/>
          <a:p>
            <a:r>
              <a:rPr lang="en-US" dirty="0" smtClean="0"/>
              <a:t>How many Offs?</a:t>
            </a:r>
          </a:p>
          <a:p>
            <a:pPr lvl="1"/>
            <a:r>
              <a:rPr lang="en-US" dirty="0" smtClean="0"/>
              <a:t>Source observed with 4 wobble positions but due to division into subsamples not equilibrated</a:t>
            </a:r>
          </a:p>
          <a:p>
            <a:pPr lvl="2"/>
            <a:r>
              <a:rPr lang="en-US" dirty="0" smtClean="0"/>
              <a:t>Large Normalization factor</a:t>
            </a:r>
          </a:p>
          <a:p>
            <a:pPr lvl="2"/>
            <a:r>
              <a:rPr lang="en-US" dirty="0" smtClean="0"/>
              <a:t>Except for February-March Period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8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Cornelia’s Zoo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50703"/>
            <a:ext cx="8913813" cy="5018372"/>
          </a:xfrm>
        </p:spPr>
        <p:txBody>
          <a:bodyPr/>
          <a:lstStyle/>
          <a:p>
            <a:pPr marL="685800" lvl="2" indent="0">
              <a:buNone/>
            </a:pPr>
            <a:r>
              <a:rPr lang="en-US" dirty="0" err="1" smtClean="0"/>
              <a:t>bka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45844"/>
            <a:ext cx="3966756" cy="27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542" y="2184672"/>
            <a:ext cx="153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January - February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159" y="1645844"/>
            <a:ext cx="3908847" cy="27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2226" y="2332081"/>
            <a:ext cx="153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February - March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596" y="4158000"/>
            <a:ext cx="4064674" cy="27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00076" y="4367486"/>
            <a:ext cx="153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March - April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4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Simona’s</a:t>
            </a:r>
            <a:r>
              <a:rPr lang="en-US" dirty="0" smtClean="0"/>
              <a:t> Zoo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694" b="694"/>
          <a:stretch>
            <a:fillRect/>
          </a:stretch>
        </p:blipFill>
        <p:spPr>
          <a:xfrm>
            <a:off x="-1" y="4179133"/>
            <a:ext cx="4136420" cy="270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8353"/>
            <a:ext cx="4079033" cy="27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780" y="1349333"/>
            <a:ext cx="4079033" cy="27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862" y="4116327"/>
            <a:ext cx="4079032" cy="27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2008" y="2602245"/>
            <a:ext cx="153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January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5085" y="2754645"/>
            <a:ext cx="153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February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0588" y="5372379"/>
            <a:ext cx="153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February - March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5085" y="5385373"/>
            <a:ext cx="153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March - May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0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5" y="4158000"/>
            <a:ext cx="3757343" cy="27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470" y="3869075"/>
            <a:ext cx="3757343" cy="27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" y="1628149"/>
            <a:ext cx="3757343" cy="27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Paolos’s</a:t>
            </a:r>
            <a:r>
              <a:rPr lang="en-US" dirty="0" smtClean="0"/>
              <a:t> Zoo (LE, 1OFF)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6823" y="2767639"/>
            <a:ext cx="153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January - February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0588" y="5372379"/>
            <a:ext cx="153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February - March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5085" y="5385373"/>
            <a:ext cx="153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March - May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search for subsamples &amp; stacking</a:t>
            </a:r>
          </a:p>
          <a:p>
            <a:r>
              <a:rPr lang="en-US" dirty="0" smtClean="0"/>
              <a:t>Light curve for each subsample </a:t>
            </a:r>
          </a:p>
          <a:p>
            <a:pPr lvl="1"/>
            <a:r>
              <a:rPr lang="en-US" dirty="0" smtClean="0"/>
              <a:t>Check that threshold is the same</a:t>
            </a:r>
          </a:p>
          <a:p>
            <a:r>
              <a:rPr lang="en-US" dirty="0" smtClean="0"/>
              <a:t>Differential flux for subsamples &amp; stacking</a:t>
            </a:r>
          </a:p>
          <a:p>
            <a:pPr lvl="1"/>
            <a:r>
              <a:rPr lang="en-US" dirty="0" smtClean="0"/>
              <a:t>Even if not detected !!!!!</a:t>
            </a:r>
          </a:p>
          <a:p>
            <a:pPr lvl="1"/>
            <a:r>
              <a:rPr lang="en-US" dirty="0" smtClean="0"/>
              <a:t>Is this the correct approach?</a:t>
            </a:r>
          </a:p>
          <a:p>
            <a:pPr lvl="1"/>
            <a:endParaRPr lang="en-US" dirty="0" smtClean="0"/>
          </a:p>
          <a:p>
            <a:pPr marL="34925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50703"/>
            <a:ext cx="8913813" cy="4861972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/>
              <a:t>Already Problem at </a:t>
            </a:r>
            <a:r>
              <a:rPr lang="en-US" dirty="0" err="1"/>
              <a:t>Odie</a:t>
            </a:r>
            <a:r>
              <a:rPr lang="en-US" dirty="0"/>
              <a:t> </a:t>
            </a:r>
            <a:r>
              <a:rPr lang="en-US" dirty="0" smtClean="0"/>
              <a:t>Level</a:t>
            </a:r>
            <a:endParaRPr lang="en-US" dirty="0"/>
          </a:p>
          <a:p>
            <a:pPr marL="692150" lvl="2" indent="-342900">
              <a:spcBef>
                <a:spcPts val="2000"/>
              </a:spcBef>
            </a:pPr>
            <a:r>
              <a:rPr lang="en-US" dirty="0" smtClean="0"/>
              <a:t>Do </a:t>
            </a:r>
            <a:r>
              <a:rPr lang="en-US" dirty="0"/>
              <a:t>we have to agree among the different </a:t>
            </a:r>
            <a:r>
              <a:rPr lang="en-US" dirty="0" smtClean="0"/>
              <a:t>subsamples?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As PI I will write to the </a:t>
            </a:r>
            <a:r>
              <a:rPr lang="en-US" dirty="0" err="1" smtClean="0"/>
              <a:t>SoBo</a:t>
            </a:r>
            <a:r>
              <a:rPr lang="en-US" dirty="0" smtClean="0"/>
              <a:t> to clarify the issue here (before writing a nice paper draft and finding ourselves in the unpleasant situation of reanalyzing everything at an advanced paper status)</a:t>
            </a:r>
            <a:endParaRPr lang="en-US" dirty="0"/>
          </a:p>
          <a:p>
            <a:r>
              <a:rPr lang="en-US" dirty="0" err="1" smtClean="0"/>
              <a:t>Simona</a:t>
            </a:r>
            <a:r>
              <a:rPr lang="en-US" dirty="0" smtClean="0"/>
              <a:t> and Paolo as cross checkers do a very good job</a:t>
            </a:r>
          </a:p>
          <a:p>
            <a:pPr lvl="1"/>
            <a:r>
              <a:rPr lang="en-US" dirty="0" smtClean="0"/>
              <a:t>Light curves and spectra (partially</a:t>
            </a:r>
            <a:r>
              <a:rPr lang="en-US" smtClean="0"/>
              <a:t>) available</a:t>
            </a:r>
            <a:endParaRPr lang="en-US" dirty="0" smtClean="0"/>
          </a:p>
          <a:p>
            <a:r>
              <a:rPr lang="en-US" dirty="0" smtClean="0"/>
              <a:t>Should we use the January and February data for the final analysis </a:t>
            </a:r>
          </a:p>
          <a:p>
            <a:pPr lvl="1"/>
            <a:r>
              <a:rPr lang="en-US" dirty="0" smtClean="0"/>
              <a:t>“In my opinion yes since 1ES 1011*496 is known to have a very soft spectrum. Besides dedicated MCs have been provided so not doing the effort analyzing these data would mean to have wasted the time of someone else”</a:t>
            </a:r>
            <a:endParaRPr lang="en-US" dirty="0"/>
          </a:p>
          <a:p>
            <a:r>
              <a:rPr lang="en-US" dirty="0" smtClean="0"/>
              <a:t>All the three of us have to update the </a:t>
            </a:r>
            <a:r>
              <a:rPr lang="en-US" dirty="0" err="1" smtClean="0"/>
              <a:t>wikipage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384"/>
            <a:ext cx="8913813" cy="1895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Very Preliminary “Stacking” Results</a:t>
            </a:r>
            <a:br>
              <a:rPr lang="en-US" dirty="0" smtClean="0"/>
            </a:br>
            <a:r>
              <a:rPr lang="en-US" dirty="0" smtClean="0"/>
              <a:t>Since I had to finish my PhD Thesis. These results are not cross checked at all!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49097"/>
            <a:ext cx="7610476" cy="3670767"/>
          </a:xfrm>
        </p:spPr>
        <p:txBody>
          <a:bodyPr/>
          <a:lstStyle/>
          <a:p>
            <a:r>
              <a:rPr lang="en-US" dirty="0" smtClean="0"/>
              <a:t>LE standard cuts plus </a:t>
            </a:r>
            <a:r>
              <a:rPr lang="en-US" dirty="0" err="1" smtClean="0"/>
              <a:t>f.conc</a:t>
            </a:r>
            <a:r>
              <a:rPr lang="en-US" dirty="0" smtClean="0"/>
              <a:t>&gt;0.025 cut and 3 OFFs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0" y="2834587"/>
            <a:ext cx="5270810" cy="3478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200" y="2990989"/>
            <a:ext cx="3748810" cy="35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8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0885"/>
            <a:ext cx="3591000" cy="25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curve above 150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0704"/>
            <a:ext cx="7610476" cy="1595276"/>
          </a:xfrm>
        </p:spPr>
        <p:txBody>
          <a:bodyPr>
            <a:normAutofit/>
          </a:bodyPr>
          <a:lstStyle/>
          <a:p>
            <a:r>
              <a:rPr lang="en-US" dirty="0" smtClean="0"/>
              <a:t>Eth </a:t>
            </a:r>
            <a:r>
              <a:rPr lang="en-US" dirty="0" smtClean="0"/>
              <a:t>~100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smtClean="0"/>
              <a:t>Checked on MCs assuming spectral slope of -4)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68" y="1943146"/>
            <a:ext cx="3629081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460" y="4342751"/>
            <a:ext cx="3570000" cy="25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6804" y="243186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Januray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4922" y="243186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February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1976" y="4799266"/>
            <a:ext cx="91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3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Quite Stable Light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0703"/>
            <a:ext cx="2524619" cy="3670767"/>
          </a:xfrm>
        </p:spPr>
        <p:txBody>
          <a:bodyPr/>
          <a:lstStyle/>
          <a:p>
            <a:r>
              <a:rPr lang="en-US" dirty="0" smtClean="0"/>
              <a:t>Size &gt; 50</a:t>
            </a:r>
          </a:p>
          <a:p>
            <a:r>
              <a:rPr lang="en-US" dirty="0" smtClean="0"/>
              <a:t>1 Off</a:t>
            </a:r>
          </a:p>
          <a:p>
            <a:r>
              <a:rPr lang="en-US" dirty="0" smtClean="0"/>
              <a:t>First nights of January effective time estimation fails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46" y="1643643"/>
            <a:ext cx="6604000" cy="490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5881" y="1907632"/>
            <a:ext cx="199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 errors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4861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Differential Spectrum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50704"/>
            <a:ext cx="9144001" cy="23300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Binning adjusted according to March –May period (28)</a:t>
            </a:r>
          </a:p>
          <a:p>
            <a:r>
              <a:rPr lang="en-US" dirty="0" smtClean="0"/>
              <a:t>After unfolding first data point slightly below Eth</a:t>
            </a:r>
          </a:p>
          <a:p>
            <a:pPr lvl="1"/>
            <a:r>
              <a:rPr lang="en-US" dirty="0" smtClean="0"/>
              <a:t>Overestimated!</a:t>
            </a:r>
          </a:p>
          <a:p>
            <a:pPr lvl="2"/>
            <a:r>
              <a:rPr lang="en-US" dirty="0" smtClean="0"/>
              <a:t>A lot of excess events but too small collection area</a:t>
            </a:r>
          </a:p>
          <a:p>
            <a:pPr lvl="3"/>
            <a:r>
              <a:rPr lang="en-US" dirty="0" smtClean="0"/>
              <a:t>Any solution I am not aware of?</a:t>
            </a:r>
          </a:p>
          <a:p>
            <a:pPr lvl="3"/>
            <a:r>
              <a:rPr lang="en-US" dirty="0" smtClean="0"/>
              <a:t>Detailed spectrum but not extended. EBL study potential?</a:t>
            </a:r>
          </a:p>
          <a:p>
            <a:pPr lvl="3"/>
            <a:r>
              <a:rPr lang="en-US" dirty="0" smtClean="0"/>
              <a:t>Binning not optimized: Too few data points for fit. </a:t>
            </a:r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8" y="3804579"/>
            <a:ext cx="4481634" cy="3053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492" y="3880779"/>
            <a:ext cx="4476628" cy="29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9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51" y="1675707"/>
            <a:ext cx="5614850" cy="46595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HBL</a:t>
            </a:r>
          </a:p>
          <a:p>
            <a:r>
              <a:rPr lang="en-US" dirty="0" smtClean="0"/>
              <a:t>z=0.212</a:t>
            </a:r>
          </a:p>
          <a:p>
            <a:r>
              <a:rPr lang="en-US" dirty="0" smtClean="0"/>
              <a:t>2006 Observations </a:t>
            </a:r>
          </a:p>
          <a:p>
            <a:pPr lvl="1"/>
            <a:r>
              <a:rPr lang="en-US" dirty="0" smtClean="0"/>
              <a:t>ULs (Albert et al. 2008, </a:t>
            </a:r>
            <a:r>
              <a:rPr lang="en-US" dirty="0" err="1" smtClean="0"/>
              <a:t>Aleksic</a:t>
            </a:r>
            <a:r>
              <a:rPr lang="en-US" dirty="0" smtClean="0"/>
              <a:t> et al. 2011)</a:t>
            </a:r>
          </a:p>
          <a:p>
            <a:r>
              <a:rPr lang="en-US" dirty="0" smtClean="0"/>
              <a:t>MAGIC source (Albert et al. 2007)</a:t>
            </a:r>
          </a:p>
          <a:p>
            <a:pPr lvl="1"/>
            <a:r>
              <a:rPr lang="en-US" dirty="0" smtClean="0"/>
              <a:t>Optical outburst</a:t>
            </a:r>
          </a:p>
          <a:p>
            <a:r>
              <a:rPr lang="en-US" dirty="0" smtClean="0"/>
              <a:t>MWL campaign in 2008 (</a:t>
            </a:r>
            <a:r>
              <a:rPr lang="en-US" dirty="0" err="1" smtClean="0"/>
              <a:t>Reinthal</a:t>
            </a:r>
            <a:r>
              <a:rPr lang="en-US" dirty="0" smtClean="0"/>
              <a:t> et al. 2012)</a:t>
            </a:r>
          </a:p>
          <a:p>
            <a:r>
              <a:rPr lang="en-US" dirty="0" smtClean="0"/>
              <a:t>Stereo observations in 2011 </a:t>
            </a:r>
          </a:p>
          <a:p>
            <a:pPr lvl="1"/>
            <a:r>
              <a:rPr lang="en-US" dirty="0" smtClean="0"/>
              <a:t>Missed 5 </a:t>
            </a:r>
            <a:r>
              <a:rPr lang="en-US" dirty="0" err="1" smtClean="0"/>
              <a:t>σ</a:t>
            </a:r>
            <a:endParaRPr lang="en-US" dirty="0" smtClean="0"/>
          </a:p>
          <a:p>
            <a:r>
              <a:rPr lang="en-US" dirty="0" err="1" smtClean="0"/>
              <a:t>Reobservations</a:t>
            </a:r>
            <a:r>
              <a:rPr lang="en-US" dirty="0" smtClean="0"/>
              <a:t> in 2012</a:t>
            </a:r>
          </a:p>
          <a:p>
            <a:pPr lvl="1"/>
            <a:r>
              <a:rPr lang="en-US" dirty="0" smtClean="0"/>
              <a:t>MWL campaign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186" y="767592"/>
            <a:ext cx="3758627" cy="20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MWL Coverage 2011 &amp; 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57" y="1631140"/>
            <a:ext cx="7035800" cy="511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8901889">
            <a:off x="5355665" y="3739896"/>
            <a:ext cx="2111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2011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4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453"/>
            <a:ext cx="8913813" cy="914400"/>
          </a:xfrm>
        </p:spPr>
        <p:txBody>
          <a:bodyPr/>
          <a:lstStyle/>
          <a:p>
            <a:r>
              <a:rPr lang="en-US" dirty="0" smtClean="0"/>
              <a:t>MWL Coverage 2011 &amp; 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3214"/>
            <a:ext cx="8363769" cy="5679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8901889">
            <a:off x="5524541" y="3306189"/>
            <a:ext cx="2111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2012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2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453"/>
            <a:ext cx="8913813" cy="914400"/>
          </a:xfrm>
        </p:spPr>
        <p:txBody>
          <a:bodyPr/>
          <a:lstStyle/>
          <a:p>
            <a:r>
              <a:rPr lang="en-US" dirty="0" smtClean="0"/>
              <a:t>Source Variability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550703"/>
            <a:ext cx="7610476" cy="3670767"/>
          </a:xfrm>
        </p:spPr>
        <p:txBody>
          <a:bodyPr/>
          <a:lstStyle/>
          <a:p>
            <a:r>
              <a:rPr lang="en-US" dirty="0" smtClean="0"/>
              <a:t>Rather stable in HE and VHE gamma-rays</a:t>
            </a:r>
          </a:p>
          <a:p>
            <a:r>
              <a:rPr lang="en-US" dirty="0" smtClean="0"/>
              <a:t>Clearly variable in X-rays and in the optical regime</a:t>
            </a:r>
          </a:p>
          <a:p>
            <a:r>
              <a:rPr lang="en-US" dirty="0" smtClean="0"/>
              <a:t>Very stable in radio band</a:t>
            </a:r>
          </a:p>
          <a:p>
            <a:r>
              <a:rPr lang="en-US" dirty="0" smtClean="0"/>
              <a:t>MWL correlation studies might be worth it</a:t>
            </a:r>
          </a:p>
          <a:p>
            <a:r>
              <a:rPr lang="en-US" b="1" dirty="0" smtClean="0"/>
              <a:t>First</a:t>
            </a:r>
            <a:r>
              <a:rPr lang="en-US" dirty="0" smtClean="0"/>
              <a:t> optical </a:t>
            </a:r>
            <a:r>
              <a:rPr lang="en-US" dirty="0" err="1" smtClean="0"/>
              <a:t>polarimetry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Very low degree of polarization</a:t>
            </a:r>
          </a:p>
          <a:p>
            <a:pPr lvl="1"/>
            <a:r>
              <a:rPr lang="en-US" dirty="0" smtClean="0"/>
              <a:t>Interpretation of data by </a:t>
            </a:r>
            <a:r>
              <a:rPr lang="en-US" dirty="0" err="1" smtClean="0"/>
              <a:t>Ulisses</a:t>
            </a:r>
            <a:r>
              <a:rPr lang="en-US" dirty="0" smtClean="0"/>
              <a:t> in combination with MOJAVE </a:t>
            </a:r>
            <a:r>
              <a:rPr lang="en-US" dirty="0" err="1" smtClean="0"/>
              <a:t>multiepoch</a:t>
            </a:r>
            <a:r>
              <a:rPr lang="en-US" dirty="0" smtClean="0"/>
              <a:t> radio maps still ongoing</a:t>
            </a:r>
          </a:p>
        </p:txBody>
      </p:sp>
    </p:spTree>
    <p:extLst>
      <p:ext uri="{BB962C8B-B14F-4D97-AF65-F5344CB8AC3E}">
        <p14:creationId xmlns:p14="http://schemas.microsoft.com/office/powerpoint/2010/main" val="3277452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2011 &amp;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HBL fit parameters</a:t>
            </a:r>
          </a:p>
          <a:p>
            <a:r>
              <a:rPr lang="en-US" dirty="0" smtClean="0"/>
              <a:t>First detailed coverage of the IC peak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010" y="2478326"/>
            <a:ext cx="4173803" cy="39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6" y="2478326"/>
            <a:ext cx="421217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5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0703"/>
            <a:ext cx="8789894" cy="45366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2012 data are very promising</a:t>
            </a:r>
          </a:p>
          <a:p>
            <a:pPr lvl="1"/>
            <a:r>
              <a:rPr lang="en-US" dirty="0" smtClean="0"/>
              <a:t>EBL studies</a:t>
            </a:r>
          </a:p>
          <a:p>
            <a:r>
              <a:rPr lang="en-US" dirty="0" smtClean="0"/>
              <a:t>Very good MWL coverage of the source</a:t>
            </a:r>
          </a:p>
          <a:p>
            <a:pPr lvl="1"/>
            <a:r>
              <a:rPr lang="en-US" dirty="0" smtClean="0"/>
              <a:t>MWL correlation studies </a:t>
            </a:r>
          </a:p>
          <a:p>
            <a:pPr lvl="1"/>
            <a:r>
              <a:rPr lang="en-US" dirty="0" smtClean="0"/>
              <a:t>Detailed IC peak coverage </a:t>
            </a:r>
          </a:p>
          <a:p>
            <a:pPr lvl="2"/>
            <a:r>
              <a:rPr lang="en-US" dirty="0" smtClean="0"/>
              <a:t>For the first time simultaneously with Fermi</a:t>
            </a:r>
          </a:p>
          <a:p>
            <a:r>
              <a:rPr lang="en-US" dirty="0" smtClean="0"/>
              <a:t>First optical </a:t>
            </a:r>
            <a:r>
              <a:rPr lang="en-US" dirty="0" err="1" smtClean="0"/>
              <a:t>polarimetry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We would like to present some of the results at the ICRC</a:t>
            </a:r>
          </a:p>
          <a:p>
            <a:pPr lvl="1"/>
            <a:r>
              <a:rPr lang="en-US" dirty="0" smtClean="0"/>
              <a:t>But are we in time?</a:t>
            </a:r>
          </a:p>
          <a:p>
            <a:r>
              <a:rPr lang="en-US" dirty="0" smtClean="0"/>
              <a:t>The </a:t>
            </a:r>
            <a:r>
              <a:rPr lang="en-US" dirty="0"/>
              <a:t>inclusion of 2011 data might be difficult to justify</a:t>
            </a:r>
          </a:p>
          <a:p>
            <a:pPr lvl="1"/>
            <a:r>
              <a:rPr lang="en-US" dirty="0"/>
              <a:t>No source detection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62" y="1672872"/>
            <a:ext cx="5947568" cy="51797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Right after first phase of the Upgrade</a:t>
            </a:r>
          </a:p>
          <a:p>
            <a:pPr lvl="1"/>
            <a:r>
              <a:rPr lang="en-US" dirty="0" smtClean="0"/>
              <a:t>DRS4 installed in M I and M II readout system</a:t>
            </a:r>
          </a:p>
          <a:p>
            <a:pPr lvl="1"/>
            <a:r>
              <a:rPr lang="en-US" dirty="0" smtClean="0"/>
              <a:t>Commissioning phase</a:t>
            </a:r>
          </a:p>
          <a:p>
            <a:pPr lvl="2"/>
            <a:r>
              <a:rPr lang="en-US" dirty="0" smtClean="0"/>
              <a:t>Missing trigger pattern until </a:t>
            </a:r>
            <a:r>
              <a:rPr lang="en-US" b="1" dirty="0" smtClean="0"/>
              <a:t>January 30</a:t>
            </a:r>
            <a:r>
              <a:rPr lang="en-US" b="1" baseline="30000" dirty="0" smtClean="0"/>
              <a:t>th</a:t>
            </a:r>
          </a:p>
          <a:p>
            <a:pPr lvl="3"/>
            <a:r>
              <a:rPr lang="en-US" dirty="0" smtClean="0"/>
              <a:t>Time stamp used for superstar</a:t>
            </a:r>
          </a:p>
          <a:p>
            <a:pPr lvl="2"/>
            <a:r>
              <a:rPr lang="en-US" dirty="0" smtClean="0"/>
              <a:t>Calibration runs included in data files</a:t>
            </a:r>
          </a:p>
          <a:p>
            <a:pPr lvl="3"/>
            <a:r>
              <a:rPr lang="en-US" dirty="0" smtClean="0"/>
              <a:t>Additional cut (</a:t>
            </a:r>
            <a:r>
              <a:rPr lang="en-US" dirty="0" err="1" smtClean="0"/>
              <a:t>MNewImagePar.fconc</a:t>
            </a:r>
            <a:r>
              <a:rPr lang="en-US" dirty="0" smtClean="0"/>
              <a:t>&gt;0.025)</a:t>
            </a:r>
          </a:p>
          <a:p>
            <a:r>
              <a:rPr lang="en-US" dirty="0" smtClean="0"/>
              <a:t>Persistent hardware problems</a:t>
            </a:r>
          </a:p>
          <a:p>
            <a:pPr lvl="1"/>
            <a:r>
              <a:rPr lang="en-US" dirty="0" smtClean="0"/>
              <a:t>Wrong M I PSF due to bug in new AMC software (until </a:t>
            </a:r>
            <a:r>
              <a:rPr lang="en-US" b="1" dirty="0" smtClean="0"/>
              <a:t>March 9</a:t>
            </a:r>
            <a:r>
              <a:rPr lang="en-US" b="1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Holes in the MI camera (until </a:t>
            </a:r>
            <a:r>
              <a:rPr lang="en-US" b="1" dirty="0" smtClean="0"/>
              <a:t>February 25</a:t>
            </a:r>
            <a:r>
              <a:rPr lang="en-US" b="1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Good data from March to May</a:t>
            </a:r>
          </a:p>
          <a:p>
            <a:r>
              <a:rPr lang="en-US" dirty="0" smtClean="0"/>
              <a:t>Observations with </a:t>
            </a:r>
            <a:r>
              <a:rPr lang="en-US" b="1" dirty="0" smtClean="0"/>
              <a:t>4</a:t>
            </a:r>
            <a:r>
              <a:rPr lang="en-US" dirty="0" smtClean="0"/>
              <a:t> wobble positions</a:t>
            </a:r>
          </a:p>
          <a:p>
            <a:r>
              <a:rPr lang="en-US" dirty="0" smtClean="0"/>
              <a:t>Only observations during dark night</a:t>
            </a:r>
          </a:p>
          <a:p>
            <a:r>
              <a:rPr lang="en-US" dirty="0" smtClean="0"/>
              <a:t>Few nights discarded due to wrong focusing (January 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April 16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078" y="3841409"/>
            <a:ext cx="2908672" cy="2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8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Dedicated MCs, OFF data and Crab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4092"/>
            <a:ext cx="3500392" cy="4725646"/>
          </a:xfrm>
        </p:spPr>
        <p:txBody>
          <a:bodyPr>
            <a:normAutofit/>
          </a:bodyPr>
          <a:lstStyle/>
          <a:p>
            <a:r>
              <a:rPr lang="en-US" dirty="0" smtClean="0"/>
              <a:t>January to February</a:t>
            </a:r>
          </a:p>
          <a:p>
            <a:pPr lvl="1"/>
            <a:r>
              <a:rPr lang="en-US" dirty="0" smtClean="0"/>
              <a:t>MC: Holes bad PSF</a:t>
            </a:r>
          </a:p>
          <a:p>
            <a:pPr lvl="1"/>
            <a:r>
              <a:rPr lang="en-US" dirty="0" smtClean="0"/>
              <a:t>No Crab data before </a:t>
            </a:r>
            <a:r>
              <a:rPr lang="en-US" dirty="0"/>
              <a:t>J</a:t>
            </a:r>
            <a:r>
              <a:rPr lang="en-US" dirty="0" smtClean="0"/>
              <a:t>anuary 31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Difficulties to find similar OFF (</a:t>
            </a:r>
            <a:r>
              <a:rPr lang="en-US" b="1" dirty="0" err="1" smtClean="0"/>
              <a:t>Zd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data (</a:t>
            </a:r>
            <a:r>
              <a:rPr lang="en-US" b="1" dirty="0" smtClean="0"/>
              <a:t>M2</a:t>
            </a:r>
            <a:r>
              <a:rPr lang="en-US" dirty="0" smtClean="0"/>
              <a:t>) got lost when copied to PIC</a:t>
            </a:r>
          </a:p>
          <a:p>
            <a:pPr lvl="1"/>
            <a:r>
              <a:rPr lang="en-US" dirty="0" smtClean="0"/>
              <a:t>Changes in sorcerer</a:t>
            </a:r>
          </a:p>
          <a:p>
            <a:pPr lvl="2"/>
            <a:r>
              <a:rPr lang="en-US" dirty="0" smtClean="0"/>
              <a:t>Recalibration</a:t>
            </a:r>
          </a:p>
          <a:p>
            <a:pPr lvl="2"/>
            <a:r>
              <a:rPr lang="en-US" dirty="0" err="1" smtClean="0"/>
              <a:t>Restarification</a:t>
            </a: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856" y="1666494"/>
            <a:ext cx="5535188" cy="2403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6188" y="2013642"/>
            <a:ext cx="169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Rates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6599" y="3203842"/>
            <a:ext cx="169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Rate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7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Dedicated MCs, OFF data and Crab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6964"/>
            <a:ext cx="3500392" cy="4292111"/>
          </a:xfrm>
        </p:spPr>
        <p:txBody>
          <a:bodyPr>
            <a:normAutofit/>
          </a:bodyPr>
          <a:lstStyle/>
          <a:p>
            <a:r>
              <a:rPr lang="en-US" dirty="0" smtClean="0"/>
              <a:t>February to March</a:t>
            </a:r>
          </a:p>
          <a:p>
            <a:pPr lvl="1"/>
            <a:r>
              <a:rPr lang="en-US" dirty="0" smtClean="0"/>
              <a:t>Bad PSF</a:t>
            </a:r>
          </a:p>
          <a:p>
            <a:pPr lvl="1"/>
            <a:r>
              <a:rPr lang="en-US" dirty="0" err="1" smtClean="0"/>
              <a:t>Restarification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3" y="2275632"/>
            <a:ext cx="6422577" cy="28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Dedicated MCs, OFF data and Crab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4092"/>
            <a:ext cx="4016188" cy="4292111"/>
          </a:xfrm>
        </p:spPr>
        <p:txBody>
          <a:bodyPr>
            <a:normAutofit/>
          </a:bodyPr>
          <a:lstStyle/>
          <a:p>
            <a:r>
              <a:rPr lang="en-US" dirty="0" smtClean="0"/>
              <a:t>March to May</a:t>
            </a:r>
          </a:p>
          <a:p>
            <a:pPr lvl="1"/>
            <a:r>
              <a:rPr lang="en-US" dirty="0" smtClean="0"/>
              <a:t>“Standard” </a:t>
            </a:r>
          </a:p>
          <a:p>
            <a:pPr lvl="1"/>
            <a:r>
              <a:rPr lang="en-US" dirty="0" err="1" smtClean="0"/>
              <a:t>Restarification</a:t>
            </a:r>
            <a:r>
              <a:rPr lang="en-US" dirty="0" smtClean="0"/>
              <a:t> until April 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8" y="2876216"/>
            <a:ext cx="7035800" cy="3416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4946" y="4151200"/>
            <a:ext cx="169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 rate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9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Subsample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0703"/>
            <a:ext cx="8789894" cy="5018372"/>
          </a:xfrm>
        </p:spPr>
        <p:txBody>
          <a:bodyPr>
            <a:normAutofit/>
          </a:bodyPr>
          <a:lstStyle/>
          <a:p>
            <a:r>
              <a:rPr lang="en-US" dirty="0" smtClean="0"/>
              <a:t>January 23</a:t>
            </a:r>
            <a:r>
              <a:rPr lang="en-US" baseline="30000" dirty="0" smtClean="0"/>
              <a:t>rd</a:t>
            </a:r>
            <a:r>
              <a:rPr lang="en-US" dirty="0" smtClean="0"/>
              <a:t> to February 25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One or two periods?</a:t>
            </a:r>
          </a:p>
          <a:p>
            <a:pPr lvl="1"/>
            <a:r>
              <a:rPr lang="en-US" dirty="0" smtClean="0"/>
              <a:t>MCs do not account for missing trigger pattern (until </a:t>
            </a:r>
            <a:r>
              <a:rPr lang="en-US" dirty="0"/>
              <a:t>J</a:t>
            </a:r>
            <a:r>
              <a:rPr lang="en-US" dirty="0" smtClean="0"/>
              <a:t>anuary 31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OFF data taken with same “conditions” in </a:t>
            </a:r>
            <a:r>
              <a:rPr lang="en-US" dirty="0"/>
              <a:t>J</a:t>
            </a:r>
            <a:r>
              <a:rPr lang="en-US" dirty="0" smtClean="0"/>
              <a:t>anuary</a:t>
            </a:r>
          </a:p>
          <a:p>
            <a:pPr lvl="1"/>
            <a:r>
              <a:rPr lang="en-US" dirty="0" smtClean="0"/>
              <a:t>No Crab sample taken</a:t>
            </a:r>
          </a:p>
          <a:p>
            <a:r>
              <a:rPr lang="en-US" dirty="0" smtClean="0"/>
              <a:t>Paolo &amp; I considered as </a:t>
            </a:r>
            <a:r>
              <a:rPr lang="en-US" b="1" dirty="0" smtClean="0"/>
              <a:t>one </a:t>
            </a:r>
            <a:r>
              <a:rPr lang="en-US" dirty="0" smtClean="0"/>
              <a:t>period</a:t>
            </a:r>
          </a:p>
          <a:p>
            <a:r>
              <a:rPr lang="en-US" dirty="0" err="1" smtClean="0"/>
              <a:t>Simona</a:t>
            </a:r>
            <a:r>
              <a:rPr lang="en-US" dirty="0" smtClean="0"/>
              <a:t> considered </a:t>
            </a:r>
            <a:r>
              <a:rPr lang="en-US" b="1" dirty="0" smtClean="0"/>
              <a:t>two </a:t>
            </a:r>
            <a:r>
              <a:rPr lang="en-US" dirty="0" smtClean="0"/>
              <a:t>periods</a:t>
            </a:r>
          </a:p>
          <a:p>
            <a:pPr lvl="1"/>
            <a:r>
              <a:rPr lang="en-US" dirty="0" smtClean="0"/>
              <a:t>Problems to find matching OFF for January</a:t>
            </a:r>
          </a:p>
          <a:p>
            <a:pPr lvl="2"/>
            <a:r>
              <a:rPr lang="en-US" dirty="0" smtClean="0"/>
              <a:t>No covering for low </a:t>
            </a:r>
            <a:r>
              <a:rPr lang="en-US" dirty="0" err="1" smtClean="0"/>
              <a:t>Zd</a:t>
            </a:r>
            <a:r>
              <a:rPr lang="en-US" dirty="0" smtClean="0"/>
              <a:t> source data</a:t>
            </a:r>
          </a:p>
          <a:p>
            <a:pPr lvl="1"/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0703"/>
            <a:ext cx="8789894" cy="5018372"/>
          </a:xfrm>
        </p:spPr>
        <p:txBody>
          <a:bodyPr>
            <a:normAutofit/>
          </a:bodyPr>
          <a:lstStyle/>
          <a:p>
            <a:r>
              <a:rPr lang="en-US" dirty="0" smtClean="0"/>
              <a:t>When possible, different OFFs</a:t>
            </a:r>
          </a:p>
          <a:p>
            <a:pPr lvl="1"/>
            <a:r>
              <a:rPr lang="en-US" dirty="0" smtClean="0"/>
              <a:t>January – February</a:t>
            </a:r>
          </a:p>
          <a:p>
            <a:pPr lvl="2"/>
            <a:r>
              <a:rPr lang="en-US" dirty="0"/>
              <a:t>Cornelia: PKS </a:t>
            </a:r>
            <a:r>
              <a:rPr lang="en-US" dirty="0" smtClean="0"/>
              <a:t>1222</a:t>
            </a:r>
          </a:p>
          <a:p>
            <a:pPr lvl="2"/>
            <a:r>
              <a:rPr lang="en-US" dirty="0" err="1" smtClean="0"/>
              <a:t>Simona</a:t>
            </a:r>
            <a:r>
              <a:rPr lang="en-US" dirty="0" smtClean="0"/>
              <a:t>: M87 (January) PKS 1222 (February)</a:t>
            </a:r>
          </a:p>
          <a:p>
            <a:pPr lvl="2"/>
            <a:r>
              <a:rPr lang="en-US" dirty="0"/>
              <a:t>Paolo: </a:t>
            </a:r>
            <a:r>
              <a:rPr lang="en-US" dirty="0" err="1" smtClean="0"/>
              <a:t>SegueJ</a:t>
            </a:r>
            <a:r>
              <a:rPr lang="en-US" dirty="0" smtClean="0"/>
              <a:t>, </a:t>
            </a:r>
            <a:r>
              <a:rPr lang="en-US" dirty="0"/>
              <a:t>PKS 1222, PKS </a:t>
            </a:r>
            <a:r>
              <a:rPr lang="en-US" dirty="0" smtClean="0"/>
              <a:t>1510</a:t>
            </a:r>
          </a:p>
          <a:p>
            <a:pPr lvl="1"/>
            <a:r>
              <a:rPr lang="en-US" dirty="0" smtClean="0"/>
              <a:t>February March</a:t>
            </a:r>
          </a:p>
          <a:p>
            <a:pPr lvl="2"/>
            <a:r>
              <a:rPr lang="en-US" dirty="0" smtClean="0"/>
              <a:t>Cornelia: M87</a:t>
            </a:r>
          </a:p>
          <a:p>
            <a:pPr lvl="2"/>
            <a:r>
              <a:rPr lang="en-US" dirty="0" err="1" smtClean="0"/>
              <a:t>Simona</a:t>
            </a:r>
            <a:r>
              <a:rPr lang="en-US" dirty="0" smtClean="0"/>
              <a:t>: M87</a:t>
            </a:r>
          </a:p>
          <a:p>
            <a:pPr lvl="2"/>
            <a:r>
              <a:rPr lang="en-US" dirty="0" smtClean="0"/>
              <a:t>Paolo: 1ES 1011</a:t>
            </a:r>
            <a:endParaRPr lang="en-US" dirty="0"/>
          </a:p>
          <a:p>
            <a:pPr lvl="1"/>
            <a:r>
              <a:rPr lang="en-US" dirty="0" smtClean="0"/>
              <a:t>March May</a:t>
            </a:r>
          </a:p>
          <a:p>
            <a:pPr lvl="2"/>
            <a:r>
              <a:rPr lang="en-US" dirty="0" smtClean="0"/>
              <a:t>Cornelia: M87</a:t>
            </a:r>
          </a:p>
          <a:p>
            <a:pPr lvl="2"/>
            <a:r>
              <a:rPr lang="en-US" dirty="0" err="1" smtClean="0"/>
              <a:t>Simona</a:t>
            </a:r>
            <a:r>
              <a:rPr lang="en-US" dirty="0" smtClean="0"/>
              <a:t>: M87</a:t>
            </a:r>
          </a:p>
          <a:p>
            <a:pPr lvl="2"/>
            <a:r>
              <a:rPr lang="en-US" dirty="0" smtClean="0"/>
              <a:t>Paolo: </a:t>
            </a:r>
            <a:r>
              <a:rPr lang="en-US" dirty="0" err="1" smtClean="0"/>
              <a:t>SegueJ</a:t>
            </a:r>
            <a:r>
              <a:rPr lang="en-US" dirty="0"/>
              <a:t>, PKS </a:t>
            </a:r>
            <a:r>
              <a:rPr lang="en-US" dirty="0" smtClean="0"/>
              <a:t>1222, M87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6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RF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Cornelia &amp; Paolo</a:t>
            </a:r>
          </a:p>
          <a:p>
            <a:pPr lvl="1"/>
            <a:r>
              <a:rPr lang="en-US" dirty="0" smtClean="0"/>
              <a:t>200 trees (only Cornelia)</a:t>
            </a:r>
          </a:p>
          <a:p>
            <a:pPr lvl="1"/>
            <a:r>
              <a:rPr lang="en-US" dirty="0" err="1" smtClean="0"/>
              <a:t>SelectMC</a:t>
            </a:r>
            <a:endParaRPr lang="en-US" dirty="0"/>
          </a:p>
          <a:p>
            <a:pPr lvl="2"/>
            <a:r>
              <a:rPr lang="en-US" dirty="0" smtClean="0"/>
              <a:t>Test/Train Sample (“write reject” option)</a:t>
            </a:r>
          </a:p>
          <a:p>
            <a:pPr lvl="3"/>
            <a:r>
              <a:rPr lang="en-US" dirty="0" smtClean="0"/>
              <a:t>A lot of MCs for training</a:t>
            </a:r>
          </a:p>
          <a:p>
            <a:pPr lvl="3"/>
            <a:r>
              <a:rPr lang="en-US" dirty="0" smtClean="0"/>
              <a:t>In the case of January and February few MC for the data analysis</a:t>
            </a:r>
          </a:p>
          <a:p>
            <a:r>
              <a:rPr lang="en-US" dirty="0" err="1" smtClean="0"/>
              <a:t>Simona</a:t>
            </a:r>
            <a:endParaRPr lang="en-US" dirty="0" smtClean="0"/>
          </a:p>
          <a:p>
            <a:pPr lvl="1"/>
            <a:r>
              <a:rPr lang="en-US" dirty="0" smtClean="0"/>
              <a:t>200 trees</a:t>
            </a:r>
          </a:p>
          <a:p>
            <a:pPr lvl="2"/>
            <a:r>
              <a:rPr lang="en-US" dirty="0" smtClean="0"/>
              <a:t>30% Test &amp; 70% Training sample</a:t>
            </a:r>
          </a:p>
          <a:p>
            <a:pPr lvl="2"/>
            <a:endParaRPr lang="en-US" dirty="0"/>
          </a:p>
          <a:p>
            <a:r>
              <a:rPr lang="en-US" dirty="0" smtClean="0"/>
              <a:t>Crab tests</a:t>
            </a:r>
          </a:p>
          <a:p>
            <a:pPr lvl="1"/>
            <a:r>
              <a:rPr lang="en-US" dirty="0" smtClean="0"/>
              <a:t>For all periods similar sensitivities in the FR (</a:t>
            </a:r>
            <a:r>
              <a:rPr lang="en-US" dirty="0" smtClean="0"/>
              <a:t>~</a:t>
            </a:r>
            <a:r>
              <a:rPr lang="en-US" dirty="0" smtClean="0"/>
              <a:t>0.8%) and LE (1.5%) range </a:t>
            </a:r>
          </a:p>
          <a:p>
            <a:pPr lvl="1"/>
            <a:r>
              <a:rPr lang="en-US" dirty="0" smtClean="0"/>
              <a:t>Crab spectrum well reproduced (despite few test data f same </a:t>
            </a:r>
            <a:r>
              <a:rPr lang="en-US" dirty="0" err="1" smtClean="0"/>
              <a:t>Zd</a:t>
            </a:r>
            <a:r>
              <a:rPr lang="en-US" dirty="0" smtClean="0"/>
              <a:t> range)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February 11th,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MAGIC AGN Meeting,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12682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173</TotalTime>
  <Words>1250</Words>
  <Application>Microsoft Macintosh PowerPoint</Application>
  <PresentationFormat>On-screen Show (4:3)</PresentationFormat>
  <Paragraphs>253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Perception</vt:lpstr>
      <vt:lpstr>1ES 1011+496 – The 2012 data stacking problem</vt:lpstr>
      <vt:lpstr>Source details</vt:lpstr>
      <vt:lpstr>2012 Observations</vt:lpstr>
      <vt:lpstr>Dedicated MCs, OFF data and Crab Data</vt:lpstr>
      <vt:lpstr>Dedicated MCs, OFF data and Crab Data</vt:lpstr>
      <vt:lpstr>Dedicated MCs, OFF data and Crab Data</vt:lpstr>
      <vt:lpstr>Data Subsample Definition</vt:lpstr>
      <vt:lpstr>OFF data</vt:lpstr>
      <vt:lpstr> RF approach</vt:lpstr>
      <vt:lpstr>Signal Detection Plot Dilemma(Jungle!)</vt:lpstr>
      <vt:lpstr>Cornelia’s Zoo</vt:lpstr>
      <vt:lpstr>Simona’s Zoo </vt:lpstr>
      <vt:lpstr>Paolos’s Zoo (LE, 1OFF)</vt:lpstr>
      <vt:lpstr>Analysis Strategy</vt:lpstr>
      <vt:lpstr>Analysis Summary </vt:lpstr>
      <vt:lpstr>Very Preliminary “Stacking” Results Since I had to finish my PhD Thesis. These results are not cross checked at all! </vt:lpstr>
      <vt:lpstr>Light curve above 150 GeV</vt:lpstr>
      <vt:lpstr>Quite Stable Light curve</vt:lpstr>
      <vt:lpstr>Stacked Differential Spectrum </vt:lpstr>
      <vt:lpstr>MWL Coverage 2011 &amp; 2012</vt:lpstr>
      <vt:lpstr>MWL Coverage 2011 &amp; 2012</vt:lpstr>
      <vt:lpstr>Source Variability</vt:lpstr>
      <vt:lpstr>SED 2011 &amp; 2012</vt:lpstr>
      <vt:lpstr>Summary and Outlook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1ES 1011+496 – The 2012 data stacking problem</dc:title>
  <dc:creator>Cornelia Schultz</dc:creator>
  <cp:lastModifiedBy>Cornelia Schultz</cp:lastModifiedBy>
  <cp:revision>21</cp:revision>
  <dcterms:created xsi:type="dcterms:W3CDTF">2013-02-11T22:43:21Z</dcterms:created>
  <dcterms:modified xsi:type="dcterms:W3CDTF">2013-02-12T01:36:32Z</dcterms:modified>
</cp:coreProperties>
</file>