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embeddings/Microsoft_Equation2.bin" ContentType="application/vnd.openxmlformats-officedocument.oleObject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Default Extension="pict" ContentType="image/pict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vml" ContentType="application/vnd.openxmlformats-officedocument.vmlDrawing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embeddings/Microsoft_Equation1.bin" ContentType="application/vnd.openxmlformats-officedocument.oleObject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68" r:id="rId2"/>
    <p:sldId id="257" r:id="rId3"/>
    <p:sldId id="263" r:id="rId4"/>
    <p:sldId id="258" r:id="rId5"/>
    <p:sldId id="264" r:id="rId6"/>
    <p:sldId id="265" r:id="rId7"/>
    <p:sldId id="266" r:id="rId8"/>
    <p:sldId id="267" r:id="rId9"/>
    <p:sldId id="256" r:id="rId10"/>
    <p:sldId id="259" r:id="rId11"/>
    <p:sldId id="260" r:id="rId12"/>
    <p:sldId id="261" r:id="rId1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Grid="0" snapToObjects="1">
      <p:cViewPr>
        <p:scale>
          <a:sx n="120" d="100"/>
          <a:sy n="120" d="100"/>
        </p:scale>
        <p:origin x="-432" y="-4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ict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over-TextureFore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796303"/>
            <a:ext cx="7086600" cy="1847850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66565"/>
            <a:ext cx="7086600" cy="1752600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8423" y="6221506"/>
            <a:ext cx="2743200" cy="365125"/>
          </a:xfrm>
        </p:spPr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21506"/>
            <a:ext cx="2743200" cy="365125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5" y="3765177"/>
            <a:ext cx="7272338" cy="1098176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78013" y="777240"/>
            <a:ext cx="4294363" cy="2866913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9025" y="4867836"/>
            <a:ext cx="7272338" cy="126402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6588" y="609600"/>
            <a:ext cx="1524000" cy="551656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89024" y="609600"/>
            <a:ext cx="5921376" cy="551656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792224"/>
            <a:ext cx="7086600" cy="1847088"/>
          </a:xfrm>
        </p:spPr>
        <p:txBody>
          <a:bodyPr vert="horz" lIns="91440" tIns="45720" rIns="91440" bIns="45720" rtlCol="0" anchor="b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400" b="1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666744"/>
            <a:ext cx="7086600" cy="1755648"/>
          </a:xfrm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threePt" dir="t">
                <a:rot lat="0" lon="0" rev="10800000"/>
              </a:lightRig>
            </a:scene3d>
            <a:sp3d extrusionH="25400">
              <a:bevelT w="12700" h="12700" prst="relaxedInset"/>
              <a:bevelB w="12700" h="12700" prst="relaxedInset"/>
            </a:sp3d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ct val="0"/>
              </a:spcBef>
              <a:buFont typeface="Wingdings" pitchFamily="2" charset="2"/>
              <a:buNone/>
              <a:defRPr sz="2000" b="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19050" dir="4200000" algn="ctr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0D744-A176-4DCB-9147-2AE7B7E87481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902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363" y="1816100"/>
            <a:ext cx="3429000" cy="43100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9024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2363" y="1688679"/>
            <a:ext cx="3429000" cy="8270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32363" y="2590800"/>
            <a:ext cx="3429000" cy="35353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729" y="381000"/>
            <a:ext cx="3429000" cy="1649506"/>
          </a:xfrm>
        </p:spPr>
        <p:txBody>
          <a:bodyPr anchor="b"/>
          <a:lstStyle>
            <a:lvl1pPr algn="ctr">
              <a:lnSpc>
                <a:spcPct val="100000"/>
              </a:lnSpc>
              <a:defRPr sz="3600" b="1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30588" y="381000"/>
            <a:ext cx="3429000" cy="57451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84729" y="2057401"/>
            <a:ext cx="3429000" cy="3657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terior-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363" y="739588"/>
            <a:ext cx="3429000" cy="1290380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88136" y="779929"/>
            <a:ext cx="3429000" cy="4935071"/>
          </a:xfrm>
          <a:ln w="76200" cmpd="dbl">
            <a:solidFill>
              <a:schemeClr val="tx1"/>
            </a:solidFill>
            <a:miter lim="800000"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2363" y="2057400"/>
            <a:ext cx="342900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 typeface="Wingdings" pitchFamily="2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02187" y="6356350"/>
            <a:ext cx="242943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E598E6C-C59F-4348-B2EA-D8B4ED533AC0}" type="datetimeFigureOut">
              <a:rPr lang="it-IT" smtClean="0"/>
              <a:pPr/>
              <a:t>2/11/13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0393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8BCB8D4-798C-FB4D-9653-72E183496494}" type="slidenum">
              <a:rPr lang="it-IT" smtClean="0"/>
              <a:pPr/>
              <a:t>‹#›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lnSpc>
          <a:spcPts val="5200"/>
        </a:lnSpc>
        <a:spcBef>
          <a:spcPct val="0"/>
        </a:spcBef>
        <a:buNone/>
        <a:defRPr sz="4800" b="1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" pitchFamily="2" charset="2"/>
        <a:buChar char="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" pitchFamily="2" charset="2"/>
        <a:buChar char="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" pitchFamily="2" charset="2"/>
        <a:buChar char="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gif"/><Relationship Id="rId3" Type="http://schemas.openxmlformats.org/officeDocument/2006/relationships/image" Target="../media/image14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.bin"/><Relationship Id="rId4" Type="http://schemas.openxmlformats.org/officeDocument/2006/relationships/image" Target="../media/image9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2.bin"/><Relationship Id="rId4" Type="http://schemas.openxmlformats.org/officeDocument/2006/relationships/image" Target="../media/image11.jpe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089024" y="274637"/>
            <a:ext cx="7272339" cy="133900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2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IGMF with MAGIC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89024" y="1801906"/>
            <a:ext cx="7272339" cy="43242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2575" marR="0" lvl="0" indent="-282575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 feasible key-project for MAGIC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Proposers: A.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Stamerra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F.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Tavecchio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Contribution: P.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Vela, A.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Neronov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Markarian</a:t>
            </a:r>
            <a:r>
              <a:rPr lang="it-IT" dirty="0" smtClean="0"/>
              <a:t> 421 and 501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6168" y="1801906"/>
            <a:ext cx="7705196" cy="4632761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search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the </a:t>
            </a:r>
            <a:r>
              <a:rPr lang="it-IT" dirty="0" err="1" smtClean="0"/>
              <a:t>halo</a:t>
            </a:r>
            <a:r>
              <a:rPr lang="it-IT" dirty="0" smtClean="0"/>
              <a:t> </a:t>
            </a:r>
            <a:r>
              <a:rPr lang="it-IT" dirty="0" err="1" smtClean="0"/>
              <a:t>around</a:t>
            </a:r>
            <a:r>
              <a:rPr lang="it-IT" dirty="0" smtClean="0"/>
              <a:t> a </a:t>
            </a:r>
            <a:r>
              <a:rPr lang="it-IT" dirty="0" err="1" smtClean="0"/>
              <a:t>point</a:t>
            </a:r>
            <a:r>
              <a:rPr lang="it-IT" dirty="0" smtClean="0"/>
              <a:t> source </a:t>
            </a:r>
            <a:r>
              <a:rPr lang="it-IT" dirty="0" err="1" smtClean="0"/>
              <a:t>was</a:t>
            </a:r>
            <a:r>
              <a:rPr lang="it-IT" dirty="0" smtClean="0"/>
              <a:t> </a:t>
            </a:r>
            <a:r>
              <a:rPr lang="it-IT" dirty="0" err="1" smtClean="0"/>
              <a:t>already</a:t>
            </a:r>
            <a:r>
              <a:rPr lang="it-IT" dirty="0" smtClean="0"/>
              <a:t> </a:t>
            </a:r>
            <a:r>
              <a:rPr lang="it-IT" dirty="0" err="1" smtClean="0"/>
              <a:t>performed</a:t>
            </a:r>
            <a:r>
              <a:rPr lang="it-IT" dirty="0" smtClean="0"/>
              <a:t> </a:t>
            </a:r>
            <a:r>
              <a:rPr lang="it-IT" dirty="0" err="1" smtClean="0"/>
              <a:t>by</a:t>
            </a:r>
            <a:r>
              <a:rPr lang="it-IT" dirty="0" smtClean="0"/>
              <a:t> MAGIC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Mrk</a:t>
            </a:r>
            <a:r>
              <a:rPr lang="it-IT" dirty="0" smtClean="0"/>
              <a:t> 421 and </a:t>
            </a:r>
            <a:r>
              <a:rPr lang="it-IT" dirty="0" err="1" smtClean="0"/>
              <a:t>Mrk</a:t>
            </a:r>
            <a:r>
              <a:rPr lang="it-IT" dirty="0" smtClean="0"/>
              <a:t> 501.</a:t>
            </a:r>
          </a:p>
          <a:p>
            <a:r>
              <a:rPr lang="it-IT" dirty="0" smtClean="0"/>
              <a:t>In </a:t>
            </a:r>
            <a:r>
              <a:rPr lang="it-IT" dirty="0" err="1" smtClean="0"/>
              <a:t>that</a:t>
            </a:r>
            <a:r>
              <a:rPr lang="it-IT" dirty="0" smtClean="0"/>
              <a:t> case mono data </a:t>
            </a:r>
            <a:r>
              <a:rPr lang="it-IT" dirty="0" err="1" smtClean="0"/>
              <a:t>were</a:t>
            </a:r>
            <a:r>
              <a:rPr lang="it-IT" dirty="0" smtClean="0"/>
              <a:t> </a:t>
            </a:r>
            <a:r>
              <a:rPr lang="it-IT" dirty="0" err="1" smtClean="0"/>
              <a:t>used</a:t>
            </a:r>
            <a:r>
              <a:rPr lang="it-IT" dirty="0" smtClean="0"/>
              <a:t>.</a:t>
            </a:r>
          </a:p>
          <a:p>
            <a:r>
              <a:rPr lang="it-IT" dirty="0" err="1" smtClean="0"/>
              <a:t>These</a:t>
            </a:r>
            <a:r>
              <a:rPr lang="it-IT" dirty="0" smtClean="0"/>
              <a:t> </a:t>
            </a:r>
            <a:r>
              <a:rPr lang="it-IT" dirty="0" err="1" smtClean="0"/>
              <a:t>results</a:t>
            </a:r>
            <a:r>
              <a:rPr lang="it-IT" dirty="0" smtClean="0"/>
              <a:t> can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improved</a:t>
            </a:r>
            <a:r>
              <a:rPr lang="it-IT" dirty="0" smtClean="0"/>
              <a:t> </a:t>
            </a:r>
            <a:r>
              <a:rPr lang="it-IT" smtClean="0"/>
              <a:t>because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stereo data</a:t>
            </a:r>
          </a:p>
          <a:p>
            <a:pPr lvl="1"/>
            <a:r>
              <a:rPr lang="it-IT" dirty="0" err="1" smtClean="0"/>
              <a:t>better</a:t>
            </a:r>
            <a:r>
              <a:rPr lang="it-IT" dirty="0" smtClean="0"/>
              <a:t> </a:t>
            </a:r>
            <a:r>
              <a:rPr lang="it-IT" dirty="0" err="1" smtClean="0"/>
              <a:t>sensitivity</a:t>
            </a:r>
            <a:endParaRPr lang="it-IT" dirty="0" smtClean="0"/>
          </a:p>
          <a:p>
            <a:pPr lvl="1"/>
            <a:r>
              <a:rPr lang="it-IT" dirty="0" err="1" smtClean="0"/>
              <a:t>better</a:t>
            </a:r>
            <a:r>
              <a:rPr lang="it-IT" dirty="0" smtClean="0"/>
              <a:t> </a:t>
            </a:r>
            <a:r>
              <a:rPr lang="it-IT" dirty="0" err="1" smtClean="0"/>
              <a:t>angular</a:t>
            </a:r>
            <a:r>
              <a:rPr lang="it-IT" dirty="0" smtClean="0"/>
              <a:t> </a:t>
            </a:r>
            <a:r>
              <a:rPr lang="it-IT" dirty="0" err="1" smtClean="0"/>
              <a:t>resolution</a:t>
            </a:r>
            <a:r>
              <a:rPr lang="it-IT" dirty="0" smtClean="0"/>
              <a:t> </a:t>
            </a:r>
          </a:p>
          <a:p>
            <a:pPr lvl="1"/>
            <a:r>
              <a:rPr lang="it-IT" dirty="0" err="1" smtClean="0"/>
              <a:t>lower</a:t>
            </a:r>
            <a:r>
              <a:rPr lang="it-IT" dirty="0" smtClean="0"/>
              <a:t> </a:t>
            </a:r>
            <a:r>
              <a:rPr lang="it-IT" dirty="0" err="1" smtClean="0"/>
              <a:t>energy</a:t>
            </a:r>
            <a:r>
              <a:rPr lang="it-IT" dirty="0" smtClean="0"/>
              <a:t> </a:t>
            </a:r>
            <a:r>
              <a:rPr lang="it-IT" dirty="0" err="1" smtClean="0"/>
              <a:t>threshold</a:t>
            </a:r>
            <a:endParaRPr lang="it-IT" dirty="0" smtClean="0"/>
          </a:p>
          <a:p>
            <a:r>
              <a:rPr lang="it-IT" dirty="0" smtClean="0"/>
              <a:t>In the future the situation can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even</a:t>
            </a:r>
            <a:r>
              <a:rPr lang="it-IT" dirty="0" smtClean="0"/>
              <a:t> </a:t>
            </a:r>
            <a:r>
              <a:rPr lang="it-IT" dirty="0" err="1" smtClean="0"/>
              <a:t>better</a:t>
            </a:r>
            <a:r>
              <a:rPr lang="it-IT" dirty="0" smtClean="0"/>
              <a:t>  </a:t>
            </a:r>
            <a:r>
              <a:rPr lang="it-IT" dirty="0" err="1" smtClean="0"/>
              <a:t>taking</a:t>
            </a:r>
            <a:r>
              <a:rPr lang="it-IT" dirty="0" smtClean="0"/>
              <a:t> </a:t>
            </a:r>
            <a:r>
              <a:rPr lang="it-IT" dirty="0" err="1" smtClean="0"/>
              <a:t>advantage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the </a:t>
            </a:r>
            <a:r>
              <a:rPr lang="it-IT" dirty="0" err="1" smtClean="0"/>
              <a:t>improved</a:t>
            </a:r>
            <a:r>
              <a:rPr lang="it-IT" dirty="0" smtClean="0"/>
              <a:t> </a:t>
            </a:r>
            <a:r>
              <a:rPr lang="it-IT" dirty="0" err="1" smtClean="0"/>
              <a:t>angular</a:t>
            </a:r>
            <a:r>
              <a:rPr lang="it-IT" dirty="0" smtClean="0"/>
              <a:t> </a:t>
            </a:r>
            <a:r>
              <a:rPr lang="it-IT" dirty="0" err="1" smtClean="0"/>
              <a:t>resolution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the </a:t>
            </a:r>
            <a:r>
              <a:rPr lang="it-IT" dirty="0" err="1" smtClean="0"/>
              <a:t>upgraded</a:t>
            </a:r>
            <a:r>
              <a:rPr lang="it-IT" dirty="0" smtClean="0"/>
              <a:t> MAGIC system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4918" y="127000"/>
            <a:ext cx="7546446" cy="1339009"/>
          </a:xfrm>
        </p:spPr>
        <p:txBody>
          <a:bodyPr/>
          <a:lstStyle/>
          <a:p>
            <a:r>
              <a:rPr lang="it-IT" dirty="0" err="1" smtClean="0"/>
              <a:t>Possible</a:t>
            </a:r>
            <a:r>
              <a:rPr lang="it-IT" dirty="0" smtClean="0"/>
              <a:t> </a:t>
            </a:r>
            <a:r>
              <a:rPr lang="it-IT" dirty="0" err="1" smtClean="0"/>
              <a:t>strategies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detect</a:t>
            </a:r>
            <a:r>
              <a:rPr lang="it-IT" dirty="0" smtClean="0"/>
              <a:t> the </a:t>
            </a:r>
            <a:r>
              <a:rPr lang="it-IT" dirty="0" err="1" smtClean="0"/>
              <a:t>halo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8083" y="1333500"/>
            <a:ext cx="8540749" cy="4324257"/>
          </a:xfrm>
        </p:spPr>
        <p:txBody>
          <a:bodyPr/>
          <a:lstStyle/>
          <a:p>
            <a:r>
              <a:rPr lang="it-IT" dirty="0" err="1" smtClean="0"/>
              <a:t>We</a:t>
            </a:r>
            <a:r>
              <a:rPr lang="it-IT" dirty="0" smtClean="0"/>
              <a:t> </a:t>
            </a:r>
            <a:r>
              <a:rPr lang="it-IT" dirty="0" err="1" smtClean="0"/>
              <a:t>indentified</a:t>
            </a:r>
            <a:r>
              <a:rPr lang="it-IT" dirty="0" smtClean="0"/>
              <a:t> </a:t>
            </a:r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main</a:t>
            </a:r>
            <a:r>
              <a:rPr lang="it-IT" dirty="0" smtClean="0"/>
              <a:t> </a:t>
            </a:r>
            <a:r>
              <a:rPr lang="it-IT" dirty="0" err="1" smtClean="0"/>
              <a:t>ways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detect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extended</a:t>
            </a:r>
            <a:r>
              <a:rPr lang="it-IT" dirty="0" smtClean="0"/>
              <a:t> </a:t>
            </a:r>
            <a:r>
              <a:rPr lang="it-IT" dirty="0" err="1" smtClean="0"/>
              <a:t>emission</a:t>
            </a:r>
            <a:endParaRPr lang="it-IT" dirty="0"/>
          </a:p>
        </p:txBody>
      </p:sp>
      <p:sp>
        <p:nvSpPr>
          <p:cNvPr id="4" name="Freccia giù 3"/>
          <p:cNvSpPr/>
          <p:nvPr/>
        </p:nvSpPr>
        <p:spPr>
          <a:xfrm rot="4165081">
            <a:off x="3302003" y="1679908"/>
            <a:ext cx="306917" cy="77258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328083" y="2004691"/>
            <a:ext cx="45825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accent2"/>
                </a:solidFill>
              </a:rPr>
              <a:t>“</a:t>
            </a:r>
            <a:r>
              <a:rPr lang="it-IT" b="1" dirty="0" err="1" smtClean="0">
                <a:solidFill>
                  <a:schemeClr val="accent2"/>
                </a:solidFill>
              </a:rPr>
              <a:t>Theta</a:t>
            </a:r>
            <a:r>
              <a:rPr lang="it-IT" b="1" dirty="0" smtClean="0">
                <a:solidFill>
                  <a:schemeClr val="accent2"/>
                </a:solidFill>
              </a:rPr>
              <a:t> </a:t>
            </a:r>
            <a:r>
              <a:rPr lang="it-IT" b="1" dirty="0" err="1" smtClean="0">
                <a:solidFill>
                  <a:schemeClr val="accent2"/>
                </a:solidFill>
              </a:rPr>
              <a:t>Square</a:t>
            </a:r>
            <a:r>
              <a:rPr lang="it-IT" b="1" dirty="0" smtClean="0">
                <a:solidFill>
                  <a:schemeClr val="accent2"/>
                </a:solidFill>
              </a:rPr>
              <a:t>” </a:t>
            </a:r>
            <a:r>
              <a:rPr lang="it-IT" b="1" dirty="0" err="1" smtClean="0">
                <a:solidFill>
                  <a:schemeClr val="accent2"/>
                </a:solidFill>
              </a:rPr>
              <a:t>approach</a:t>
            </a:r>
            <a:r>
              <a:rPr lang="it-IT" b="1" dirty="0" smtClean="0">
                <a:solidFill>
                  <a:schemeClr val="accent2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err="1" smtClean="0"/>
              <a:t>Get</a:t>
            </a:r>
            <a:r>
              <a:rPr lang="it-IT" b="1" dirty="0" smtClean="0"/>
              <a:t> a </a:t>
            </a:r>
            <a:r>
              <a:rPr lang="it-IT" b="1" dirty="0" err="1" smtClean="0"/>
              <a:t>good</a:t>
            </a:r>
            <a:r>
              <a:rPr lang="it-IT" b="1" dirty="0" smtClean="0"/>
              <a:t> </a:t>
            </a:r>
            <a:r>
              <a:rPr lang="it-IT" b="1" dirty="0" err="1" smtClean="0"/>
              <a:t>model</a:t>
            </a:r>
            <a:r>
              <a:rPr lang="it-IT" b="1" dirty="0" smtClean="0"/>
              <a:t> </a:t>
            </a:r>
            <a:r>
              <a:rPr lang="it-IT" b="1" dirty="0" err="1" smtClean="0"/>
              <a:t>of</a:t>
            </a:r>
            <a:r>
              <a:rPr lang="it-IT" b="1" dirty="0" smtClean="0"/>
              <a:t> PSF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err="1" smtClean="0">
                <a:solidFill>
                  <a:srgbClr val="000000"/>
                </a:solidFill>
              </a:rPr>
              <a:t>Rescale</a:t>
            </a:r>
            <a:r>
              <a:rPr lang="it-IT" b="1" dirty="0" smtClean="0">
                <a:solidFill>
                  <a:srgbClr val="000000"/>
                </a:solidFill>
              </a:rPr>
              <a:t> the PSF </a:t>
            </a:r>
            <a:r>
              <a:rPr lang="it-IT" b="1" dirty="0" err="1" smtClean="0">
                <a:solidFill>
                  <a:srgbClr val="000000"/>
                </a:solidFill>
              </a:rPr>
              <a:t>to</a:t>
            </a:r>
            <a:r>
              <a:rPr lang="it-IT" b="1" dirty="0" smtClean="0">
                <a:solidFill>
                  <a:srgbClr val="000000"/>
                </a:solidFill>
              </a:rPr>
              <a:t> the </a:t>
            </a:r>
            <a:r>
              <a:rPr lang="it-IT" b="1" dirty="0" err="1" smtClean="0">
                <a:solidFill>
                  <a:srgbClr val="000000"/>
                </a:solidFill>
              </a:rPr>
              <a:t>spectrum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of</a:t>
            </a:r>
            <a:r>
              <a:rPr lang="it-IT" b="1" dirty="0" smtClean="0">
                <a:solidFill>
                  <a:srgbClr val="000000"/>
                </a:solidFill>
              </a:rPr>
              <a:t>  the source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>
                <a:solidFill>
                  <a:srgbClr val="000000"/>
                </a:solidFill>
              </a:rPr>
              <a:t>Test </a:t>
            </a:r>
            <a:r>
              <a:rPr lang="it-IT" b="1" dirty="0" err="1" smtClean="0">
                <a:solidFill>
                  <a:srgbClr val="000000"/>
                </a:solidFill>
              </a:rPr>
              <a:t>different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shapes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of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halo</a:t>
            </a:r>
            <a:r>
              <a:rPr lang="it-IT" b="1" dirty="0" smtClean="0">
                <a:solidFill>
                  <a:srgbClr val="000000"/>
                </a:solidFill>
              </a:rPr>
              <a:t> and </a:t>
            </a:r>
            <a:r>
              <a:rPr lang="it-IT" b="1" dirty="0" err="1" smtClean="0">
                <a:solidFill>
                  <a:srgbClr val="000000"/>
                </a:solidFill>
              </a:rPr>
              <a:t>convolve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them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with</a:t>
            </a:r>
            <a:r>
              <a:rPr lang="it-IT" b="1" dirty="0" smtClean="0">
                <a:solidFill>
                  <a:srgbClr val="000000"/>
                </a:solidFill>
              </a:rPr>
              <a:t> PSF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>
                <a:solidFill>
                  <a:srgbClr val="000000"/>
                </a:solidFill>
              </a:rPr>
              <a:t>Compare the “</a:t>
            </a:r>
            <a:r>
              <a:rPr lang="it-IT" b="1" dirty="0" err="1" smtClean="0">
                <a:solidFill>
                  <a:srgbClr val="000000"/>
                </a:solidFill>
              </a:rPr>
              <a:t>simulated</a:t>
            </a:r>
            <a:r>
              <a:rPr lang="it-IT" b="1" dirty="0" smtClean="0">
                <a:solidFill>
                  <a:srgbClr val="000000"/>
                </a:solidFill>
              </a:rPr>
              <a:t>” </a:t>
            </a:r>
            <a:r>
              <a:rPr lang="it-IT" b="1" dirty="0" err="1" smtClean="0">
                <a:solidFill>
                  <a:srgbClr val="000000"/>
                </a:solidFill>
              </a:rPr>
              <a:t>theta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squared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with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observed</a:t>
            </a:r>
            <a:r>
              <a:rPr lang="it-IT" b="1" dirty="0" smtClean="0">
                <a:solidFill>
                  <a:srgbClr val="000000"/>
                </a:solidFill>
              </a:rPr>
              <a:t> </a:t>
            </a:r>
            <a:r>
              <a:rPr lang="it-IT" b="1" dirty="0" err="1" smtClean="0">
                <a:solidFill>
                  <a:srgbClr val="000000"/>
                </a:solidFill>
              </a:rPr>
              <a:t>one</a:t>
            </a:r>
            <a:endParaRPr lang="it-IT" b="1" dirty="0">
              <a:solidFill>
                <a:srgbClr val="000000"/>
              </a:solidFill>
            </a:endParaRPr>
          </a:p>
        </p:txBody>
      </p:sp>
      <p:pic>
        <p:nvPicPr>
          <p:cNvPr id="6" name="Immagine 5" descr="theta2_crab_back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68" y="4313015"/>
            <a:ext cx="3542962" cy="2390432"/>
          </a:xfrm>
          <a:prstGeom prst="rect">
            <a:avLst/>
          </a:prstGeom>
        </p:spPr>
      </p:pic>
      <p:sp>
        <p:nvSpPr>
          <p:cNvPr id="7" name="Freccia giù 6"/>
          <p:cNvSpPr/>
          <p:nvPr/>
        </p:nvSpPr>
        <p:spPr>
          <a:xfrm rot="17531047">
            <a:off x="4940015" y="1671417"/>
            <a:ext cx="306917" cy="772584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5509115" y="2004691"/>
            <a:ext cx="335971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chemeClr val="accent2"/>
                </a:solidFill>
              </a:rPr>
              <a:t>“Sky </a:t>
            </a:r>
            <a:r>
              <a:rPr lang="it-IT" b="1" dirty="0" err="1" smtClean="0">
                <a:solidFill>
                  <a:schemeClr val="accent2"/>
                </a:solidFill>
              </a:rPr>
              <a:t>Map</a:t>
            </a:r>
            <a:r>
              <a:rPr lang="it-IT" b="1" dirty="0" smtClean="0">
                <a:solidFill>
                  <a:schemeClr val="accent2"/>
                </a:solidFill>
              </a:rPr>
              <a:t>” </a:t>
            </a:r>
            <a:r>
              <a:rPr lang="it-IT" b="1" dirty="0" err="1" smtClean="0">
                <a:solidFill>
                  <a:schemeClr val="accent2"/>
                </a:solidFill>
              </a:rPr>
              <a:t>approach</a:t>
            </a:r>
            <a:r>
              <a:rPr lang="it-IT" b="1" dirty="0" smtClean="0">
                <a:solidFill>
                  <a:schemeClr val="accent2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err="1" smtClean="0"/>
              <a:t>Get</a:t>
            </a:r>
            <a:r>
              <a:rPr lang="it-IT" b="1" dirty="0" smtClean="0"/>
              <a:t> a </a:t>
            </a:r>
            <a:r>
              <a:rPr lang="it-IT" b="1" dirty="0" err="1" smtClean="0"/>
              <a:t>gamma-like</a:t>
            </a:r>
            <a:r>
              <a:rPr lang="it-IT" b="1" dirty="0" smtClean="0"/>
              <a:t> </a:t>
            </a:r>
            <a:r>
              <a:rPr lang="it-IT" b="1" dirty="0" err="1" smtClean="0"/>
              <a:t>count</a:t>
            </a:r>
            <a:r>
              <a:rPr lang="it-IT" b="1" dirty="0" smtClean="0"/>
              <a:t> </a:t>
            </a:r>
            <a:r>
              <a:rPr lang="it-IT" b="1" dirty="0" err="1" smtClean="0"/>
              <a:t>map</a:t>
            </a:r>
            <a:endParaRPr lang="it-IT" b="1" dirty="0" smtClean="0"/>
          </a:p>
          <a:p>
            <a:pPr marL="342900" indent="-342900">
              <a:buFont typeface="+mj-lt"/>
              <a:buAutoNum type="arabicPeriod"/>
            </a:pPr>
            <a:r>
              <a:rPr lang="it-IT" b="1" dirty="0" err="1" smtClean="0"/>
              <a:t>Get</a:t>
            </a:r>
            <a:r>
              <a:rPr lang="it-IT" b="1" dirty="0" smtClean="0"/>
              <a:t> a background </a:t>
            </a:r>
            <a:r>
              <a:rPr lang="it-IT" b="1" dirty="0" err="1" smtClean="0"/>
              <a:t>map</a:t>
            </a:r>
            <a:endParaRPr lang="it-IT" b="1" dirty="0" smtClean="0"/>
          </a:p>
          <a:p>
            <a:pPr marL="342900" indent="-342900">
              <a:buFont typeface="+mj-lt"/>
              <a:buAutoNum type="arabicPeriod"/>
            </a:pPr>
            <a:r>
              <a:rPr lang="it-IT" b="1" dirty="0" err="1" smtClean="0"/>
              <a:t>Rescale</a:t>
            </a:r>
            <a:r>
              <a:rPr lang="it-IT" b="1" dirty="0" smtClean="0"/>
              <a:t> the background </a:t>
            </a:r>
            <a:r>
              <a:rPr lang="it-IT" b="1" dirty="0" err="1" smtClean="0"/>
              <a:t>map</a:t>
            </a:r>
            <a:r>
              <a:rPr lang="it-IT" b="1" dirty="0" smtClean="0"/>
              <a:t> </a:t>
            </a:r>
            <a:r>
              <a:rPr lang="it-IT" b="1" dirty="0" err="1" smtClean="0"/>
              <a:t>to</a:t>
            </a:r>
            <a:r>
              <a:rPr lang="it-IT" b="1" dirty="0" smtClean="0"/>
              <a:t> the </a:t>
            </a:r>
            <a:r>
              <a:rPr lang="it-IT" b="1" dirty="0" err="1" smtClean="0"/>
              <a:t>gamma-like</a:t>
            </a:r>
            <a:r>
              <a:rPr lang="it-IT" b="1" dirty="0" smtClean="0"/>
              <a:t> </a:t>
            </a:r>
            <a:r>
              <a:rPr lang="it-IT" b="1" dirty="0" err="1" smtClean="0"/>
              <a:t>map</a:t>
            </a:r>
            <a:endParaRPr lang="it-IT" b="1" dirty="0" smtClean="0"/>
          </a:p>
          <a:p>
            <a:pPr marL="342900" indent="-342900">
              <a:buFont typeface="+mj-lt"/>
              <a:buAutoNum type="arabicPeriod"/>
            </a:pPr>
            <a:r>
              <a:rPr lang="it-IT" b="1" dirty="0" err="1" smtClean="0"/>
              <a:t>Perform</a:t>
            </a:r>
            <a:r>
              <a:rPr lang="it-IT" b="1" dirty="0" smtClean="0"/>
              <a:t> a </a:t>
            </a:r>
            <a:r>
              <a:rPr lang="it-IT" b="1" dirty="0" err="1" smtClean="0"/>
              <a:t>significance</a:t>
            </a:r>
            <a:r>
              <a:rPr lang="it-IT" b="1" dirty="0" smtClean="0"/>
              <a:t> </a:t>
            </a:r>
            <a:r>
              <a:rPr lang="it-IT" b="1" dirty="0" err="1" smtClean="0"/>
              <a:t>map</a:t>
            </a:r>
            <a:endParaRPr lang="it-IT" b="1" dirty="0"/>
          </a:p>
        </p:txBody>
      </p:sp>
      <p:pic>
        <p:nvPicPr>
          <p:cNvPr id="9" name="Immagine 8" descr="significance_map_crab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667" y="3806164"/>
            <a:ext cx="3963865" cy="28972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err="1" smtClean="0"/>
              <a:t>E</a:t>
            </a:r>
            <a:r>
              <a:rPr lang="it-IT" sz="4400" dirty="0" err="1" smtClean="0"/>
              <a:t>xtended</a:t>
            </a:r>
            <a:r>
              <a:rPr lang="it-IT" sz="4400" dirty="0" smtClean="0"/>
              <a:t> </a:t>
            </a:r>
            <a:r>
              <a:rPr lang="it-IT" sz="4400" dirty="0" err="1" smtClean="0"/>
              <a:t>emission</a:t>
            </a:r>
            <a:r>
              <a:rPr lang="it-IT" sz="4400" dirty="0" smtClean="0"/>
              <a:t>: </a:t>
            </a:r>
            <a:r>
              <a:rPr lang="it-IT" sz="4400" dirty="0" err="1" smtClean="0"/>
              <a:t>summary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89024" y="1717242"/>
            <a:ext cx="7272339" cy="4324257"/>
          </a:xfrm>
        </p:spPr>
        <p:txBody>
          <a:bodyPr vert="horz" wrap="square">
            <a:noAutofit/>
          </a:bodyPr>
          <a:lstStyle/>
          <a:p>
            <a:pPr>
              <a:buNone/>
            </a:pPr>
            <a:r>
              <a:rPr lang="it-IT" sz="1800" dirty="0" err="1" smtClean="0"/>
              <a:t>What</a:t>
            </a:r>
            <a:r>
              <a:rPr lang="it-IT" sz="1800" dirty="0" smtClean="0"/>
              <a:t> </a:t>
            </a:r>
            <a:r>
              <a:rPr lang="it-IT" sz="1800" dirty="0" err="1" smtClean="0"/>
              <a:t>is</a:t>
            </a:r>
            <a:r>
              <a:rPr lang="it-IT" sz="1800" dirty="0" smtClean="0"/>
              <a:t> the best </a:t>
            </a:r>
            <a:r>
              <a:rPr lang="it-IT" sz="1800" dirty="0" err="1" smtClean="0"/>
              <a:t>approach</a:t>
            </a:r>
            <a:r>
              <a:rPr lang="it-IT" sz="1800" dirty="0" smtClean="0"/>
              <a:t>? </a:t>
            </a:r>
            <a:r>
              <a:rPr lang="it-IT" sz="1800" dirty="0" err="1" smtClean="0"/>
              <a:t>We</a:t>
            </a:r>
            <a:r>
              <a:rPr lang="it-IT" sz="1800" dirty="0" smtClean="0"/>
              <a:t> are </a:t>
            </a:r>
            <a:r>
              <a:rPr lang="it-IT" sz="1800" dirty="0" err="1" smtClean="0"/>
              <a:t>still</a:t>
            </a:r>
            <a:r>
              <a:rPr lang="it-IT" sz="1800" dirty="0" smtClean="0"/>
              <a:t> </a:t>
            </a:r>
            <a:r>
              <a:rPr lang="it-IT" sz="1800" dirty="0" err="1" smtClean="0"/>
              <a:t>working</a:t>
            </a:r>
            <a:r>
              <a:rPr lang="it-IT" sz="1800" dirty="0" smtClean="0"/>
              <a:t>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answer</a:t>
            </a:r>
            <a:r>
              <a:rPr lang="it-IT" sz="1800" dirty="0" smtClean="0"/>
              <a:t>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this</a:t>
            </a:r>
            <a:r>
              <a:rPr lang="it-IT" sz="1800" dirty="0" smtClean="0"/>
              <a:t> </a:t>
            </a:r>
            <a:r>
              <a:rPr lang="it-IT" sz="1800" dirty="0" err="1" smtClean="0"/>
              <a:t>question…in</a:t>
            </a:r>
            <a:r>
              <a:rPr lang="it-IT" sz="1800" dirty="0" smtClean="0"/>
              <a:t> </a:t>
            </a:r>
            <a:r>
              <a:rPr lang="it-IT" sz="1800" dirty="0" err="1" smtClean="0"/>
              <a:t>any</a:t>
            </a:r>
            <a:r>
              <a:rPr lang="it-IT" sz="1800" dirty="0" smtClean="0"/>
              <a:t> case </a:t>
            </a:r>
            <a:r>
              <a:rPr lang="it-IT" sz="1800" dirty="0" err="1" smtClean="0"/>
              <a:t>it</a:t>
            </a:r>
            <a:r>
              <a:rPr lang="it-IT" sz="1800" dirty="0" smtClean="0"/>
              <a:t> </a:t>
            </a:r>
            <a:r>
              <a:rPr lang="it-IT" sz="1800" dirty="0" err="1" smtClean="0"/>
              <a:t>is</a:t>
            </a:r>
            <a:r>
              <a:rPr lang="it-IT" sz="1800" dirty="0" smtClean="0"/>
              <a:t> </a:t>
            </a:r>
            <a:r>
              <a:rPr lang="it-IT" sz="1800" dirty="0" err="1" smtClean="0"/>
              <a:t>clear</a:t>
            </a:r>
            <a:r>
              <a:rPr lang="it-IT" sz="1800" dirty="0" smtClean="0"/>
              <a:t> </a:t>
            </a:r>
            <a:r>
              <a:rPr lang="it-IT" sz="1800" dirty="0" err="1" smtClean="0"/>
              <a:t>that</a:t>
            </a:r>
            <a:r>
              <a:rPr lang="it-IT" sz="1800" dirty="0" smtClean="0"/>
              <a:t>:</a:t>
            </a:r>
          </a:p>
          <a:p>
            <a:r>
              <a:rPr lang="it-IT" sz="1800" dirty="0" err="1" smtClean="0"/>
              <a:t>For</a:t>
            </a:r>
            <a:r>
              <a:rPr lang="it-IT" sz="1800" dirty="0" smtClean="0"/>
              <a:t> </a:t>
            </a:r>
            <a:r>
              <a:rPr lang="it-IT" sz="1800" dirty="0" err="1" smtClean="0"/>
              <a:t>both</a:t>
            </a:r>
            <a:r>
              <a:rPr lang="it-IT" sz="1800" dirty="0" smtClean="0"/>
              <a:t> </a:t>
            </a:r>
            <a:r>
              <a:rPr lang="it-IT" sz="1800" dirty="0" err="1" smtClean="0"/>
              <a:t>approaches</a:t>
            </a:r>
            <a:r>
              <a:rPr lang="it-IT" sz="1800" dirty="0" smtClean="0"/>
              <a:t> </a:t>
            </a:r>
            <a:r>
              <a:rPr lang="it-IT" sz="1800" dirty="0" err="1" smtClean="0"/>
              <a:t>it</a:t>
            </a:r>
            <a:r>
              <a:rPr lang="it-IT" sz="1800" dirty="0" smtClean="0"/>
              <a:t> </a:t>
            </a:r>
            <a:r>
              <a:rPr lang="it-IT" sz="1800" dirty="0" err="1" smtClean="0"/>
              <a:t>is</a:t>
            </a:r>
            <a:r>
              <a:rPr lang="it-IT" sz="1800" dirty="0" smtClean="0"/>
              <a:t> </a:t>
            </a:r>
            <a:r>
              <a:rPr lang="it-IT" sz="1800" dirty="0" err="1" smtClean="0"/>
              <a:t>crucial</a:t>
            </a:r>
            <a:r>
              <a:rPr lang="it-IT" sz="1800" dirty="0" smtClean="0"/>
              <a:t>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know</a:t>
            </a:r>
            <a:r>
              <a:rPr lang="it-IT" sz="1800" dirty="0" smtClean="0"/>
              <a:t> </a:t>
            </a:r>
            <a:r>
              <a:rPr lang="it-IT" sz="1800" dirty="0" err="1" smtClean="0"/>
              <a:t>which</a:t>
            </a:r>
            <a:r>
              <a:rPr lang="it-IT" sz="1800" dirty="0" smtClean="0"/>
              <a:t> </a:t>
            </a:r>
            <a:r>
              <a:rPr lang="it-IT" sz="1800" dirty="0" err="1" smtClean="0"/>
              <a:t>is</a:t>
            </a:r>
            <a:r>
              <a:rPr lang="it-IT" sz="1800" dirty="0" smtClean="0"/>
              <a:t> a </a:t>
            </a:r>
            <a:r>
              <a:rPr lang="it-IT" sz="1800" dirty="0" err="1" smtClean="0"/>
              <a:t>good</a:t>
            </a:r>
            <a:r>
              <a:rPr lang="it-IT" sz="1800" dirty="0" smtClean="0"/>
              <a:t> </a:t>
            </a:r>
            <a:r>
              <a:rPr lang="it-IT" sz="1800" dirty="0" err="1" smtClean="0"/>
              <a:t>model</a:t>
            </a:r>
            <a:r>
              <a:rPr lang="it-IT" sz="1800" dirty="0" smtClean="0"/>
              <a:t> </a:t>
            </a:r>
            <a:r>
              <a:rPr lang="it-IT" sz="1800" dirty="0" err="1" smtClean="0"/>
              <a:t>for</a:t>
            </a:r>
            <a:r>
              <a:rPr lang="it-IT" sz="1800" dirty="0" smtClean="0"/>
              <a:t> the </a:t>
            </a:r>
            <a:r>
              <a:rPr lang="it-IT" sz="1800" dirty="0" err="1" smtClean="0"/>
              <a:t>real</a:t>
            </a:r>
            <a:r>
              <a:rPr lang="it-IT" sz="1800" dirty="0" smtClean="0"/>
              <a:t> PSF (a </a:t>
            </a:r>
            <a:r>
              <a:rPr lang="it-IT" sz="1800" dirty="0" err="1" smtClean="0"/>
              <a:t>deep</a:t>
            </a:r>
            <a:r>
              <a:rPr lang="it-IT" sz="1800" dirty="0" smtClean="0"/>
              <a:t> </a:t>
            </a:r>
            <a:r>
              <a:rPr lang="it-IT" sz="1800" dirty="0" err="1" smtClean="0"/>
              <a:t>study</a:t>
            </a:r>
            <a:r>
              <a:rPr lang="it-IT" sz="1800" dirty="0" smtClean="0"/>
              <a:t> on </a:t>
            </a:r>
            <a:r>
              <a:rPr lang="it-IT" sz="1800" dirty="0" err="1" smtClean="0"/>
              <a:t>this</a:t>
            </a:r>
            <a:r>
              <a:rPr lang="it-IT" sz="1800" dirty="0" smtClean="0"/>
              <a:t> </a:t>
            </a:r>
            <a:r>
              <a:rPr lang="it-IT" sz="1800" dirty="0" err="1" smtClean="0"/>
              <a:t>topic</a:t>
            </a:r>
            <a:r>
              <a:rPr lang="it-IT" sz="1800" dirty="0" smtClean="0"/>
              <a:t> </a:t>
            </a:r>
            <a:r>
              <a:rPr lang="it-IT" sz="1800" dirty="0" err="1" smtClean="0"/>
              <a:t>is</a:t>
            </a:r>
            <a:r>
              <a:rPr lang="it-IT" sz="1800" dirty="0" smtClean="0"/>
              <a:t> </a:t>
            </a:r>
            <a:r>
              <a:rPr lang="it-IT" sz="1800" dirty="0" err="1" smtClean="0"/>
              <a:t>needed</a:t>
            </a:r>
            <a:r>
              <a:rPr lang="it-IT" sz="1800" dirty="0" smtClean="0"/>
              <a:t>!)</a:t>
            </a:r>
          </a:p>
          <a:p>
            <a:r>
              <a:rPr lang="it-IT" sz="1800" dirty="0" err="1" smtClean="0"/>
              <a:t>If</a:t>
            </a:r>
            <a:r>
              <a:rPr lang="it-IT" sz="1800" dirty="0" smtClean="0"/>
              <a:t> </a:t>
            </a:r>
            <a:r>
              <a:rPr lang="it-IT" sz="1800" dirty="0" err="1" smtClean="0"/>
              <a:t>we</a:t>
            </a:r>
            <a:r>
              <a:rPr lang="it-IT" sz="1800" dirty="0" smtClean="0"/>
              <a:t> </a:t>
            </a:r>
            <a:r>
              <a:rPr lang="it-IT" sz="1800" dirty="0" err="1" smtClean="0"/>
              <a:t>want</a:t>
            </a:r>
            <a:r>
              <a:rPr lang="it-IT" sz="1800" dirty="0" smtClean="0"/>
              <a:t>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detect</a:t>
            </a:r>
            <a:r>
              <a:rPr lang="it-IT" sz="1800" dirty="0" smtClean="0"/>
              <a:t> a </a:t>
            </a:r>
            <a:r>
              <a:rPr lang="it-IT" sz="1800" dirty="0" err="1" smtClean="0"/>
              <a:t>halo</a:t>
            </a:r>
            <a:r>
              <a:rPr lang="it-IT" sz="1800" dirty="0" smtClean="0"/>
              <a:t> </a:t>
            </a:r>
            <a:r>
              <a:rPr lang="it-IT" sz="1800" dirty="0" err="1" smtClean="0"/>
              <a:t>It</a:t>
            </a:r>
            <a:r>
              <a:rPr lang="it-IT" sz="1800" dirty="0" smtClean="0"/>
              <a:t> </a:t>
            </a:r>
            <a:r>
              <a:rPr lang="it-IT" sz="1800" dirty="0" err="1" smtClean="0"/>
              <a:t>is</a:t>
            </a:r>
            <a:r>
              <a:rPr lang="it-IT" sz="1800" dirty="0" smtClean="0"/>
              <a:t> </a:t>
            </a:r>
            <a:r>
              <a:rPr lang="it-IT" sz="1800" dirty="0" err="1" smtClean="0"/>
              <a:t>very</a:t>
            </a:r>
            <a:r>
              <a:rPr lang="it-IT" sz="1800" dirty="0" smtClean="0"/>
              <a:t> </a:t>
            </a:r>
            <a:r>
              <a:rPr lang="it-IT" sz="1800" dirty="0" err="1" smtClean="0"/>
              <a:t>important</a:t>
            </a:r>
            <a:r>
              <a:rPr lang="it-IT" sz="1800" dirty="0" smtClean="0"/>
              <a:t>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understand</a:t>
            </a:r>
            <a:r>
              <a:rPr lang="it-IT" sz="1800" dirty="0" smtClean="0"/>
              <a:t> the </a:t>
            </a:r>
            <a:r>
              <a:rPr lang="it-IT" sz="1800" dirty="0" err="1" smtClean="0"/>
              <a:t>beahviour</a:t>
            </a:r>
            <a:r>
              <a:rPr lang="it-IT" sz="1800" dirty="0" smtClean="0"/>
              <a:t> </a:t>
            </a:r>
            <a:r>
              <a:rPr lang="it-IT" sz="1800" dirty="0" err="1" smtClean="0"/>
              <a:t>of</a:t>
            </a:r>
            <a:r>
              <a:rPr lang="it-IT" sz="1800" dirty="0" smtClean="0"/>
              <a:t> the background.</a:t>
            </a:r>
          </a:p>
          <a:p>
            <a:r>
              <a:rPr lang="it-IT" sz="1800" dirty="0" smtClean="0"/>
              <a:t>The </a:t>
            </a:r>
            <a:r>
              <a:rPr lang="it-IT" sz="1800" dirty="0" err="1" smtClean="0"/>
              <a:t>study</a:t>
            </a:r>
            <a:r>
              <a:rPr lang="it-IT" sz="1800" dirty="0" smtClean="0"/>
              <a:t> </a:t>
            </a:r>
            <a:r>
              <a:rPr lang="it-IT" sz="1800" dirty="0" err="1" smtClean="0"/>
              <a:t>of</a:t>
            </a:r>
            <a:r>
              <a:rPr lang="it-IT" sz="1800" dirty="0" smtClean="0"/>
              <a:t> </a:t>
            </a:r>
            <a:r>
              <a:rPr lang="it-IT" sz="1800" dirty="0" err="1" smtClean="0"/>
              <a:t>extended</a:t>
            </a:r>
            <a:r>
              <a:rPr lang="it-IT" sz="1800" dirty="0" smtClean="0"/>
              <a:t> </a:t>
            </a:r>
            <a:r>
              <a:rPr lang="it-IT" sz="1800" dirty="0" err="1" smtClean="0"/>
              <a:t>emission</a:t>
            </a:r>
            <a:r>
              <a:rPr lang="it-IT" sz="1800" dirty="0" smtClean="0"/>
              <a:t> </a:t>
            </a:r>
            <a:r>
              <a:rPr lang="it-IT" sz="1800" dirty="0" err="1" smtClean="0"/>
              <a:t>is</a:t>
            </a:r>
            <a:r>
              <a:rPr lang="it-IT" sz="1800" dirty="0" smtClean="0"/>
              <a:t> </a:t>
            </a:r>
            <a:r>
              <a:rPr lang="it-IT" sz="1800" dirty="0" err="1" smtClean="0"/>
              <a:t>an</a:t>
            </a:r>
            <a:r>
              <a:rPr lang="it-IT" sz="1800" dirty="0" smtClean="0"/>
              <a:t> </a:t>
            </a:r>
            <a:r>
              <a:rPr lang="it-IT" sz="1800" dirty="0" err="1" smtClean="0"/>
              <a:t>important</a:t>
            </a:r>
            <a:r>
              <a:rPr lang="it-IT" sz="1800" dirty="0" smtClean="0"/>
              <a:t> </a:t>
            </a:r>
            <a:r>
              <a:rPr lang="it-IT" sz="1800" dirty="0" err="1" smtClean="0"/>
              <a:t>skill</a:t>
            </a:r>
            <a:r>
              <a:rPr lang="it-IT" sz="1800" dirty="0" smtClean="0"/>
              <a:t>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constrain</a:t>
            </a:r>
            <a:r>
              <a:rPr lang="it-IT" sz="1800" dirty="0" smtClean="0"/>
              <a:t> the IGMF.</a:t>
            </a:r>
          </a:p>
          <a:p>
            <a:r>
              <a:rPr lang="it-IT" sz="1800" dirty="0" smtClean="0"/>
              <a:t>Once </a:t>
            </a:r>
            <a:r>
              <a:rPr lang="it-IT" sz="1800" dirty="0" err="1" smtClean="0"/>
              <a:t>we</a:t>
            </a:r>
            <a:r>
              <a:rPr lang="it-IT" sz="1800" dirty="0" smtClean="0"/>
              <a:t> </a:t>
            </a:r>
            <a:r>
              <a:rPr lang="it-IT" sz="1800" dirty="0" err="1" smtClean="0"/>
              <a:t>optimized</a:t>
            </a:r>
            <a:r>
              <a:rPr lang="it-IT" sz="1800" dirty="0" smtClean="0"/>
              <a:t> the </a:t>
            </a:r>
            <a:r>
              <a:rPr lang="it-IT" sz="1800" dirty="0" err="1" smtClean="0"/>
              <a:t>general</a:t>
            </a:r>
            <a:r>
              <a:rPr lang="it-IT" sz="1800" dirty="0" smtClean="0"/>
              <a:t> procedure </a:t>
            </a:r>
            <a:r>
              <a:rPr lang="it-IT" sz="1800" dirty="0" err="1" smtClean="0"/>
              <a:t>it</a:t>
            </a:r>
            <a:r>
              <a:rPr lang="it-IT" sz="1800" dirty="0" smtClean="0"/>
              <a:t> </a:t>
            </a:r>
            <a:r>
              <a:rPr lang="it-IT" sz="1800" dirty="0" err="1" smtClean="0"/>
              <a:t>will</a:t>
            </a:r>
            <a:r>
              <a:rPr lang="it-IT" sz="1800" dirty="0" smtClean="0"/>
              <a:t> </a:t>
            </a:r>
            <a:r>
              <a:rPr lang="it-IT" sz="1800" dirty="0" err="1" smtClean="0"/>
              <a:t>be</a:t>
            </a:r>
            <a:r>
              <a:rPr lang="it-IT" sz="1800" dirty="0" smtClean="0"/>
              <a:t> </a:t>
            </a:r>
            <a:r>
              <a:rPr lang="it-IT" sz="1800" dirty="0" err="1" smtClean="0"/>
              <a:t>very</a:t>
            </a:r>
            <a:r>
              <a:rPr lang="it-IT" sz="1800" dirty="0" smtClean="0"/>
              <a:t> </a:t>
            </a:r>
            <a:r>
              <a:rPr lang="it-IT" sz="1800" dirty="0" err="1" smtClean="0"/>
              <a:t>interesting</a:t>
            </a:r>
            <a:r>
              <a:rPr lang="it-IT" sz="1800" dirty="0" smtClean="0"/>
              <a:t>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apply</a:t>
            </a:r>
            <a:r>
              <a:rPr lang="it-IT" sz="1800" dirty="0" smtClean="0"/>
              <a:t> </a:t>
            </a:r>
            <a:r>
              <a:rPr lang="it-IT" sz="1800" dirty="0" err="1" smtClean="0"/>
              <a:t>it</a:t>
            </a:r>
            <a:r>
              <a:rPr lang="it-IT" sz="1800" dirty="0" smtClean="0"/>
              <a:t>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different</a:t>
            </a:r>
            <a:r>
              <a:rPr lang="it-IT" sz="1800" dirty="0" smtClean="0"/>
              <a:t> </a:t>
            </a:r>
            <a:r>
              <a:rPr lang="it-IT" sz="1800" dirty="0" err="1" smtClean="0"/>
              <a:t>sources</a:t>
            </a:r>
            <a:r>
              <a:rPr lang="it-IT" sz="1800" dirty="0" smtClean="0"/>
              <a:t> (</a:t>
            </a:r>
            <a:r>
              <a:rPr lang="it-IT" sz="1800" dirty="0" err="1" smtClean="0"/>
              <a:t>different</a:t>
            </a:r>
            <a:r>
              <a:rPr lang="it-IT" sz="1800" dirty="0" smtClean="0"/>
              <a:t> </a:t>
            </a:r>
            <a:r>
              <a:rPr lang="it-IT" sz="1800" dirty="0" err="1" smtClean="0"/>
              <a:t>redshift</a:t>
            </a:r>
            <a:r>
              <a:rPr lang="it-IT" sz="1800" dirty="0" smtClean="0"/>
              <a:t>) </a:t>
            </a:r>
            <a:r>
              <a:rPr lang="it-IT" sz="1800" dirty="0" err="1" smtClean="0"/>
              <a:t>to</a:t>
            </a:r>
            <a:r>
              <a:rPr lang="it-IT" sz="1800" dirty="0" smtClean="0"/>
              <a:t> </a:t>
            </a:r>
            <a:r>
              <a:rPr lang="it-IT" sz="1800" dirty="0" err="1" smtClean="0"/>
              <a:t>explore</a:t>
            </a:r>
            <a:r>
              <a:rPr lang="it-IT" sz="1800" dirty="0" smtClean="0"/>
              <a:t> </a:t>
            </a:r>
            <a:r>
              <a:rPr lang="it-IT" sz="1800" dirty="0" err="1" smtClean="0"/>
              <a:t>different</a:t>
            </a:r>
            <a:r>
              <a:rPr lang="it-IT" sz="1800" dirty="0" smtClean="0"/>
              <a:t> </a:t>
            </a:r>
            <a:r>
              <a:rPr lang="it-IT" sz="1800" dirty="0" err="1" smtClean="0"/>
              <a:t>regions</a:t>
            </a:r>
            <a:r>
              <a:rPr lang="it-IT" sz="1800" dirty="0" smtClean="0"/>
              <a:t> </a:t>
            </a:r>
            <a:r>
              <a:rPr lang="it-IT" sz="1800" dirty="0" err="1" smtClean="0"/>
              <a:t>of</a:t>
            </a:r>
            <a:r>
              <a:rPr lang="it-IT" sz="1800" dirty="0" smtClean="0"/>
              <a:t> the </a:t>
            </a:r>
            <a:r>
              <a:rPr lang="it-IT" sz="1800" dirty="0" err="1" smtClean="0"/>
              <a:t>exclusion</a:t>
            </a:r>
            <a:r>
              <a:rPr lang="it-IT" sz="1800" dirty="0" smtClean="0"/>
              <a:t> plot.</a:t>
            </a:r>
          </a:p>
          <a:p>
            <a:pPr>
              <a:buNone/>
            </a:pPr>
            <a:r>
              <a:rPr lang="it-IT" b="1" dirty="0" err="1" smtClean="0"/>
              <a:t>Comments</a:t>
            </a:r>
            <a:r>
              <a:rPr lang="it-IT" b="1" dirty="0" smtClean="0"/>
              <a:t> and </a:t>
            </a:r>
            <a:r>
              <a:rPr lang="it-IT" b="1" dirty="0" err="1" smtClean="0"/>
              <a:t>suggestions</a:t>
            </a:r>
            <a:r>
              <a:rPr lang="it-IT" b="1" dirty="0" smtClean="0"/>
              <a:t> are </a:t>
            </a:r>
            <a:r>
              <a:rPr lang="it-IT" b="1" dirty="0" err="1" smtClean="0"/>
              <a:t>very</a:t>
            </a:r>
            <a:r>
              <a:rPr lang="it-IT" b="1" dirty="0" smtClean="0"/>
              <a:t> welcome! </a:t>
            </a:r>
            <a:endParaRPr lang="it-IT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Inter </a:t>
            </a:r>
            <a:r>
              <a:rPr lang="it-IT" dirty="0" err="1" smtClean="0"/>
              <a:t>Galactic</a:t>
            </a:r>
            <a:r>
              <a:rPr lang="it-IT" dirty="0" smtClean="0"/>
              <a:t> </a:t>
            </a:r>
            <a:r>
              <a:rPr lang="it-IT" dirty="0" err="1" smtClean="0"/>
              <a:t>Magnetic</a:t>
            </a:r>
            <a:r>
              <a:rPr lang="it-IT" dirty="0" smtClean="0"/>
              <a:t> </a:t>
            </a:r>
            <a:r>
              <a:rPr lang="it-IT" dirty="0" err="1" smtClean="0"/>
              <a:t>Field</a:t>
            </a:r>
            <a:r>
              <a:rPr lang="it-IT" dirty="0" smtClean="0"/>
              <a:t> (IGMF)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89024" y="1989667"/>
            <a:ext cx="7272339" cy="4324257"/>
          </a:xfrm>
        </p:spPr>
        <p:txBody>
          <a:bodyPr/>
          <a:lstStyle/>
          <a:p>
            <a:r>
              <a:rPr lang="it-IT" dirty="0" smtClean="0"/>
              <a:t>The problem of 1-10 μG magnetic fields in galaxies and galaxy clusters is one of the long-standing problems of astrophysics and cosmology.</a:t>
            </a:r>
          </a:p>
          <a:p>
            <a:r>
              <a:rPr lang="it-IT" dirty="0" err="1" smtClean="0"/>
              <a:t>Possible</a:t>
            </a:r>
            <a:r>
              <a:rPr lang="it-IT" dirty="0" smtClean="0"/>
              <a:t> </a:t>
            </a:r>
            <a:r>
              <a:rPr lang="it-IT" dirty="0" err="1" smtClean="0"/>
              <a:t>amplification</a:t>
            </a:r>
            <a:r>
              <a:rPr lang="it-IT" dirty="0" smtClean="0"/>
              <a:t> </a:t>
            </a:r>
            <a:r>
              <a:rPr lang="it-IT" dirty="0" err="1" smtClean="0"/>
              <a:t>mechanisms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week “</a:t>
            </a:r>
            <a:r>
              <a:rPr lang="it-IT" dirty="0" err="1" smtClean="0"/>
              <a:t>seed</a:t>
            </a:r>
            <a:r>
              <a:rPr lang="it-IT" dirty="0" smtClean="0"/>
              <a:t>” </a:t>
            </a:r>
            <a:r>
              <a:rPr lang="it-IT" dirty="0" err="1" smtClean="0"/>
              <a:t>fields</a:t>
            </a:r>
            <a:endParaRPr lang="it-IT" dirty="0" smtClean="0"/>
          </a:p>
          <a:p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 smtClean="0"/>
              <a:t>seed</a:t>
            </a:r>
            <a:r>
              <a:rPr lang="it-IT" dirty="0" smtClean="0"/>
              <a:t> </a:t>
            </a:r>
            <a:r>
              <a:rPr lang="it-IT" dirty="0" err="1" smtClean="0"/>
              <a:t>fields</a:t>
            </a:r>
            <a:r>
              <a:rPr lang="it-IT" dirty="0" smtClean="0"/>
              <a:t> </a:t>
            </a:r>
            <a:r>
              <a:rPr lang="it-IT" dirty="0" err="1" smtClean="0"/>
              <a:t>were</a:t>
            </a:r>
            <a:r>
              <a:rPr lang="it-IT" dirty="0" smtClean="0"/>
              <a:t> </a:t>
            </a:r>
            <a:r>
              <a:rPr lang="it-IT" dirty="0" err="1" smtClean="0"/>
              <a:t>never</a:t>
            </a:r>
            <a:r>
              <a:rPr lang="it-IT" dirty="0" smtClean="0"/>
              <a:t> </a:t>
            </a:r>
            <a:r>
              <a:rPr lang="it-IT" dirty="0" err="1" smtClean="0"/>
              <a:t>detected</a:t>
            </a:r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b="1" dirty="0" err="1" smtClean="0"/>
              <a:t>How</a:t>
            </a:r>
            <a:r>
              <a:rPr lang="it-IT" b="1" dirty="0" smtClean="0"/>
              <a:t> MAGIC can </a:t>
            </a:r>
            <a:r>
              <a:rPr lang="it-IT" b="1" dirty="0" err="1" smtClean="0"/>
              <a:t>contribute</a:t>
            </a:r>
            <a:r>
              <a:rPr lang="it-IT" b="1" dirty="0" smtClean="0"/>
              <a:t> </a:t>
            </a:r>
            <a:r>
              <a:rPr lang="it-IT" b="1" dirty="0" err="1" smtClean="0"/>
              <a:t>to</a:t>
            </a:r>
            <a:r>
              <a:rPr lang="it-IT" b="1" dirty="0" smtClean="0"/>
              <a:t> solve </a:t>
            </a:r>
            <a:r>
              <a:rPr lang="it-IT" b="1" dirty="0" err="1" smtClean="0"/>
              <a:t>this</a:t>
            </a:r>
            <a:r>
              <a:rPr lang="it-IT" b="1" dirty="0" smtClean="0"/>
              <a:t> puzzle?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374" y="274638"/>
            <a:ext cx="8078794" cy="794280"/>
          </a:xfrm>
        </p:spPr>
        <p:txBody>
          <a:bodyPr/>
          <a:lstStyle/>
          <a:p>
            <a:r>
              <a:rPr lang="en-US" sz="4400" dirty="0" smtClean="0"/>
              <a:t>How to measure magnetic fields</a:t>
            </a:r>
            <a:endParaRPr lang="en-US" sz="4400" dirty="0"/>
          </a:p>
        </p:txBody>
      </p:sp>
      <p:pic>
        <p:nvPicPr>
          <p:cNvPr id="4" name="Content Placeholder 3" descr="Screen shot 2013-02-11 at 11.49.22 PM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5000" contrast="6000"/>
          </a:blip>
          <a:stretch>
            <a:fillRect/>
          </a:stretch>
        </p:blipFill>
        <p:spPr>
          <a:xfrm>
            <a:off x="641875" y="1143005"/>
            <a:ext cx="8320114" cy="5556250"/>
          </a:xfrm>
        </p:spPr>
      </p:pic>
      <p:sp>
        <p:nvSpPr>
          <p:cNvPr id="5" name="TextBox 4"/>
          <p:cNvSpPr txBox="1"/>
          <p:nvPr/>
        </p:nvSpPr>
        <p:spPr>
          <a:xfrm rot="16200000">
            <a:off x="-2321834" y="3874044"/>
            <a:ext cx="528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extacted</a:t>
            </a:r>
            <a:r>
              <a:rPr lang="en-US" i="1" dirty="0" smtClean="0"/>
              <a:t> from </a:t>
            </a:r>
            <a:r>
              <a:rPr lang="en-US" i="1" dirty="0" err="1" smtClean="0"/>
              <a:t>Neronov</a:t>
            </a:r>
            <a:r>
              <a:rPr lang="en-US" i="1" dirty="0" smtClean="0"/>
              <a:t> 2012 IAU XXVIII</a:t>
            </a:r>
            <a:endParaRPr lang="en-US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127000"/>
            <a:ext cx="7272339" cy="1339009"/>
          </a:xfrm>
        </p:spPr>
        <p:txBody>
          <a:bodyPr/>
          <a:lstStyle/>
          <a:p>
            <a:r>
              <a:rPr lang="it-IT" dirty="0" err="1" smtClean="0"/>
              <a:t>Limits</a:t>
            </a:r>
            <a:r>
              <a:rPr lang="it-IT" dirty="0" smtClean="0"/>
              <a:t> on </a:t>
            </a:r>
            <a:r>
              <a:rPr lang="it-IT" dirty="0" smtClean="0"/>
              <a:t>IGMF</a:t>
            </a:r>
            <a:endParaRPr lang="it-IT" dirty="0"/>
          </a:p>
        </p:txBody>
      </p:sp>
      <p:pic>
        <p:nvPicPr>
          <p:cNvPr id="13" name="Picture 12" descr="Screen shot 2013-02-11 at 11.56.11 PM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4000" contrast="5000"/>
          </a:blip>
          <a:stretch>
            <a:fillRect/>
          </a:stretch>
        </p:blipFill>
        <p:spPr>
          <a:xfrm>
            <a:off x="380999" y="1206131"/>
            <a:ext cx="8561913" cy="57229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16200000">
            <a:off x="-2321834" y="3874044"/>
            <a:ext cx="528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extacted</a:t>
            </a:r>
            <a:r>
              <a:rPr lang="en-US" i="1" dirty="0" smtClean="0"/>
              <a:t> from </a:t>
            </a:r>
            <a:r>
              <a:rPr lang="en-US" i="1" dirty="0" err="1" smtClean="0"/>
              <a:t>Neronov</a:t>
            </a:r>
            <a:r>
              <a:rPr lang="en-US" i="1" dirty="0" smtClean="0"/>
              <a:t> 2012 IAU XXVIII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127000"/>
            <a:ext cx="7272339" cy="1339009"/>
          </a:xfrm>
        </p:spPr>
        <p:txBody>
          <a:bodyPr/>
          <a:lstStyle/>
          <a:p>
            <a:r>
              <a:rPr lang="it-IT" dirty="0" err="1" smtClean="0"/>
              <a:t>Limits</a:t>
            </a:r>
            <a:r>
              <a:rPr lang="it-IT" dirty="0" smtClean="0"/>
              <a:t> on IGMF </a:t>
            </a:r>
            <a:r>
              <a:rPr lang="it-IT" dirty="0" err="1" smtClean="0"/>
              <a:t>with</a:t>
            </a:r>
            <a:r>
              <a:rPr lang="it-IT" dirty="0" smtClean="0"/>
              <a:t> MAGIC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918" y="1466008"/>
            <a:ext cx="8307916" cy="2799075"/>
          </a:xfrm>
        </p:spPr>
        <p:txBody>
          <a:bodyPr>
            <a:normAutofit/>
          </a:bodyPr>
          <a:lstStyle/>
          <a:p>
            <a:pPr>
              <a:buNone/>
            </a:pPr>
            <a:endParaRPr lang="it-IT" dirty="0" smtClean="0"/>
          </a:p>
          <a:p>
            <a:pPr>
              <a:buNone/>
            </a:pPr>
            <a:r>
              <a:rPr lang="it-IT" dirty="0" err="1" smtClean="0"/>
              <a:t>Reprocess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TeV</a:t>
            </a:r>
            <a:r>
              <a:rPr lang="it-IT" dirty="0" smtClean="0"/>
              <a:t> </a:t>
            </a:r>
            <a:r>
              <a:rPr lang="it-IT" dirty="0" err="1" smtClean="0"/>
              <a:t>photons</a:t>
            </a:r>
            <a:r>
              <a:rPr lang="it-IT" dirty="0" smtClean="0"/>
              <a:t> in the </a:t>
            </a:r>
            <a:r>
              <a:rPr lang="it-IT" dirty="0" err="1" smtClean="0"/>
              <a:t>GeV</a:t>
            </a:r>
            <a:r>
              <a:rPr lang="it-IT" dirty="0" smtClean="0"/>
              <a:t> band</a:t>
            </a:r>
          </a:p>
          <a:p>
            <a:r>
              <a:rPr lang="it-IT" dirty="0" err="1" smtClean="0"/>
              <a:t>spectral</a:t>
            </a:r>
            <a:r>
              <a:rPr lang="it-IT" dirty="0" smtClean="0"/>
              <a:t> </a:t>
            </a:r>
            <a:r>
              <a:rPr lang="it-IT" dirty="0" err="1" smtClean="0"/>
              <a:t>features</a:t>
            </a:r>
            <a:endParaRPr lang="it-IT" dirty="0" smtClean="0"/>
          </a:p>
          <a:p>
            <a:r>
              <a:rPr lang="it-IT" dirty="0" err="1" smtClean="0"/>
              <a:t>Extended</a:t>
            </a:r>
            <a:r>
              <a:rPr lang="it-IT" dirty="0" smtClean="0"/>
              <a:t> </a:t>
            </a:r>
            <a:r>
              <a:rPr lang="it-IT" dirty="0" err="1" smtClean="0"/>
              <a:t>emission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12" name="Collate 11"/>
          <p:cNvSpPr/>
          <p:nvPr/>
        </p:nvSpPr>
        <p:spPr>
          <a:xfrm rot="5400000">
            <a:off x="1117814" y="4439712"/>
            <a:ext cx="242142" cy="972396"/>
          </a:xfrm>
          <a:prstGeom prst="flowChartCollat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32-Point Star 14"/>
          <p:cNvSpPr/>
          <p:nvPr/>
        </p:nvSpPr>
        <p:spPr>
          <a:xfrm>
            <a:off x="1110190" y="4762495"/>
            <a:ext cx="230504" cy="295069"/>
          </a:xfrm>
          <a:prstGeom prst="star32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7" name="Straight Arrow Connector 16"/>
          <p:cNvCxnSpPr/>
          <p:nvPr/>
        </p:nvCxnSpPr>
        <p:spPr>
          <a:xfrm>
            <a:off x="1905000" y="5015232"/>
            <a:ext cx="5598583" cy="1588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miley Face 18"/>
          <p:cNvSpPr/>
          <p:nvPr/>
        </p:nvSpPr>
        <p:spPr>
          <a:xfrm>
            <a:off x="7811242" y="4601759"/>
            <a:ext cx="803062" cy="792480"/>
          </a:xfrm>
          <a:prstGeom prst="smileyFac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0" name="Straight Arrow Connector 19"/>
          <p:cNvCxnSpPr/>
          <p:nvPr/>
        </p:nvCxnSpPr>
        <p:spPr>
          <a:xfrm>
            <a:off x="1905000" y="4804839"/>
            <a:ext cx="1619250" cy="1588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889500" y="4541520"/>
            <a:ext cx="2624666" cy="60239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900083" y="4745247"/>
            <a:ext cx="2614083" cy="6118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3651246" y="4541520"/>
            <a:ext cx="1111250" cy="263319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676650" y="4762495"/>
            <a:ext cx="1111250" cy="43932"/>
          </a:xfrm>
          <a:prstGeom prst="straightConnector1">
            <a:avLst/>
          </a:prstGeom>
          <a:ln w="38100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465917" y="4303939"/>
            <a:ext cx="622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 charset="2"/>
                <a:cs typeface="Symbol" charset="2"/>
              </a:rPr>
              <a:t>g</a:t>
            </a:r>
            <a:r>
              <a:rPr lang="en-US" sz="2400" baseline="-25000" dirty="0" err="1" smtClean="0"/>
              <a:t>TeV</a:t>
            </a:r>
            <a:endParaRPr lang="en-US" sz="2400" baseline="-25000" dirty="0"/>
          </a:p>
        </p:txBody>
      </p:sp>
      <p:sp>
        <p:nvSpPr>
          <p:cNvPr id="32" name="TextBox 31"/>
          <p:cNvSpPr txBox="1"/>
          <p:nvPr/>
        </p:nvSpPr>
        <p:spPr>
          <a:xfrm>
            <a:off x="2491321" y="4932574"/>
            <a:ext cx="6224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 charset="2"/>
                <a:cs typeface="Symbol" charset="2"/>
              </a:rPr>
              <a:t>g</a:t>
            </a:r>
            <a:r>
              <a:rPr lang="en-US" sz="2400" baseline="-25000" dirty="0" err="1" smtClean="0"/>
              <a:t>TeV</a:t>
            </a:r>
            <a:endParaRPr lang="en-US" sz="2400" baseline="-25000" dirty="0"/>
          </a:p>
        </p:txBody>
      </p:sp>
      <p:sp>
        <p:nvSpPr>
          <p:cNvPr id="33" name="TextBox 32"/>
          <p:cNvSpPr txBox="1"/>
          <p:nvPr/>
        </p:nvSpPr>
        <p:spPr>
          <a:xfrm>
            <a:off x="5669614" y="4069834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ymbol" charset="2"/>
                <a:cs typeface="Symbol" charset="2"/>
              </a:rPr>
              <a:t>g</a:t>
            </a:r>
            <a:r>
              <a:rPr lang="en-US" sz="2400" baseline="-25000" dirty="0" err="1" smtClean="0"/>
              <a:t>GeV</a:t>
            </a:r>
            <a:endParaRPr lang="en-US" sz="2400" baseline="-25000" dirty="0"/>
          </a:p>
        </p:txBody>
      </p:sp>
      <p:sp>
        <p:nvSpPr>
          <p:cNvPr id="34" name="TextBox 33"/>
          <p:cNvSpPr txBox="1"/>
          <p:nvPr/>
        </p:nvSpPr>
        <p:spPr>
          <a:xfrm>
            <a:off x="3884329" y="4212168"/>
            <a:ext cx="70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e</a:t>
            </a:r>
            <a:r>
              <a:rPr lang="en-US" sz="2400" baseline="30000" dirty="0" smtClean="0"/>
              <a:t>+ </a:t>
            </a:r>
            <a:r>
              <a:rPr lang="en-US" sz="2400" dirty="0" err="1" smtClean="0"/>
              <a:t>e</a:t>
            </a:r>
            <a:r>
              <a:rPr lang="en-US" sz="2400" baseline="30000" dirty="0" smtClean="0"/>
              <a:t>-</a:t>
            </a:r>
            <a:endParaRPr lang="en-US" sz="2400" baseline="30000" dirty="0"/>
          </a:p>
        </p:txBody>
      </p:sp>
      <p:sp>
        <p:nvSpPr>
          <p:cNvPr id="35" name="Oval 34"/>
          <p:cNvSpPr/>
          <p:nvPr/>
        </p:nvSpPr>
        <p:spPr>
          <a:xfrm>
            <a:off x="3175002" y="4016919"/>
            <a:ext cx="2420531" cy="1687499"/>
          </a:xfrm>
          <a:prstGeom prst="ellipse">
            <a:avLst/>
          </a:prstGeom>
          <a:noFill/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884329" y="5163406"/>
            <a:ext cx="874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IGMF</a:t>
            </a:r>
            <a:endParaRPr lang="en-US" sz="2400" baseline="30000" dirty="0"/>
          </a:p>
        </p:txBody>
      </p:sp>
      <p:sp>
        <p:nvSpPr>
          <p:cNvPr id="38" name="Freeform 37"/>
          <p:cNvSpPr/>
          <p:nvPr/>
        </p:nvSpPr>
        <p:spPr>
          <a:xfrm rot="7355859">
            <a:off x="4636476" y="4047926"/>
            <a:ext cx="838177" cy="169623"/>
          </a:xfrm>
          <a:custGeom>
            <a:avLst/>
            <a:gdLst>
              <a:gd name="connsiteX0" fmla="*/ 0 w 1915584"/>
              <a:gd name="connsiteY0" fmla="*/ 372181 h 384528"/>
              <a:gd name="connsiteX1" fmla="*/ 211667 w 1915584"/>
              <a:gd name="connsiteY1" fmla="*/ 1764 h 384528"/>
              <a:gd name="connsiteX2" fmla="*/ 328084 w 1915584"/>
              <a:gd name="connsiteY2" fmla="*/ 382764 h 384528"/>
              <a:gd name="connsiteX3" fmla="*/ 539750 w 1915584"/>
              <a:gd name="connsiteY3" fmla="*/ 12347 h 384528"/>
              <a:gd name="connsiteX4" fmla="*/ 687917 w 1915584"/>
              <a:gd name="connsiteY4" fmla="*/ 361597 h 384528"/>
              <a:gd name="connsiteX5" fmla="*/ 857250 w 1915584"/>
              <a:gd name="connsiteY5" fmla="*/ 22931 h 384528"/>
              <a:gd name="connsiteX6" fmla="*/ 994834 w 1915584"/>
              <a:gd name="connsiteY6" fmla="*/ 361597 h 384528"/>
              <a:gd name="connsiteX7" fmla="*/ 1174750 w 1915584"/>
              <a:gd name="connsiteY7" fmla="*/ 22931 h 384528"/>
              <a:gd name="connsiteX8" fmla="*/ 1333500 w 1915584"/>
              <a:gd name="connsiteY8" fmla="*/ 340431 h 384528"/>
              <a:gd name="connsiteX9" fmla="*/ 1524000 w 1915584"/>
              <a:gd name="connsiteY9" fmla="*/ 97014 h 384528"/>
              <a:gd name="connsiteX10" fmla="*/ 1915584 w 1915584"/>
              <a:gd name="connsiteY10" fmla="*/ 118181 h 38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15584" h="384528">
                <a:moveTo>
                  <a:pt x="0" y="372181"/>
                </a:moveTo>
                <a:cubicBezTo>
                  <a:pt x="78493" y="186090"/>
                  <a:pt x="156986" y="0"/>
                  <a:pt x="211667" y="1764"/>
                </a:cubicBezTo>
                <a:cubicBezTo>
                  <a:pt x="266348" y="3528"/>
                  <a:pt x="273404" y="381000"/>
                  <a:pt x="328084" y="382764"/>
                </a:cubicBezTo>
                <a:cubicBezTo>
                  <a:pt x="382764" y="384528"/>
                  <a:pt x="479778" y="15875"/>
                  <a:pt x="539750" y="12347"/>
                </a:cubicBezTo>
                <a:cubicBezTo>
                  <a:pt x="599722" y="8819"/>
                  <a:pt x="635000" y="359833"/>
                  <a:pt x="687917" y="361597"/>
                </a:cubicBezTo>
                <a:cubicBezTo>
                  <a:pt x="740834" y="363361"/>
                  <a:pt x="806097" y="22931"/>
                  <a:pt x="857250" y="22931"/>
                </a:cubicBezTo>
                <a:cubicBezTo>
                  <a:pt x="908403" y="22931"/>
                  <a:pt x="941917" y="361597"/>
                  <a:pt x="994834" y="361597"/>
                </a:cubicBezTo>
                <a:cubicBezTo>
                  <a:pt x="1047751" y="361597"/>
                  <a:pt x="1118306" y="26459"/>
                  <a:pt x="1174750" y="22931"/>
                </a:cubicBezTo>
                <a:cubicBezTo>
                  <a:pt x="1231194" y="19403"/>
                  <a:pt x="1275292" y="328084"/>
                  <a:pt x="1333500" y="340431"/>
                </a:cubicBezTo>
                <a:cubicBezTo>
                  <a:pt x="1391708" y="352778"/>
                  <a:pt x="1426986" y="134056"/>
                  <a:pt x="1524000" y="97014"/>
                </a:cubicBezTo>
                <a:cubicBezTo>
                  <a:pt x="1621014" y="59972"/>
                  <a:pt x="1768299" y="89076"/>
                  <a:pt x="1915584" y="118181"/>
                </a:cubicBezTo>
              </a:path>
            </a:pathLst>
          </a:custGeom>
          <a:ln>
            <a:solidFill>
              <a:srgbClr val="008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7355859">
            <a:off x="3402390" y="4261673"/>
            <a:ext cx="838177" cy="169623"/>
          </a:xfrm>
          <a:custGeom>
            <a:avLst/>
            <a:gdLst>
              <a:gd name="connsiteX0" fmla="*/ 0 w 1915584"/>
              <a:gd name="connsiteY0" fmla="*/ 372181 h 384528"/>
              <a:gd name="connsiteX1" fmla="*/ 211667 w 1915584"/>
              <a:gd name="connsiteY1" fmla="*/ 1764 h 384528"/>
              <a:gd name="connsiteX2" fmla="*/ 328084 w 1915584"/>
              <a:gd name="connsiteY2" fmla="*/ 382764 h 384528"/>
              <a:gd name="connsiteX3" fmla="*/ 539750 w 1915584"/>
              <a:gd name="connsiteY3" fmla="*/ 12347 h 384528"/>
              <a:gd name="connsiteX4" fmla="*/ 687917 w 1915584"/>
              <a:gd name="connsiteY4" fmla="*/ 361597 h 384528"/>
              <a:gd name="connsiteX5" fmla="*/ 857250 w 1915584"/>
              <a:gd name="connsiteY5" fmla="*/ 22931 h 384528"/>
              <a:gd name="connsiteX6" fmla="*/ 994834 w 1915584"/>
              <a:gd name="connsiteY6" fmla="*/ 361597 h 384528"/>
              <a:gd name="connsiteX7" fmla="*/ 1174750 w 1915584"/>
              <a:gd name="connsiteY7" fmla="*/ 22931 h 384528"/>
              <a:gd name="connsiteX8" fmla="*/ 1333500 w 1915584"/>
              <a:gd name="connsiteY8" fmla="*/ 340431 h 384528"/>
              <a:gd name="connsiteX9" fmla="*/ 1524000 w 1915584"/>
              <a:gd name="connsiteY9" fmla="*/ 97014 h 384528"/>
              <a:gd name="connsiteX10" fmla="*/ 1915584 w 1915584"/>
              <a:gd name="connsiteY10" fmla="*/ 118181 h 384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15584" h="384528">
                <a:moveTo>
                  <a:pt x="0" y="372181"/>
                </a:moveTo>
                <a:cubicBezTo>
                  <a:pt x="78493" y="186090"/>
                  <a:pt x="156986" y="0"/>
                  <a:pt x="211667" y="1764"/>
                </a:cubicBezTo>
                <a:cubicBezTo>
                  <a:pt x="266348" y="3528"/>
                  <a:pt x="273404" y="381000"/>
                  <a:pt x="328084" y="382764"/>
                </a:cubicBezTo>
                <a:cubicBezTo>
                  <a:pt x="382764" y="384528"/>
                  <a:pt x="479778" y="15875"/>
                  <a:pt x="539750" y="12347"/>
                </a:cubicBezTo>
                <a:cubicBezTo>
                  <a:pt x="599722" y="8819"/>
                  <a:pt x="635000" y="359833"/>
                  <a:pt x="687917" y="361597"/>
                </a:cubicBezTo>
                <a:cubicBezTo>
                  <a:pt x="740834" y="363361"/>
                  <a:pt x="806097" y="22931"/>
                  <a:pt x="857250" y="22931"/>
                </a:cubicBezTo>
                <a:cubicBezTo>
                  <a:pt x="908403" y="22931"/>
                  <a:pt x="941917" y="361597"/>
                  <a:pt x="994834" y="361597"/>
                </a:cubicBezTo>
                <a:cubicBezTo>
                  <a:pt x="1047751" y="361597"/>
                  <a:pt x="1118306" y="26459"/>
                  <a:pt x="1174750" y="22931"/>
                </a:cubicBezTo>
                <a:cubicBezTo>
                  <a:pt x="1231194" y="19403"/>
                  <a:pt x="1275292" y="328084"/>
                  <a:pt x="1333500" y="340431"/>
                </a:cubicBezTo>
                <a:cubicBezTo>
                  <a:pt x="1391708" y="352778"/>
                  <a:pt x="1426986" y="134056"/>
                  <a:pt x="1524000" y="97014"/>
                </a:cubicBezTo>
                <a:cubicBezTo>
                  <a:pt x="1621014" y="59972"/>
                  <a:pt x="1768299" y="89076"/>
                  <a:pt x="1915584" y="118181"/>
                </a:cubicBezTo>
              </a:path>
            </a:pathLst>
          </a:custGeom>
          <a:ln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884329" y="3647587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EBL</a:t>
            </a:r>
            <a:endParaRPr lang="en-US" baseline="30000" dirty="0"/>
          </a:p>
        </p:txBody>
      </p:sp>
      <p:sp>
        <p:nvSpPr>
          <p:cNvPr id="41" name="TextBox 40"/>
          <p:cNvSpPr txBox="1"/>
          <p:nvPr/>
        </p:nvSpPr>
        <p:spPr>
          <a:xfrm>
            <a:off x="5105007" y="3441755"/>
            <a:ext cx="643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CMB</a:t>
            </a:r>
            <a:endParaRPr lang="en-US" baseline="30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127000"/>
            <a:ext cx="7272339" cy="1339009"/>
          </a:xfrm>
        </p:spPr>
        <p:txBody>
          <a:bodyPr/>
          <a:lstStyle/>
          <a:p>
            <a:r>
              <a:rPr lang="it-IT" dirty="0" err="1" smtClean="0"/>
              <a:t>Limits</a:t>
            </a:r>
            <a:r>
              <a:rPr lang="it-IT" dirty="0" smtClean="0"/>
              <a:t> on IGMF </a:t>
            </a:r>
            <a:r>
              <a:rPr lang="it-IT" dirty="0" err="1" smtClean="0"/>
              <a:t>with</a:t>
            </a:r>
            <a:r>
              <a:rPr lang="it-IT" dirty="0" smtClean="0"/>
              <a:t> MAGIC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918" y="1466008"/>
            <a:ext cx="8307916" cy="2799075"/>
          </a:xfrm>
        </p:spPr>
        <p:txBody>
          <a:bodyPr>
            <a:normAutofit/>
          </a:bodyPr>
          <a:lstStyle/>
          <a:p>
            <a:r>
              <a:rPr lang="it-IT" dirty="0" err="1" smtClean="0"/>
              <a:t>Reprocessing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TeV</a:t>
            </a:r>
            <a:r>
              <a:rPr lang="it-IT" dirty="0" smtClean="0"/>
              <a:t> </a:t>
            </a:r>
            <a:r>
              <a:rPr lang="it-IT" dirty="0" err="1" smtClean="0"/>
              <a:t>photons</a:t>
            </a:r>
            <a:r>
              <a:rPr lang="it-IT" dirty="0" smtClean="0"/>
              <a:t> in the </a:t>
            </a:r>
            <a:r>
              <a:rPr lang="it-IT" dirty="0" err="1" smtClean="0"/>
              <a:t>GeV</a:t>
            </a:r>
            <a:r>
              <a:rPr lang="it-IT" dirty="0" smtClean="0"/>
              <a:t> </a:t>
            </a:r>
            <a:r>
              <a:rPr lang="it-IT" dirty="0" err="1" smtClean="0"/>
              <a:t>range</a:t>
            </a:r>
            <a:r>
              <a:rPr lang="it-IT" dirty="0" smtClean="0"/>
              <a:t>: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A </a:t>
            </a:r>
            <a:r>
              <a:rPr lang="it-IT" dirty="0" err="1" smtClean="0"/>
              <a:t>primary</a:t>
            </a:r>
            <a:r>
              <a:rPr lang="it-IT" dirty="0" smtClean="0"/>
              <a:t> VHE gamma </a:t>
            </a:r>
            <a:r>
              <a:rPr lang="it-IT" dirty="0" err="1" smtClean="0"/>
              <a:t>photon</a:t>
            </a:r>
            <a:r>
              <a:rPr lang="it-IT" dirty="0" smtClean="0"/>
              <a:t> </a:t>
            </a:r>
            <a:r>
              <a:rPr lang="it-IT" dirty="0" err="1" smtClean="0"/>
              <a:t>coming</a:t>
            </a:r>
            <a:r>
              <a:rPr lang="it-IT" dirty="0" smtClean="0"/>
              <a:t> </a:t>
            </a:r>
            <a:r>
              <a:rPr lang="it-IT" dirty="0" err="1" smtClean="0"/>
              <a:t>from</a:t>
            </a:r>
            <a:r>
              <a:rPr lang="it-IT" dirty="0" smtClean="0"/>
              <a:t> a </a:t>
            </a:r>
            <a:r>
              <a:rPr lang="it-IT" dirty="0" err="1" smtClean="0"/>
              <a:t>distant</a:t>
            </a:r>
            <a:r>
              <a:rPr lang="it-IT" dirty="0" smtClean="0"/>
              <a:t> </a:t>
            </a:r>
            <a:r>
              <a:rPr lang="it-IT" dirty="0" err="1" smtClean="0"/>
              <a:t>point</a:t>
            </a:r>
            <a:r>
              <a:rPr lang="it-IT" dirty="0" smtClean="0"/>
              <a:t> source </a:t>
            </a:r>
            <a:r>
              <a:rPr lang="it-IT" dirty="0" err="1" smtClean="0"/>
              <a:t>interacts</a:t>
            </a:r>
            <a:r>
              <a:rPr lang="it-IT" dirty="0" smtClean="0"/>
              <a:t> </a:t>
            </a:r>
            <a:r>
              <a:rPr lang="it-IT" dirty="0" err="1" smtClean="0"/>
              <a:t>with</a:t>
            </a:r>
            <a:r>
              <a:rPr lang="it-IT" dirty="0" smtClean="0"/>
              <a:t> EBL </a:t>
            </a:r>
            <a:r>
              <a:rPr lang="it-IT" dirty="0" err="1" smtClean="0"/>
              <a:t>producing</a:t>
            </a:r>
            <a:r>
              <a:rPr lang="it-IT" dirty="0" smtClean="0"/>
              <a:t> </a:t>
            </a:r>
            <a:r>
              <a:rPr lang="it-IT" dirty="0" err="1" smtClean="0"/>
              <a:t>pairs</a:t>
            </a:r>
            <a:r>
              <a:rPr lang="it-IT" dirty="0" smtClean="0"/>
              <a:t>. Via Inverse Compton </a:t>
            </a:r>
            <a:r>
              <a:rPr lang="it-IT" dirty="0" err="1" smtClean="0"/>
              <a:t>with</a:t>
            </a:r>
            <a:r>
              <a:rPr lang="it-IT" dirty="0" smtClean="0"/>
              <a:t> CMB </a:t>
            </a:r>
            <a:r>
              <a:rPr lang="it-IT" dirty="0" err="1" smtClean="0"/>
              <a:t>secondary</a:t>
            </a:r>
            <a:r>
              <a:rPr lang="it-IT" dirty="0" smtClean="0"/>
              <a:t> gamma </a:t>
            </a:r>
            <a:r>
              <a:rPr lang="it-IT" dirty="0" err="1" smtClean="0"/>
              <a:t>rays</a:t>
            </a:r>
            <a:r>
              <a:rPr lang="it-IT" dirty="0" smtClean="0"/>
              <a:t> are </a:t>
            </a:r>
            <a:r>
              <a:rPr lang="it-IT" dirty="0" err="1" smtClean="0"/>
              <a:t>produced</a:t>
            </a:r>
            <a:r>
              <a:rPr lang="it-IT" dirty="0" smtClean="0"/>
              <a:t>: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graphicFrame>
        <p:nvGraphicFramePr>
          <p:cNvPr id="843778" name="Object 2"/>
          <p:cNvGraphicFramePr>
            <a:graphicFrameLocks noChangeAspect="1"/>
          </p:cNvGraphicFramePr>
          <p:nvPr/>
        </p:nvGraphicFramePr>
        <p:xfrm>
          <a:off x="5844646" y="3460745"/>
          <a:ext cx="2722562" cy="820497"/>
        </p:xfrm>
        <a:graphic>
          <a:graphicData uri="http://schemas.openxmlformats.org/presentationml/2006/ole">
            <p:oleObj spid="_x0000_s850946" name="Equation" r:id="rId3" imgW="1485900" imgH="469900" progId="Equation.3">
              <p:embed/>
            </p:oleObj>
          </a:graphicData>
        </a:graphic>
      </p:graphicFrame>
      <p:pic>
        <p:nvPicPr>
          <p:cNvPr id="13" name="Picture 12" descr="Screen shot 2013-02-12 at 12.20.40 AM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7000" contrast="35000"/>
          </a:blip>
          <a:srcRect l="1365" t="4455" r="2048" b="5346"/>
          <a:stretch>
            <a:fillRect/>
          </a:stretch>
        </p:blipFill>
        <p:spPr>
          <a:xfrm>
            <a:off x="973651" y="3344332"/>
            <a:ext cx="4681477" cy="334910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16200000">
            <a:off x="-2321834" y="3874044"/>
            <a:ext cx="528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Tavecchio</a:t>
            </a:r>
            <a:r>
              <a:rPr lang="en-US" i="1" dirty="0" smtClean="0"/>
              <a:t> et al. 2010, </a:t>
            </a:r>
            <a:r>
              <a:rPr lang="en-US" i="1" dirty="0" err="1" smtClean="0"/>
              <a:t>Neronov&amp;Semikoz</a:t>
            </a:r>
            <a:r>
              <a:rPr lang="en-US" i="1" dirty="0" smtClean="0"/>
              <a:t> 2009</a:t>
            </a:r>
            <a:endParaRPr lang="en-US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3016250" y="5884390"/>
            <a:ext cx="13065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1ES0229+200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1227483" y="4894361"/>
            <a:ext cx="8258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8000"/>
                </a:solidFill>
              </a:rPr>
              <a:t>no IGMF</a:t>
            </a:r>
            <a:endParaRPr lang="en-US" sz="1400" dirty="0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497616">
            <a:off x="3528700" y="4841446"/>
            <a:ext cx="7807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intrinsic</a:t>
            </a:r>
            <a:endParaRPr lang="en-US" sz="1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127000"/>
            <a:ext cx="7272339" cy="1339009"/>
          </a:xfrm>
        </p:spPr>
        <p:txBody>
          <a:bodyPr/>
          <a:lstStyle/>
          <a:p>
            <a:r>
              <a:rPr lang="it-IT" dirty="0" err="1" smtClean="0"/>
              <a:t>Limits</a:t>
            </a:r>
            <a:r>
              <a:rPr lang="it-IT" dirty="0" smtClean="0"/>
              <a:t> on IGMF </a:t>
            </a:r>
            <a:r>
              <a:rPr lang="it-IT" dirty="0" err="1" smtClean="0"/>
              <a:t>with</a:t>
            </a:r>
            <a:r>
              <a:rPr lang="it-IT" dirty="0" smtClean="0"/>
              <a:t> MAGIC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3918" y="1466008"/>
            <a:ext cx="8307916" cy="2799075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Observable effect: </a:t>
            </a:r>
            <a:r>
              <a:rPr lang="it-IT" dirty="0" smtClean="0"/>
              <a:t>IGMF </a:t>
            </a:r>
            <a:r>
              <a:rPr lang="it-IT" dirty="0" smtClean="0"/>
              <a:t>deflects pairs </a:t>
            </a:r>
            <a:r>
              <a:rPr lang="it-IT" dirty="0" smtClean="0">
                <a:sym typeface="Wingdings"/>
              </a:rPr>
              <a:t> </a:t>
            </a:r>
            <a:r>
              <a:rPr lang="it-IT" b="1" dirty="0" smtClean="0">
                <a:sym typeface="Wingdings"/>
              </a:rPr>
              <a:t>extended emission</a:t>
            </a:r>
            <a:r>
              <a:rPr lang="it-IT" dirty="0" smtClean="0">
                <a:sym typeface="Wingdings"/>
              </a:rPr>
              <a:t> around the point source.</a:t>
            </a:r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</p:txBody>
      </p:sp>
      <p:graphicFrame>
        <p:nvGraphicFramePr>
          <p:cNvPr id="843779" name="Object 3"/>
          <p:cNvGraphicFramePr>
            <a:graphicFrameLocks noChangeAspect="1"/>
          </p:cNvGraphicFramePr>
          <p:nvPr/>
        </p:nvGraphicFramePr>
        <p:xfrm>
          <a:off x="1025526" y="3075764"/>
          <a:ext cx="3615795" cy="682580"/>
        </p:xfrm>
        <a:graphic>
          <a:graphicData uri="http://schemas.openxmlformats.org/presentationml/2006/ole">
            <p:oleObj spid="_x0000_s851971" name="Equation" r:id="rId3" imgW="2489200" imgH="469900" progId="Equation.3">
              <p:embed/>
            </p:oleObj>
          </a:graphicData>
        </a:graphic>
      </p:graphicFrame>
      <p:pic>
        <p:nvPicPr>
          <p:cNvPr id="12" name="Picture 11" descr="Screen shot 2013-02-12 at 12.26.42 AM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1000" contrast="4000"/>
          </a:blip>
          <a:stretch>
            <a:fillRect/>
          </a:stretch>
        </p:blipFill>
        <p:spPr>
          <a:xfrm>
            <a:off x="3302000" y="3096930"/>
            <a:ext cx="5577417" cy="3774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89024" y="127000"/>
            <a:ext cx="7272339" cy="1339009"/>
          </a:xfrm>
        </p:spPr>
        <p:txBody>
          <a:bodyPr/>
          <a:lstStyle/>
          <a:p>
            <a:r>
              <a:rPr lang="it-IT" sz="4400" dirty="0" err="1" smtClean="0"/>
              <a:t>Limits</a:t>
            </a:r>
            <a:r>
              <a:rPr lang="it-IT" sz="4400" dirty="0" smtClean="0"/>
              <a:t> on </a:t>
            </a:r>
            <a:r>
              <a:rPr lang="it-IT" sz="4400" dirty="0" smtClean="0"/>
              <a:t>IGMF </a:t>
            </a:r>
            <a:r>
              <a:rPr lang="it-IT" sz="4400" dirty="0" err="1" smtClean="0"/>
              <a:t>from</a:t>
            </a:r>
            <a:r>
              <a:rPr lang="it-IT" sz="4400" dirty="0" smtClean="0"/>
              <a:t> </a:t>
            </a:r>
            <a:r>
              <a:rPr lang="it-IT" sz="4400" dirty="0" err="1" smtClean="0"/>
              <a:t>TeV-GeV</a:t>
            </a:r>
            <a:endParaRPr lang="it-IT" sz="4400" dirty="0"/>
          </a:p>
        </p:txBody>
      </p:sp>
      <p:pic>
        <p:nvPicPr>
          <p:cNvPr id="13" name="Content Placeholder 12" descr="Screen shot 2013-02-12 at 12.31.37 AM.jpg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5000" contrast="3000"/>
          </a:blip>
          <a:stretch>
            <a:fillRect/>
          </a:stretch>
        </p:blipFill>
        <p:spPr>
          <a:xfrm>
            <a:off x="508000" y="1207844"/>
            <a:ext cx="8413750" cy="5498801"/>
          </a:xfrm>
        </p:spPr>
      </p:pic>
      <p:sp>
        <p:nvSpPr>
          <p:cNvPr id="15" name="TextBox 14"/>
          <p:cNvSpPr txBox="1"/>
          <p:nvPr/>
        </p:nvSpPr>
        <p:spPr>
          <a:xfrm rot="16200000">
            <a:off x="-2321834" y="3874044"/>
            <a:ext cx="5281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extacted</a:t>
            </a:r>
            <a:r>
              <a:rPr lang="en-US" i="1" dirty="0" smtClean="0"/>
              <a:t> from </a:t>
            </a:r>
            <a:r>
              <a:rPr lang="en-US" i="1" dirty="0" err="1" smtClean="0"/>
              <a:t>Neronov</a:t>
            </a:r>
            <a:r>
              <a:rPr lang="en-US" i="1" dirty="0" smtClean="0"/>
              <a:t> 2012 IAU XXVIII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1600" y="317500"/>
            <a:ext cx="7086600" cy="4910667"/>
          </a:xfrm>
        </p:spPr>
        <p:txBody>
          <a:bodyPr/>
          <a:lstStyle/>
          <a:p>
            <a:r>
              <a:rPr lang="it-IT" dirty="0" err="1" smtClean="0"/>
              <a:t>Search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extended</a:t>
            </a:r>
            <a:r>
              <a:rPr lang="it-IT" dirty="0" smtClean="0"/>
              <a:t> VHE gamma </a:t>
            </a:r>
            <a:r>
              <a:rPr lang="it-IT" dirty="0" err="1" smtClean="0"/>
              <a:t>ray</a:t>
            </a:r>
            <a:r>
              <a:rPr lang="it-IT" dirty="0" smtClean="0"/>
              <a:t> </a:t>
            </a:r>
            <a:r>
              <a:rPr lang="it-IT" dirty="0" err="1" smtClean="0"/>
              <a:t>emission</a:t>
            </a:r>
            <a:r>
              <a:rPr lang="it-IT" dirty="0" smtClean="0"/>
              <a:t> </a:t>
            </a:r>
            <a:r>
              <a:rPr lang="it-IT" dirty="0" err="1" smtClean="0"/>
              <a:t>from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extragalactic</a:t>
            </a:r>
            <a:r>
              <a:rPr lang="it-IT" dirty="0" smtClean="0"/>
              <a:t> source: a way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constrain</a:t>
            </a:r>
            <a:r>
              <a:rPr lang="it-IT" dirty="0" smtClean="0"/>
              <a:t> the </a:t>
            </a:r>
            <a:r>
              <a:rPr lang="it-IT" dirty="0" smtClean="0"/>
              <a:t>IGMF</a:t>
            </a:r>
            <a:br>
              <a:rPr lang="it-IT" dirty="0" smtClean="0"/>
            </a:b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2070100" y="5514142"/>
            <a:ext cx="579331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u="sng" dirty="0" smtClean="0">
                <a:solidFill>
                  <a:schemeClr val="accent5"/>
                </a:solidFill>
              </a:rPr>
              <a:t>Paolo Da </a:t>
            </a:r>
            <a:r>
              <a:rPr lang="it-IT" sz="2400" b="1" u="sng" dirty="0" smtClean="0">
                <a:solidFill>
                  <a:schemeClr val="accent5"/>
                </a:solidFill>
              </a:rPr>
              <a:t>Vela</a:t>
            </a:r>
          </a:p>
          <a:p>
            <a:pPr algn="ctr"/>
            <a:endParaRPr lang="it-IT" sz="2000" b="1" u="sng" dirty="0" smtClean="0">
              <a:solidFill>
                <a:schemeClr val="accent5"/>
              </a:solidFill>
            </a:endParaRPr>
          </a:p>
          <a:p>
            <a:pPr algn="ctr"/>
            <a:r>
              <a:rPr lang="it-IT" dirty="0" smtClean="0">
                <a:solidFill>
                  <a:schemeClr val="accent5"/>
                </a:solidFill>
              </a:rPr>
              <a:t> </a:t>
            </a:r>
            <a:r>
              <a:rPr lang="it-IT" dirty="0" smtClean="0">
                <a:solidFill>
                  <a:schemeClr val="accent5"/>
                </a:solidFill>
              </a:rPr>
              <a:t>Antonio </a:t>
            </a:r>
            <a:r>
              <a:rPr lang="it-IT" dirty="0" err="1" smtClean="0">
                <a:solidFill>
                  <a:schemeClr val="accent5"/>
                </a:solidFill>
              </a:rPr>
              <a:t>Stamerra</a:t>
            </a:r>
            <a:r>
              <a:rPr lang="it-IT" dirty="0" smtClean="0">
                <a:solidFill>
                  <a:schemeClr val="accent5"/>
                </a:solidFill>
              </a:rPr>
              <a:t>, </a:t>
            </a:r>
            <a:r>
              <a:rPr lang="it-IT" dirty="0" err="1" smtClean="0">
                <a:solidFill>
                  <a:schemeClr val="accent5"/>
                </a:solidFill>
              </a:rPr>
              <a:t>Andrii</a:t>
            </a:r>
            <a:r>
              <a:rPr lang="it-IT" dirty="0" smtClean="0">
                <a:solidFill>
                  <a:schemeClr val="accent5"/>
                </a:solidFill>
              </a:rPr>
              <a:t> </a:t>
            </a:r>
            <a:r>
              <a:rPr lang="it-IT" dirty="0" err="1" smtClean="0">
                <a:solidFill>
                  <a:schemeClr val="accent5"/>
                </a:solidFill>
              </a:rPr>
              <a:t>Neronov</a:t>
            </a:r>
            <a:endParaRPr lang="it-IT" dirty="0">
              <a:solidFill>
                <a:schemeClr val="accent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Tradizione">
  <a:themeElements>
    <a:clrScheme name="Tradizione">
      <a:dk1>
        <a:srgbClr val="FFFFFF"/>
      </a:dk1>
      <a:lt1>
        <a:srgbClr val="000000"/>
      </a:lt1>
      <a:dk2>
        <a:srgbClr val="D28E11"/>
      </a:dk2>
      <a:lt2>
        <a:srgbClr val="F2E2AB"/>
      </a:lt2>
      <a:accent1>
        <a:srgbClr val="6B4A0B"/>
      </a:accent1>
      <a:accent2>
        <a:srgbClr val="790A14"/>
      </a:accent2>
      <a:accent3>
        <a:srgbClr val="908342"/>
      </a:accent3>
      <a:accent4>
        <a:srgbClr val="423E5C"/>
      </a:accent4>
      <a:accent5>
        <a:srgbClr val="641345"/>
      </a:accent5>
      <a:accent6>
        <a:srgbClr val="748A2F"/>
      </a:accent6>
      <a:hlink>
        <a:srgbClr val="DD7E0E"/>
      </a:hlink>
      <a:folHlink>
        <a:srgbClr val="7F6F6F"/>
      </a:folHlink>
    </a:clrScheme>
    <a:fontScheme name="Tradizione">
      <a:majorFont>
        <a:latin typeface="Candara"/>
        <a:ea typeface=""/>
        <a:cs typeface=""/>
        <a:font script="Jpan" typeface="メイリオ"/>
      </a:majorFont>
      <a:minorFont>
        <a:latin typeface="Candara"/>
        <a:ea typeface=""/>
        <a:cs typeface=""/>
        <a:font script="Jpan" typeface="メイリオ"/>
      </a:minorFont>
    </a:fontScheme>
    <a:fmtScheme name="Tradizion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90000"/>
                <a:satMod val="300000"/>
              </a:schemeClr>
            </a:duotone>
          </a:blip>
          <a:stretch/>
        </a:blipFill>
      </a:fillStyleLst>
      <a:lnStyleLst>
        <a:ln w="1587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38100" cap="flat" cmpd="sng" algn="ctr">
          <a:solidFill>
            <a:schemeClr val="phClr">
              <a:shade val="90000"/>
            </a:schemeClr>
          </a:solidFill>
          <a:prstDash val="solid"/>
          <a:miter/>
        </a:ln>
        <a:ln w="76200" cap="flat" cmpd="dbl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innerShdw blurRad="127000">
              <a:srgbClr val="FFFFFF">
                <a:alpha val="35000"/>
              </a:srgbClr>
            </a:innerShdw>
          </a:effectLst>
          <a:scene3d>
            <a:camera prst="orthographicFront">
              <a:rot lat="0" lon="0" rev="0"/>
            </a:camera>
            <a:lightRig rig="chilly" dir="tl">
              <a:rot lat="0" lon="0" rev="5400000"/>
            </a:lightRig>
          </a:scene3d>
          <a:sp3d prstMaterial="softEdge">
            <a:bevelT w="0" h="0"/>
          </a:sp3d>
        </a:effectStyle>
        <a:effectStyle>
          <a:effectLst>
            <a:outerShdw blurRad="63500" dist="25400" dir="5400000" algn="br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3600000"/>
            </a:lightRig>
          </a:scene3d>
          <a:sp3d>
            <a:bevelT w="889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75000"/>
              </a:schemeClr>
              <a:schemeClr val="phClr">
                <a:satMod val="3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Tradizione.thmx</Template>
  <TotalTime>845</TotalTime>
  <Words>538</Words>
  <Application>Microsoft Macintosh PowerPoint</Application>
  <PresentationFormat>On-screen Show (4:3)</PresentationFormat>
  <Paragraphs>71</Paragraphs>
  <Slides>12</Slides>
  <Notes>0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Tradizione</vt:lpstr>
      <vt:lpstr>Equation</vt:lpstr>
      <vt:lpstr>Slide 1</vt:lpstr>
      <vt:lpstr>Inter Galactic Magnetic Field (IGMF)</vt:lpstr>
      <vt:lpstr>How to measure magnetic fields</vt:lpstr>
      <vt:lpstr>Limits on IGMF</vt:lpstr>
      <vt:lpstr>Limits on IGMF with MAGIC</vt:lpstr>
      <vt:lpstr>Limits on IGMF with MAGIC</vt:lpstr>
      <vt:lpstr>Limits on IGMF with MAGIC</vt:lpstr>
      <vt:lpstr>Limits on IGMF from TeV-GeV</vt:lpstr>
      <vt:lpstr>Search for an extended VHE gamma ray emission from an extragalactic source: a way to constrain the IGMF </vt:lpstr>
      <vt:lpstr>Markarian 421 and 501</vt:lpstr>
      <vt:lpstr>Possible strategies to detect the halo</vt:lpstr>
      <vt:lpstr>Extended emission: summary</vt:lpstr>
    </vt:vector>
  </TitlesOfParts>
  <Company>Università degli studi di Firenze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 for an extended VHE gamma ray emission from an extragalactic source: a way to constrain the IGMF</dc:title>
  <dc:creator>Paolo Da Vela</dc:creator>
  <cp:lastModifiedBy>a a</cp:lastModifiedBy>
  <cp:revision>33</cp:revision>
  <dcterms:created xsi:type="dcterms:W3CDTF">2013-02-11T22:16:41Z</dcterms:created>
  <dcterms:modified xsi:type="dcterms:W3CDTF">2013-02-12T08:41:24Z</dcterms:modified>
</cp:coreProperties>
</file>