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68" r:id="rId2"/>
    <p:sldId id="257" r:id="rId3"/>
    <p:sldId id="263" r:id="rId4"/>
    <p:sldId id="258" r:id="rId5"/>
    <p:sldId id="264" r:id="rId6"/>
    <p:sldId id="265" r:id="rId7"/>
    <p:sldId id="266" r:id="rId8"/>
    <p:sldId id="267" r:id="rId9"/>
    <p:sldId id="256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43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D744-A176-4DCB-9147-2AE7B7E87481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598E6C-C59F-4348-B2EA-D8B4ED533AC0}" type="datetimeFigureOut">
              <a:rPr lang="it-IT" smtClean="0"/>
              <a:pPr/>
              <a:t>2/11/13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BCB8D4-798C-FB4D-9653-72E18349649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IGMF with MAGIC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feasible key-project for MAGIC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Proposers: A.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Stamerra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Tavecchio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Contribution: P.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Vela, A.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Neronov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Markarian</a:t>
            </a:r>
            <a:r>
              <a:rPr lang="it-IT" dirty="0" smtClean="0"/>
              <a:t> 421 and 501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6168" y="1801906"/>
            <a:ext cx="7705196" cy="463276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halo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a </a:t>
            </a:r>
            <a:r>
              <a:rPr lang="it-IT" dirty="0" err="1" smtClean="0"/>
              <a:t>point</a:t>
            </a:r>
            <a:r>
              <a:rPr lang="it-IT" dirty="0" smtClean="0"/>
              <a:t> source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MAGIC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Mrk</a:t>
            </a:r>
            <a:r>
              <a:rPr lang="it-IT" dirty="0" smtClean="0"/>
              <a:t> 421 and </a:t>
            </a:r>
            <a:r>
              <a:rPr lang="it-IT" dirty="0" err="1" smtClean="0"/>
              <a:t>Mrk</a:t>
            </a:r>
            <a:r>
              <a:rPr lang="it-IT" dirty="0" smtClean="0"/>
              <a:t> 501.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that</a:t>
            </a:r>
            <a:r>
              <a:rPr lang="it-IT" dirty="0" smtClean="0"/>
              <a:t> case mono data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improved</a:t>
            </a:r>
            <a:r>
              <a:rPr lang="it-IT" dirty="0" smtClean="0"/>
              <a:t> </a:t>
            </a:r>
            <a:r>
              <a:rPr lang="it-IT" smtClean="0"/>
              <a:t>because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stereo data</a:t>
            </a:r>
          </a:p>
          <a:p>
            <a:pPr lvl="1"/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sensitivity</a:t>
            </a:r>
            <a:endParaRPr lang="it-IT" dirty="0" smtClean="0"/>
          </a:p>
          <a:p>
            <a:pPr lvl="1"/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angular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endParaRPr lang="it-IT" dirty="0" smtClean="0"/>
          </a:p>
          <a:p>
            <a:r>
              <a:rPr lang="it-IT" dirty="0" smtClean="0"/>
              <a:t>In the future the situation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 </a:t>
            </a:r>
            <a:r>
              <a:rPr lang="it-IT" dirty="0" err="1" smtClean="0"/>
              <a:t>taking</a:t>
            </a:r>
            <a:r>
              <a:rPr lang="it-IT" dirty="0" smtClean="0"/>
              <a:t> </a:t>
            </a:r>
            <a:r>
              <a:rPr lang="it-IT" dirty="0" err="1" smtClean="0"/>
              <a:t>advantage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improved</a:t>
            </a:r>
            <a:r>
              <a:rPr lang="it-IT" dirty="0" smtClean="0"/>
              <a:t> </a:t>
            </a:r>
            <a:r>
              <a:rPr lang="it-IT" dirty="0" err="1" smtClean="0"/>
              <a:t>angular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upgraded</a:t>
            </a:r>
            <a:r>
              <a:rPr lang="it-IT" dirty="0" smtClean="0"/>
              <a:t> MAGIC system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4918" y="127000"/>
            <a:ext cx="7546446" cy="1339009"/>
          </a:xfrm>
        </p:spPr>
        <p:txBody>
          <a:bodyPr/>
          <a:lstStyle/>
          <a:p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detect</a:t>
            </a:r>
            <a:r>
              <a:rPr lang="it-IT" dirty="0" smtClean="0"/>
              <a:t> the </a:t>
            </a:r>
            <a:r>
              <a:rPr lang="it-IT" dirty="0" err="1" smtClean="0"/>
              <a:t>halo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8083" y="1333500"/>
            <a:ext cx="8540749" cy="4324257"/>
          </a:xfrm>
        </p:spPr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indentified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ways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detect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extended</a:t>
            </a:r>
            <a:r>
              <a:rPr lang="it-IT" dirty="0" smtClean="0"/>
              <a:t> </a:t>
            </a:r>
            <a:r>
              <a:rPr lang="it-IT" dirty="0" err="1" smtClean="0"/>
              <a:t>emission</a:t>
            </a:r>
            <a:endParaRPr lang="it-IT" dirty="0"/>
          </a:p>
        </p:txBody>
      </p:sp>
      <p:sp>
        <p:nvSpPr>
          <p:cNvPr id="4" name="Freccia giù 3"/>
          <p:cNvSpPr/>
          <p:nvPr/>
        </p:nvSpPr>
        <p:spPr>
          <a:xfrm rot="4165081">
            <a:off x="3302003" y="1679908"/>
            <a:ext cx="306917" cy="7725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8083" y="2004691"/>
            <a:ext cx="4582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“</a:t>
            </a:r>
            <a:r>
              <a:rPr lang="it-IT" b="1" dirty="0" err="1" smtClean="0">
                <a:solidFill>
                  <a:schemeClr val="accent2"/>
                </a:solidFill>
              </a:rPr>
              <a:t>Theta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 err="1" smtClean="0">
                <a:solidFill>
                  <a:schemeClr val="accent2"/>
                </a:solidFill>
              </a:rPr>
              <a:t>Square</a:t>
            </a:r>
            <a:r>
              <a:rPr lang="it-IT" b="1" dirty="0" smtClean="0">
                <a:solidFill>
                  <a:schemeClr val="accent2"/>
                </a:solidFill>
              </a:rPr>
              <a:t>” </a:t>
            </a:r>
            <a:r>
              <a:rPr lang="it-IT" b="1" dirty="0" err="1" smtClean="0">
                <a:solidFill>
                  <a:schemeClr val="accent2"/>
                </a:solidFill>
              </a:rPr>
              <a:t>approach</a:t>
            </a:r>
            <a:r>
              <a:rPr lang="it-IT" b="1" dirty="0" smtClean="0">
                <a:solidFill>
                  <a:schemeClr val="accent2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err="1" smtClean="0"/>
              <a:t>Get</a:t>
            </a:r>
            <a:r>
              <a:rPr lang="it-IT" b="1" dirty="0" smtClean="0"/>
              <a:t> a </a:t>
            </a:r>
            <a:r>
              <a:rPr lang="it-IT" b="1" dirty="0" err="1" smtClean="0"/>
              <a:t>good</a:t>
            </a:r>
            <a:r>
              <a:rPr lang="it-IT" b="1" dirty="0" smtClean="0"/>
              <a:t> </a:t>
            </a:r>
            <a:r>
              <a:rPr lang="it-IT" b="1" dirty="0" err="1" smtClean="0"/>
              <a:t>model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PSF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err="1" smtClean="0">
                <a:solidFill>
                  <a:srgbClr val="000000"/>
                </a:solidFill>
              </a:rPr>
              <a:t>Rescale</a:t>
            </a:r>
            <a:r>
              <a:rPr lang="it-IT" b="1" dirty="0" smtClean="0">
                <a:solidFill>
                  <a:srgbClr val="000000"/>
                </a:solidFill>
              </a:rPr>
              <a:t> the PSF </a:t>
            </a:r>
            <a:r>
              <a:rPr lang="it-IT" b="1" dirty="0" err="1" smtClean="0">
                <a:solidFill>
                  <a:srgbClr val="000000"/>
                </a:solidFill>
              </a:rPr>
              <a:t>to</a:t>
            </a:r>
            <a:r>
              <a:rPr lang="it-IT" b="1" dirty="0" smtClean="0">
                <a:solidFill>
                  <a:srgbClr val="000000"/>
                </a:solidFill>
              </a:rPr>
              <a:t> the </a:t>
            </a:r>
            <a:r>
              <a:rPr lang="it-IT" b="1" dirty="0" err="1" smtClean="0">
                <a:solidFill>
                  <a:srgbClr val="000000"/>
                </a:solidFill>
              </a:rPr>
              <a:t>spectrum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of</a:t>
            </a:r>
            <a:r>
              <a:rPr lang="it-IT" b="1" dirty="0" smtClean="0">
                <a:solidFill>
                  <a:srgbClr val="000000"/>
                </a:solidFill>
              </a:rPr>
              <a:t>  the source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0000"/>
                </a:solidFill>
              </a:rPr>
              <a:t>Test </a:t>
            </a:r>
            <a:r>
              <a:rPr lang="it-IT" b="1" dirty="0" err="1" smtClean="0">
                <a:solidFill>
                  <a:srgbClr val="000000"/>
                </a:solidFill>
              </a:rPr>
              <a:t>different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shapes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of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halo</a:t>
            </a:r>
            <a:r>
              <a:rPr lang="it-IT" b="1" dirty="0" smtClean="0">
                <a:solidFill>
                  <a:srgbClr val="000000"/>
                </a:solidFill>
              </a:rPr>
              <a:t> and </a:t>
            </a:r>
            <a:r>
              <a:rPr lang="it-IT" b="1" dirty="0" err="1" smtClean="0">
                <a:solidFill>
                  <a:srgbClr val="000000"/>
                </a:solidFill>
              </a:rPr>
              <a:t>convolve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them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with</a:t>
            </a:r>
            <a:r>
              <a:rPr lang="it-IT" b="1" dirty="0" smtClean="0">
                <a:solidFill>
                  <a:srgbClr val="000000"/>
                </a:solidFill>
              </a:rPr>
              <a:t> PSF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000000"/>
                </a:solidFill>
              </a:rPr>
              <a:t>Compare the “</a:t>
            </a:r>
            <a:r>
              <a:rPr lang="it-IT" b="1" dirty="0" err="1" smtClean="0">
                <a:solidFill>
                  <a:srgbClr val="000000"/>
                </a:solidFill>
              </a:rPr>
              <a:t>simulated</a:t>
            </a:r>
            <a:r>
              <a:rPr lang="it-IT" b="1" dirty="0" smtClean="0">
                <a:solidFill>
                  <a:srgbClr val="000000"/>
                </a:solidFill>
              </a:rPr>
              <a:t>” </a:t>
            </a:r>
            <a:r>
              <a:rPr lang="it-IT" b="1" dirty="0" err="1" smtClean="0">
                <a:solidFill>
                  <a:srgbClr val="000000"/>
                </a:solidFill>
              </a:rPr>
              <a:t>theta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squared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with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observed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</a:rPr>
              <a:t>one</a:t>
            </a:r>
            <a:endParaRPr lang="it-IT" b="1" dirty="0">
              <a:solidFill>
                <a:srgbClr val="000000"/>
              </a:solidFill>
            </a:endParaRPr>
          </a:p>
        </p:txBody>
      </p:sp>
      <p:pic>
        <p:nvPicPr>
          <p:cNvPr id="6" name="Immagine 5" descr="theta2_crab_ba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8" y="4313015"/>
            <a:ext cx="3542962" cy="2390432"/>
          </a:xfrm>
          <a:prstGeom prst="rect">
            <a:avLst/>
          </a:prstGeom>
        </p:spPr>
      </p:pic>
      <p:sp>
        <p:nvSpPr>
          <p:cNvPr id="7" name="Freccia giù 6"/>
          <p:cNvSpPr/>
          <p:nvPr/>
        </p:nvSpPr>
        <p:spPr>
          <a:xfrm rot="17531047">
            <a:off x="4940015" y="1671417"/>
            <a:ext cx="306917" cy="7725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509115" y="2004691"/>
            <a:ext cx="33597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“Sky </a:t>
            </a:r>
            <a:r>
              <a:rPr lang="it-IT" b="1" dirty="0" err="1" smtClean="0">
                <a:solidFill>
                  <a:schemeClr val="accent2"/>
                </a:solidFill>
              </a:rPr>
              <a:t>Map</a:t>
            </a:r>
            <a:r>
              <a:rPr lang="it-IT" b="1" dirty="0" smtClean="0">
                <a:solidFill>
                  <a:schemeClr val="accent2"/>
                </a:solidFill>
              </a:rPr>
              <a:t>” </a:t>
            </a:r>
            <a:r>
              <a:rPr lang="it-IT" b="1" dirty="0" err="1" smtClean="0">
                <a:solidFill>
                  <a:schemeClr val="accent2"/>
                </a:solidFill>
              </a:rPr>
              <a:t>approach</a:t>
            </a:r>
            <a:r>
              <a:rPr lang="it-IT" b="1" dirty="0" smtClean="0">
                <a:solidFill>
                  <a:schemeClr val="accent2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err="1" smtClean="0"/>
              <a:t>Get</a:t>
            </a:r>
            <a:r>
              <a:rPr lang="it-IT" b="1" dirty="0" smtClean="0"/>
              <a:t> a </a:t>
            </a:r>
            <a:r>
              <a:rPr lang="it-IT" b="1" dirty="0" err="1" smtClean="0"/>
              <a:t>gamma-like</a:t>
            </a:r>
            <a:r>
              <a:rPr lang="it-IT" b="1" dirty="0" smtClean="0"/>
              <a:t> </a:t>
            </a:r>
            <a:r>
              <a:rPr lang="it-IT" b="1" dirty="0" err="1" smtClean="0"/>
              <a:t>count</a:t>
            </a:r>
            <a:r>
              <a:rPr lang="it-IT" b="1" dirty="0" smtClean="0"/>
              <a:t> </a:t>
            </a:r>
            <a:r>
              <a:rPr lang="it-IT" b="1" dirty="0" err="1" smtClean="0"/>
              <a:t>map</a:t>
            </a:r>
            <a:endParaRPr lang="it-IT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b="1" dirty="0" err="1" smtClean="0"/>
              <a:t>Get</a:t>
            </a:r>
            <a:r>
              <a:rPr lang="it-IT" b="1" dirty="0" smtClean="0"/>
              <a:t> a background </a:t>
            </a:r>
            <a:r>
              <a:rPr lang="it-IT" b="1" dirty="0" err="1" smtClean="0"/>
              <a:t>map</a:t>
            </a:r>
            <a:endParaRPr lang="it-IT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b="1" dirty="0" err="1" smtClean="0"/>
              <a:t>Rescale</a:t>
            </a:r>
            <a:r>
              <a:rPr lang="it-IT" b="1" dirty="0" smtClean="0"/>
              <a:t> the background </a:t>
            </a:r>
            <a:r>
              <a:rPr lang="it-IT" b="1" dirty="0" err="1" smtClean="0"/>
              <a:t>map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the </a:t>
            </a:r>
            <a:r>
              <a:rPr lang="it-IT" b="1" dirty="0" err="1" smtClean="0"/>
              <a:t>gamma-like</a:t>
            </a:r>
            <a:r>
              <a:rPr lang="it-IT" b="1" dirty="0" smtClean="0"/>
              <a:t> </a:t>
            </a:r>
            <a:r>
              <a:rPr lang="it-IT" b="1" dirty="0" err="1" smtClean="0"/>
              <a:t>map</a:t>
            </a:r>
            <a:endParaRPr lang="it-IT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b="1" dirty="0" err="1" smtClean="0"/>
              <a:t>Perform</a:t>
            </a:r>
            <a:r>
              <a:rPr lang="it-IT" b="1" dirty="0" smtClean="0"/>
              <a:t> a </a:t>
            </a:r>
            <a:r>
              <a:rPr lang="it-IT" b="1" dirty="0" err="1" smtClean="0"/>
              <a:t>significance</a:t>
            </a:r>
            <a:r>
              <a:rPr lang="it-IT" b="1" dirty="0" smtClean="0"/>
              <a:t> </a:t>
            </a:r>
            <a:r>
              <a:rPr lang="it-IT" b="1" dirty="0" err="1" smtClean="0"/>
              <a:t>map</a:t>
            </a:r>
            <a:endParaRPr lang="it-IT" b="1" dirty="0"/>
          </a:p>
        </p:txBody>
      </p:sp>
      <p:pic>
        <p:nvPicPr>
          <p:cNvPr id="9" name="Immagine 8" descr="significance_map_cr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67" y="3806164"/>
            <a:ext cx="3963865" cy="289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err="1" smtClean="0"/>
              <a:t>E</a:t>
            </a:r>
            <a:r>
              <a:rPr lang="it-IT" sz="4400" dirty="0" err="1" smtClean="0"/>
              <a:t>xtended</a:t>
            </a:r>
            <a:r>
              <a:rPr lang="it-IT" sz="4400" dirty="0" smtClean="0"/>
              <a:t> </a:t>
            </a:r>
            <a:r>
              <a:rPr lang="it-IT" sz="4400" dirty="0" err="1" smtClean="0"/>
              <a:t>emission</a:t>
            </a:r>
            <a:r>
              <a:rPr lang="it-IT" sz="4400" dirty="0" smtClean="0"/>
              <a:t>: </a:t>
            </a:r>
            <a:r>
              <a:rPr lang="it-IT" sz="4400" dirty="0" err="1" smtClean="0"/>
              <a:t>summary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9024" y="1717242"/>
            <a:ext cx="7272339" cy="4324257"/>
          </a:xfrm>
        </p:spPr>
        <p:txBody>
          <a:bodyPr vert="horz" wrap="square">
            <a:noAutofit/>
          </a:bodyPr>
          <a:lstStyle/>
          <a:p>
            <a:pPr>
              <a:buNone/>
            </a:pPr>
            <a:r>
              <a:rPr lang="it-IT" sz="1800" dirty="0" err="1" smtClean="0"/>
              <a:t>What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best </a:t>
            </a:r>
            <a:r>
              <a:rPr lang="it-IT" sz="1800" dirty="0" err="1" smtClean="0"/>
              <a:t>approach</a:t>
            </a:r>
            <a:r>
              <a:rPr lang="it-IT" sz="1800" dirty="0" smtClean="0"/>
              <a:t>? </a:t>
            </a:r>
            <a:r>
              <a:rPr lang="it-IT" sz="1800" dirty="0" err="1" smtClean="0"/>
              <a:t>We</a:t>
            </a:r>
            <a:r>
              <a:rPr lang="it-IT" sz="1800" dirty="0" smtClean="0"/>
              <a:t> are </a:t>
            </a:r>
            <a:r>
              <a:rPr lang="it-IT" sz="1800" dirty="0" err="1" smtClean="0"/>
              <a:t>still</a:t>
            </a:r>
            <a:r>
              <a:rPr lang="it-IT" sz="1800" dirty="0" smtClean="0"/>
              <a:t> </a:t>
            </a:r>
            <a:r>
              <a:rPr lang="it-IT" sz="1800" dirty="0" err="1" smtClean="0"/>
              <a:t>working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answer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question…in</a:t>
            </a:r>
            <a:r>
              <a:rPr lang="it-IT" sz="1800" dirty="0" smtClean="0"/>
              <a:t> </a:t>
            </a:r>
            <a:r>
              <a:rPr lang="it-IT" sz="1800" dirty="0" err="1" smtClean="0"/>
              <a:t>any</a:t>
            </a:r>
            <a:r>
              <a:rPr lang="it-IT" sz="1800" dirty="0" smtClean="0"/>
              <a:t> case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clear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:</a:t>
            </a:r>
          </a:p>
          <a:p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both</a:t>
            </a:r>
            <a:r>
              <a:rPr lang="it-IT" sz="1800" dirty="0" smtClean="0"/>
              <a:t> </a:t>
            </a:r>
            <a:r>
              <a:rPr lang="it-IT" sz="1800" dirty="0" err="1" smtClean="0"/>
              <a:t>approaches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crucial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know</a:t>
            </a:r>
            <a:r>
              <a:rPr lang="it-IT" sz="1800" dirty="0" smtClean="0"/>
              <a:t> </a:t>
            </a:r>
            <a:r>
              <a:rPr lang="it-IT" sz="1800" dirty="0" err="1" smtClean="0"/>
              <a:t>which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</a:t>
            </a:r>
            <a:r>
              <a:rPr lang="it-IT" sz="1800" dirty="0" err="1" smtClean="0"/>
              <a:t>good</a:t>
            </a:r>
            <a:r>
              <a:rPr lang="it-IT" sz="1800" dirty="0" smtClean="0"/>
              <a:t> </a:t>
            </a:r>
            <a:r>
              <a:rPr lang="it-IT" sz="1800" dirty="0" err="1" smtClean="0"/>
              <a:t>model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the </a:t>
            </a:r>
            <a:r>
              <a:rPr lang="it-IT" sz="1800" dirty="0" err="1" smtClean="0"/>
              <a:t>real</a:t>
            </a:r>
            <a:r>
              <a:rPr lang="it-IT" sz="1800" dirty="0" smtClean="0"/>
              <a:t> PSF (a </a:t>
            </a:r>
            <a:r>
              <a:rPr lang="it-IT" sz="1800" dirty="0" err="1" smtClean="0"/>
              <a:t>deep</a:t>
            </a:r>
            <a:r>
              <a:rPr lang="it-IT" sz="1800" dirty="0" smtClean="0"/>
              <a:t> </a:t>
            </a:r>
            <a:r>
              <a:rPr lang="it-IT" sz="1800" dirty="0" err="1" smtClean="0"/>
              <a:t>study</a:t>
            </a:r>
            <a:r>
              <a:rPr lang="it-IT" sz="1800" dirty="0" smtClean="0"/>
              <a:t> on 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topic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needed</a:t>
            </a:r>
            <a:r>
              <a:rPr lang="it-IT" sz="1800" dirty="0" smtClean="0"/>
              <a:t>!)</a:t>
            </a:r>
          </a:p>
          <a:p>
            <a:r>
              <a:rPr lang="it-IT" sz="1800" dirty="0" err="1" smtClean="0"/>
              <a:t>If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want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detect</a:t>
            </a:r>
            <a:r>
              <a:rPr lang="it-IT" sz="1800" dirty="0" smtClean="0"/>
              <a:t> a </a:t>
            </a:r>
            <a:r>
              <a:rPr lang="it-IT" sz="1800" dirty="0" err="1" smtClean="0"/>
              <a:t>halo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very</a:t>
            </a:r>
            <a:r>
              <a:rPr lang="it-IT" sz="1800" dirty="0" smtClean="0"/>
              <a:t> </a:t>
            </a:r>
            <a:r>
              <a:rPr lang="it-IT" sz="1800" dirty="0" err="1" smtClean="0"/>
              <a:t>important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understand</a:t>
            </a:r>
            <a:r>
              <a:rPr lang="it-IT" sz="1800" dirty="0" smtClean="0"/>
              <a:t> the </a:t>
            </a:r>
            <a:r>
              <a:rPr lang="it-IT" sz="1800" dirty="0" err="1" smtClean="0"/>
              <a:t>beahviour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background.</a:t>
            </a:r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study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extended</a:t>
            </a:r>
            <a:r>
              <a:rPr lang="it-IT" sz="1800" dirty="0" smtClean="0"/>
              <a:t> </a:t>
            </a:r>
            <a:r>
              <a:rPr lang="it-IT" sz="1800" dirty="0" err="1" smtClean="0"/>
              <a:t>emission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an</a:t>
            </a:r>
            <a:r>
              <a:rPr lang="it-IT" sz="1800" dirty="0" smtClean="0"/>
              <a:t> </a:t>
            </a:r>
            <a:r>
              <a:rPr lang="it-IT" sz="1800" dirty="0" err="1" smtClean="0"/>
              <a:t>important</a:t>
            </a:r>
            <a:r>
              <a:rPr lang="it-IT" sz="1800" dirty="0" smtClean="0"/>
              <a:t> </a:t>
            </a:r>
            <a:r>
              <a:rPr lang="it-IT" sz="1800" dirty="0" err="1" smtClean="0"/>
              <a:t>skill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constrain</a:t>
            </a:r>
            <a:r>
              <a:rPr lang="it-IT" sz="1800" dirty="0" smtClean="0"/>
              <a:t> the IGMF.</a:t>
            </a:r>
          </a:p>
          <a:p>
            <a:r>
              <a:rPr lang="it-IT" sz="1800" dirty="0" smtClean="0"/>
              <a:t>Once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optimized</a:t>
            </a:r>
            <a:r>
              <a:rPr lang="it-IT" sz="1800" dirty="0" smtClean="0"/>
              <a:t> the </a:t>
            </a:r>
            <a:r>
              <a:rPr lang="it-IT" sz="1800" dirty="0" err="1" smtClean="0"/>
              <a:t>general</a:t>
            </a:r>
            <a:r>
              <a:rPr lang="it-IT" sz="1800" dirty="0" smtClean="0"/>
              <a:t> procedure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will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</a:t>
            </a:r>
            <a:r>
              <a:rPr lang="it-IT" sz="1800" dirty="0" err="1" smtClean="0"/>
              <a:t>very</a:t>
            </a:r>
            <a:r>
              <a:rPr lang="it-IT" sz="1800" dirty="0" smtClean="0"/>
              <a:t> </a:t>
            </a:r>
            <a:r>
              <a:rPr lang="it-IT" sz="1800" dirty="0" err="1" smtClean="0"/>
              <a:t>interesting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apply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sources</a:t>
            </a:r>
            <a:r>
              <a:rPr lang="it-IT" sz="1800" dirty="0" smtClean="0"/>
              <a:t> (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redshift</a:t>
            </a:r>
            <a:r>
              <a:rPr lang="it-IT" sz="1800" dirty="0" smtClean="0"/>
              <a:t>)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explore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regions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exclusion</a:t>
            </a:r>
            <a:r>
              <a:rPr lang="it-IT" sz="1800" dirty="0" smtClean="0"/>
              <a:t> plot.</a:t>
            </a:r>
          </a:p>
          <a:p>
            <a:pPr>
              <a:buNone/>
            </a:pPr>
            <a:r>
              <a:rPr lang="it-IT" b="1" dirty="0" err="1" smtClean="0"/>
              <a:t>Comments</a:t>
            </a:r>
            <a:r>
              <a:rPr lang="it-IT" b="1" dirty="0" smtClean="0"/>
              <a:t> and </a:t>
            </a:r>
            <a:r>
              <a:rPr lang="it-IT" b="1" dirty="0" err="1" smtClean="0"/>
              <a:t>suggestions</a:t>
            </a:r>
            <a:r>
              <a:rPr lang="it-IT" b="1" dirty="0" smtClean="0"/>
              <a:t> are </a:t>
            </a:r>
            <a:r>
              <a:rPr lang="it-IT" b="1" dirty="0" err="1" smtClean="0"/>
              <a:t>very</a:t>
            </a:r>
            <a:r>
              <a:rPr lang="it-IT" b="1" dirty="0" smtClean="0"/>
              <a:t> welcome! </a:t>
            </a:r>
            <a:endParaRPr lang="it-IT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 </a:t>
            </a:r>
            <a:r>
              <a:rPr lang="it-IT" dirty="0" err="1" smtClean="0"/>
              <a:t>Galactic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(IGMF)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9024" y="1989667"/>
            <a:ext cx="7272339" cy="4324257"/>
          </a:xfrm>
        </p:spPr>
        <p:txBody>
          <a:bodyPr/>
          <a:lstStyle/>
          <a:p>
            <a:r>
              <a:rPr lang="it-IT" dirty="0" smtClean="0"/>
              <a:t>The problem of 1-10 μG magnetic fields in galaxies and galaxy clusters is one of the long-standing problems of astrophysics and cosmology.</a:t>
            </a:r>
          </a:p>
          <a:p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amplification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week “</a:t>
            </a:r>
            <a:r>
              <a:rPr lang="it-IT" dirty="0" err="1" smtClean="0"/>
              <a:t>seed</a:t>
            </a:r>
            <a:r>
              <a:rPr lang="it-IT" dirty="0" smtClean="0"/>
              <a:t>” </a:t>
            </a:r>
            <a:r>
              <a:rPr lang="it-IT" dirty="0" err="1" smtClean="0"/>
              <a:t>fields</a:t>
            </a:r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seed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never</a:t>
            </a:r>
            <a:r>
              <a:rPr lang="it-IT" dirty="0" smtClean="0"/>
              <a:t> </a:t>
            </a:r>
            <a:r>
              <a:rPr lang="it-IT" dirty="0" err="1" smtClean="0"/>
              <a:t>detected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err="1" smtClean="0"/>
              <a:t>How</a:t>
            </a:r>
            <a:r>
              <a:rPr lang="it-IT" b="1" dirty="0" smtClean="0"/>
              <a:t> MAGIC can </a:t>
            </a:r>
            <a:r>
              <a:rPr lang="it-IT" b="1" dirty="0" err="1" smtClean="0"/>
              <a:t>contribute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solve </a:t>
            </a:r>
            <a:r>
              <a:rPr lang="it-IT" b="1" dirty="0" err="1" smtClean="0"/>
              <a:t>this</a:t>
            </a:r>
            <a:r>
              <a:rPr lang="it-IT" b="1" dirty="0" smtClean="0"/>
              <a:t> puzzle?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74" y="274638"/>
            <a:ext cx="8078794" cy="794280"/>
          </a:xfrm>
        </p:spPr>
        <p:txBody>
          <a:bodyPr/>
          <a:lstStyle/>
          <a:p>
            <a:r>
              <a:rPr lang="en-US" sz="4400" dirty="0" smtClean="0"/>
              <a:t>How to measure magnetic fields</a:t>
            </a:r>
            <a:endParaRPr lang="en-US" sz="4400" dirty="0"/>
          </a:p>
        </p:txBody>
      </p:sp>
      <p:pic>
        <p:nvPicPr>
          <p:cNvPr id="4" name="Content Placeholder 3" descr="Screen shot 2013-02-11 at 11.49.22 PM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6000"/>
          </a:blip>
          <a:stretch>
            <a:fillRect/>
          </a:stretch>
        </p:blipFill>
        <p:spPr>
          <a:xfrm>
            <a:off x="641875" y="1143005"/>
            <a:ext cx="8320114" cy="5556250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-2321834" y="3874044"/>
            <a:ext cx="528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extacted</a:t>
            </a:r>
            <a:r>
              <a:rPr lang="en-US" i="1" dirty="0" smtClean="0"/>
              <a:t> from </a:t>
            </a:r>
            <a:r>
              <a:rPr lang="en-US" i="1" dirty="0" err="1" smtClean="0"/>
              <a:t>Neronov</a:t>
            </a:r>
            <a:r>
              <a:rPr lang="en-US" i="1" dirty="0" smtClean="0"/>
              <a:t> 2012 IAU XXVIII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127000"/>
            <a:ext cx="7272339" cy="1339009"/>
          </a:xfrm>
        </p:spPr>
        <p:txBody>
          <a:bodyPr/>
          <a:lstStyle/>
          <a:p>
            <a:r>
              <a:rPr lang="it-IT" dirty="0" err="1" smtClean="0"/>
              <a:t>Limits</a:t>
            </a:r>
            <a:r>
              <a:rPr lang="it-IT" dirty="0" smtClean="0"/>
              <a:t> on </a:t>
            </a:r>
            <a:r>
              <a:rPr lang="it-IT" dirty="0" smtClean="0"/>
              <a:t>IGMF</a:t>
            </a:r>
            <a:endParaRPr lang="it-IT" dirty="0"/>
          </a:p>
        </p:txBody>
      </p:sp>
      <p:pic>
        <p:nvPicPr>
          <p:cNvPr id="13" name="Picture 12" descr="Screen shot 2013-02-11 at 11.56.11 P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5000"/>
          </a:blip>
          <a:stretch>
            <a:fillRect/>
          </a:stretch>
        </p:blipFill>
        <p:spPr>
          <a:xfrm>
            <a:off x="380999" y="1206131"/>
            <a:ext cx="8561913" cy="57229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2321834" y="3874044"/>
            <a:ext cx="528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extacted</a:t>
            </a:r>
            <a:r>
              <a:rPr lang="en-US" i="1" dirty="0" smtClean="0"/>
              <a:t> from </a:t>
            </a:r>
            <a:r>
              <a:rPr lang="en-US" i="1" dirty="0" err="1" smtClean="0"/>
              <a:t>Neronov</a:t>
            </a:r>
            <a:r>
              <a:rPr lang="en-US" i="1" dirty="0" smtClean="0"/>
              <a:t> 2012 IAU XXVIII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127000"/>
            <a:ext cx="7272339" cy="1339009"/>
          </a:xfrm>
        </p:spPr>
        <p:txBody>
          <a:bodyPr/>
          <a:lstStyle/>
          <a:p>
            <a:r>
              <a:rPr lang="it-IT" dirty="0" err="1" smtClean="0"/>
              <a:t>Limits</a:t>
            </a:r>
            <a:r>
              <a:rPr lang="it-IT" dirty="0" smtClean="0"/>
              <a:t> on IGMF </a:t>
            </a:r>
            <a:r>
              <a:rPr lang="it-IT" dirty="0" err="1" smtClean="0"/>
              <a:t>with</a:t>
            </a:r>
            <a:r>
              <a:rPr lang="it-IT" dirty="0" smtClean="0"/>
              <a:t> MAGIC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918" y="1466008"/>
            <a:ext cx="8307916" cy="2799075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err="1" smtClean="0"/>
              <a:t>Reprocess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TeV</a:t>
            </a:r>
            <a:r>
              <a:rPr lang="it-IT" dirty="0" smtClean="0"/>
              <a:t> </a:t>
            </a:r>
            <a:r>
              <a:rPr lang="it-IT" dirty="0" err="1" smtClean="0"/>
              <a:t>photons</a:t>
            </a:r>
            <a:r>
              <a:rPr lang="it-IT" dirty="0" smtClean="0"/>
              <a:t> in the </a:t>
            </a:r>
            <a:r>
              <a:rPr lang="it-IT" dirty="0" err="1" smtClean="0"/>
              <a:t>GeV</a:t>
            </a:r>
            <a:r>
              <a:rPr lang="it-IT" dirty="0" smtClean="0"/>
              <a:t> band</a:t>
            </a:r>
          </a:p>
          <a:p>
            <a:r>
              <a:rPr lang="it-IT" dirty="0" err="1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endParaRPr lang="it-IT" dirty="0" smtClean="0"/>
          </a:p>
          <a:p>
            <a:r>
              <a:rPr lang="it-IT" dirty="0" err="1" smtClean="0"/>
              <a:t>Extended</a:t>
            </a:r>
            <a:r>
              <a:rPr lang="it-IT" dirty="0" smtClean="0"/>
              <a:t> </a:t>
            </a:r>
            <a:r>
              <a:rPr lang="it-IT" dirty="0" err="1" smtClean="0"/>
              <a:t>emission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12" name="Collate 11"/>
          <p:cNvSpPr/>
          <p:nvPr/>
        </p:nvSpPr>
        <p:spPr>
          <a:xfrm rot="5400000">
            <a:off x="1117814" y="4439712"/>
            <a:ext cx="242142" cy="972396"/>
          </a:xfrm>
          <a:prstGeom prst="flowChartCol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32-Point Star 14"/>
          <p:cNvSpPr/>
          <p:nvPr/>
        </p:nvSpPr>
        <p:spPr>
          <a:xfrm>
            <a:off x="1110190" y="4762495"/>
            <a:ext cx="230504" cy="295069"/>
          </a:xfrm>
          <a:prstGeom prst="star32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Arrow Connector 16"/>
          <p:cNvCxnSpPr/>
          <p:nvPr/>
        </p:nvCxnSpPr>
        <p:spPr>
          <a:xfrm>
            <a:off x="1905000" y="5015232"/>
            <a:ext cx="5598583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miley Face 18"/>
          <p:cNvSpPr/>
          <p:nvPr/>
        </p:nvSpPr>
        <p:spPr>
          <a:xfrm>
            <a:off x="7811242" y="4601759"/>
            <a:ext cx="803062" cy="792480"/>
          </a:xfrm>
          <a:prstGeom prst="smileyFac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0" name="Straight Arrow Connector 19"/>
          <p:cNvCxnSpPr/>
          <p:nvPr/>
        </p:nvCxnSpPr>
        <p:spPr>
          <a:xfrm>
            <a:off x="1905000" y="4804839"/>
            <a:ext cx="1619250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89500" y="4541520"/>
            <a:ext cx="2624666" cy="6023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00083" y="4745247"/>
            <a:ext cx="2614083" cy="611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651246" y="4541520"/>
            <a:ext cx="1111250" cy="26331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76650" y="4762495"/>
            <a:ext cx="1111250" cy="4393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65917" y="4303939"/>
            <a:ext cx="62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baseline="-25000" dirty="0" err="1" smtClean="0"/>
              <a:t>TeV</a:t>
            </a:r>
            <a:endParaRPr lang="en-US" sz="24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491321" y="4932574"/>
            <a:ext cx="62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baseline="-25000" dirty="0" err="1" smtClean="0"/>
              <a:t>TeV</a:t>
            </a:r>
            <a:endParaRPr lang="en-US" sz="24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5669614" y="4069834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baseline="-25000" dirty="0" err="1" smtClean="0"/>
              <a:t>GeV</a:t>
            </a:r>
            <a:endParaRPr lang="en-US" sz="24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84329" y="4212168"/>
            <a:ext cx="70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30000" dirty="0" smtClean="0"/>
              <a:t>+ 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  <a:endParaRPr lang="en-US" sz="2400" baseline="30000" dirty="0"/>
          </a:p>
        </p:txBody>
      </p:sp>
      <p:sp>
        <p:nvSpPr>
          <p:cNvPr id="35" name="Oval 34"/>
          <p:cNvSpPr/>
          <p:nvPr/>
        </p:nvSpPr>
        <p:spPr>
          <a:xfrm>
            <a:off x="3175002" y="4016919"/>
            <a:ext cx="2420531" cy="1687499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84329" y="5163406"/>
            <a:ext cx="874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IGMF</a:t>
            </a:r>
            <a:endParaRPr lang="en-US" sz="2400" baseline="30000" dirty="0"/>
          </a:p>
        </p:txBody>
      </p:sp>
      <p:sp>
        <p:nvSpPr>
          <p:cNvPr id="38" name="Freeform 37"/>
          <p:cNvSpPr/>
          <p:nvPr/>
        </p:nvSpPr>
        <p:spPr>
          <a:xfrm rot="7355859">
            <a:off x="4636476" y="4047926"/>
            <a:ext cx="838177" cy="169623"/>
          </a:xfrm>
          <a:custGeom>
            <a:avLst/>
            <a:gdLst>
              <a:gd name="connsiteX0" fmla="*/ 0 w 1915584"/>
              <a:gd name="connsiteY0" fmla="*/ 372181 h 384528"/>
              <a:gd name="connsiteX1" fmla="*/ 211667 w 1915584"/>
              <a:gd name="connsiteY1" fmla="*/ 1764 h 384528"/>
              <a:gd name="connsiteX2" fmla="*/ 328084 w 1915584"/>
              <a:gd name="connsiteY2" fmla="*/ 382764 h 384528"/>
              <a:gd name="connsiteX3" fmla="*/ 539750 w 1915584"/>
              <a:gd name="connsiteY3" fmla="*/ 12347 h 384528"/>
              <a:gd name="connsiteX4" fmla="*/ 687917 w 1915584"/>
              <a:gd name="connsiteY4" fmla="*/ 361597 h 384528"/>
              <a:gd name="connsiteX5" fmla="*/ 857250 w 1915584"/>
              <a:gd name="connsiteY5" fmla="*/ 22931 h 384528"/>
              <a:gd name="connsiteX6" fmla="*/ 994834 w 1915584"/>
              <a:gd name="connsiteY6" fmla="*/ 361597 h 384528"/>
              <a:gd name="connsiteX7" fmla="*/ 1174750 w 1915584"/>
              <a:gd name="connsiteY7" fmla="*/ 22931 h 384528"/>
              <a:gd name="connsiteX8" fmla="*/ 1333500 w 1915584"/>
              <a:gd name="connsiteY8" fmla="*/ 340431 h 384528"/>
              <a:gd name="connsiteX9" fmla="*/ 1524000 w 1915584"/>
              <a:gd name="connsiteY9" fmla="*/ 97014 h 384528"/>
              <a:gd name="connsiteX10" fmla="*/ 1915584 w 1915584"/>
              <a:gd name="connsiteY10" fmla="*/ 118181 h 3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5584" h="384528">
                <a:moveTo>
                  <a:pt x="0" y="372181"/>
                </a:moveTo>
                <a:cubicBezTo>
                  <a:pt x="78493" y="186090"/>
                  <a:pt x="156986" y="0"/>
                  <a:pt x="211667" y="1764"/>
                </a:cubicBezTo>
                <a:cubicBezTo>
                  <a:pt x="266348" y="3528"/>
                  <a:pt x="273404" y="381000"/>
                  <a:pt x="328084" y="382764"/>
                </a:cubicBezTo>
                <a:cubicBezTo>
                  <a:pt x="382764" y="384528"/>
                  <a:pt x="479778" y="15875"/>
                  <a:pt x="539750" y="12347"/>
                </a:cubicBezTo>
                <a:cubicBezTo>
                  <a:pt x="599722" y="8819"/>
                  <a:pt x="635000" y="359833"/>
                  <a:pt x="687917" y="361597"/>
                </a:cubicBezTo>
                <a:cubicBezTo>
                  <a:pt x="740834" y="363361"/>
                  <a:pt x="806097" y="22931"/>
                  <a:pt x="857250" y="22931"/>
                </a:cubicBezTo>
                <a:cubicBezTo>
                  <a:pt x="908403" y="22931"/>
                  <a:pt x="941917" y="361597"/>
                  <a:pt x="994834" y="361597"/>
                </a:cubicBezTo>
                <a:cubicBezTo>
                  <a:pt x="1047751" y="361597"/>
                  <a:pt x="1118306" y="26459"/>
                  <a:pt x="1174750" y="22931"/>
                </a:cubicBezTo>
                <a:cubicBezTo>
                  <a:pt x="1231194" y="19403"/>
                  <a:pt x="1275292" y="328084"/>
                  <a:pt x="1333500" y="340431"/>
                </a:cubicBezTo>
                <a:cubicBezTo>
                  <a:pt x="1391708" y="352778"/>
                  <a:pt x="1426986" y="134056"/>
                  <a:pt x="1524000" y="97014"/>
                </a:cubicBezTo>
                <a:cubicBezTo>
                  <a:pt x="1621014" y="59972"/>
                  <a:pt x="1768299" y="89076"/>
                  <a:pt x="1915584" y="118181"/>
                </a:cubicBezTo>
              </a:path>
            </a:pathLst>
          </a:custGeom>
          <a:ln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7355859">
            <a:off x="3402390" y="4261673"/>
            <a:ext cx="838177" cy="169623"/>
          </a:xfrm>
          <a:custGeom>
            <a:avLst/>
            <a:gdLst>
              <a:gd name="connsiteX0" fmla="*/ 0 w 1915584"/>
              <a:gd name="connsiteY0" fmla="*/ 372181 h 384528"/>
              <a:gd name="connsiteX1" fmla="*/ 211667 w 1915584"/>
              <a:gd name="connsiteY1" fmla="*/ 1764 h 384528"/>
              <a:gd name="connsiteX2" fmla="*/ 328084 w 1915584"/>
              <a:gd name="connsiteY2" fmla="*/ 382764 h 384528"/>
              <a:gd name="connsiteX3" fmla="*/ 539750 w 1915584"/>
              <a:gd name="connsiteY3" fmla="*/ 12347 h 384528"/>
              <a:gd name="connsiteX4" fmla="*/ 687917 w 1915584"/>
              <a:gd name="connsiteY4" fmla="*/ 361597 h 384528"/>
              <a:gd name="connsiteX5" fmla="*/ 857250 w 1915584"/>
              <a:gd name="connsiteY5" fmla="*/ 22931 h 384528"/>
              <a:gd name="connsiteX6" fmla="*/ 994834 w 1915584"/>
              <a:gd name="connsiteY6" fmla="*/ 361597 h 384528"/>
              <a:gd name="connsiteX7" fmla="*/ 1174750 w 1915584"/>
              <a:gd name="connsiteY7" fmla="*/ 22931 h 384528"/>
              <a:gd name="connsiteX8" fmla="*/ 1333500 w 1915584"/>
              <a:gd name="connsiteY8" fmla="*/ 340431 h 384528"/>
              <a:gd name="connsiteX9" fmla="*/ 1524000 w 1915584"/>
              <a:gd name="connsiteY9" fmla="*/ 97014 h 384528"/>
              <a:gd name="connsiteX10" fmla="*/ 1915584 w 1915584"/>
              <a:gd name="connsiteY10" fmla="*/ 118181 h 3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5584" h="384528">
                <a:moveTo>
                  <a:pt x="0" y="372181"/>
                </a:moveTo>
                <a:cubicBezTo>
                  <a:pt x="78493" y="186090"/>
                  <a:pt x="156986" y="0"/>
                  <a:pt x="211667" y="1764"/>
                </a:cubicBezTo>
                <a:cubicBezTo>
                  <a:pt x="266348" y="3528"/>
                  <a:pt x="273404" y="381000"/>
                  <a:pt x="328084" y="382764"/>
                </a:cubicBezTo>
                <a:cubicBezTo>
                  <a:pt x="382764" y="384528"/>
                  <a:pt x="479778" y="15875"/>
                  <a:pt x="539750" y="12347"/>
                </a:cubicBezTo>
                <a:cubicBezTo>
                  <a:pt x="599722" y="8819"/>
                  <a:pt x="635000" y="359833"/>
                  <a:pt x="687917" y="361597"/>
                </a:cubicBezTo>
                <a:cubicBezTo>
                  <a:pt x="740834" y="363361"/>
                  <a:pt x="806097" y="22931"/>
                  <a:pt x="857250" y="22931"/>
                </a:cubicBezTo>
                <a:cubicBezTo>
                  <a:pt x="908403" y="22931"/>
                  <a:pt x="941917" y="361597"/>
                  <a:pt x="994834" y="361597"/>
                </a:cubicBezTo>
                <a:cubicBezTo>
                  <a:pt x="1047751" y="361597"/>
                  <a:pt x="1118306" y="26459"/>
                  <a:pt x="1174750" y="22931"/>
                </a:cubicBezTo>
                <a:cubicBezTo>
                  <a:pt x="1231194" y="19403"/>
                  <a:pt x="1275292" y="328084"/>
                  <a:pt x="1333500" y="340431"/>
                </a:cubicBezTo>
                <a:cubicBezTo>
                  <a:pt x="1391708" y="352778"/>
                  <a:pt x="1426986" y="134056"/>
                  <a:pt x="1524000" y="97014"/>
                </a:cubicBezTo>
                <a:cubicBezTo>
                  <a:pt x="1621014" y="59972"/>
                  <a:pt x="1768299" y="89076"/>
                  <a:pt x="1915584" y="118181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84329" y="364758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EBL</a:t>
            </a:r>
            <a:endParaRPr lang="en-US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5105007" y="3441755"/>
            <a:ext cx="6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CMB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127000"/>
            <a:ext cx="7272339" cy="1339009"/>
          </a:xfrm>
        </p:spPr>
        <p:txBody>
          <a:bodyPr/>
          <a:lstStyle/>
          <a:p>
            <a:r>
              <a:rPr lang="it-IT" dirty="0" err="1" smtClean="0"/>
              <a:t>Limits</a:t>
            </a:r>
            <a:r>
              <a:rPr lang="it-IT" dirty="0" smtClean="0"/>
              <a:t> on IGMF </a:t>
            </a:r>
            <a:r>
              <a:rPr lang="it-IT" dirty="0" err="1" smtClean="0"/>
              <a:t>with</a:t>
            </a:r>
            <a:r>
              <a:rPr lang="it-IT" dirty="0" smtClean="0"/>
              <a:t> MAGIC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918" y="1466008"/>
            <a:ext cx="8307916" cy="2799075"/>
          </a:xfrm>
        </p:spPr>
        <p:txBody>
          <a:bodyPr>
            <a:normAutofit/>
          </a:bodyPr>
          <a:lstStyle/>
          <a:p>
            <a:r>
              <a:rPr lang="it-IT" dirty="0" err="1" smtClean="0"/>
              <a:t>Reprocessing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TeV</a:t>
            </a:r>
            <a:r>
              <a:rPr lang="it-IT" dirty="0" smtClean="0"/>
              <a:t> </a:t>
            </a:r>
            <a:r>
              <a:rPr lang="it-IT" dirty="0" err="1" smtClean="0"/>
              <a:t>photons</a:t>
            </a:r>
            <a:r>
              <a:rPr lang="it-IT" dirty="0" smtClean="0"/>
              <a:t> in the </a:t>
            </a:r>
            <a:r>
              <a:rPr lang="it-IT" dirty="0" err="1" smtClean="0"/>
              <a:t>GeV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: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A </a:t>
            </a:r>
            <a:r>
              <a:rPr lang="it-IT" dirty="0" err="1" smtClean="0"/>
              <a:t>primary</a:t>
            </a:r>
            <a:r>
              <a:rPr lang="it-IT" dirty="0" smtClean="0"/>
              <a:t> VHE gamma </a:t>
            </a:r>
            <a:r>
              <a:rPr lang="it-IT" dirty="0" err="1" smtClean="0"/>
              <a:t>photon</a:t>
            </a:r>
            <a:r>
              <a:rPr lang="it-IT" dirty="0" smtClean="0"/>
              <a:t> </a:t>
            </a:r>
            <a:r>
              <a:rPr lang="it-IT" dirty="0" err="1" smtClean="0"/>
              <a:t>coming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a </a:t>
            </a:r>
            <a:r>
              <a:rPr lang="it-IT" dirty="0" err="1" smtClean="0"/>
              <a:t>distant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source </a:t>
            </a:r>
            <a:r>
              <a:rPr lang="it-IT" dirty="0" err="1" smtClean="0"/>
              <a:t>interacts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EBL </a:t>
            </a:r>
            <a:r>
              <a:rPr lang="it-IT" dirty="0" err="1" smtClean="0"/>
              <a:t>producing</a:t>
            </a:r>
            <a:r>
              <a:rPr lang="it-IT" dirty="0" smtClean="0"/>
              <a:t> </a:t>
            </a:r>
            <a:r>
              <a:rPr lang="it-IT" dirty="0" err="1" smtClean="0"/>
              <a:t>pairs</a:t>
            </a:r>
            <a:r>
              <a:rPr lang="it-IT" dirty="0" smtClean="0"/>
              <a:t>. Via Inverse Compton </a:t>
            </a:r>
            <a:r>
              <a:rPr lang="it-IT" dirty="0" err="1" smtClean="0"/>
              <a:t>with</a:t>
            </a:r>
            <a:r>
              <a:rPr lang="it-IT" dirty="0" smtClean="0"/>
              <a:t> CMB </a:t>
            </a:r>
            <a:r>
              <a:rPr lang="it-IT" dirty="0" err="1" smtClean="0"/>
              <a:t>secondary</a:t>
            </a:r>
            <a:r>
              <a:rPr lang="it-IT" dirty="0" smtClean="0"/>
              <a:t> gamma </a:t>
            </a:r>
            <a:r>
              <a:rPr lang="it-IT" dirty="0" err="1" smtClean="0"/>
              <a:t>rays</a:t>
            </a:r>
            <a:r>
              <a:rPr lang="it-IT" dirty="0" smtClean="0"/>
              <a:t> are </a:t>
            </a:r>
            <a:r>
              <a:rPr lang="it-IT" dirty="0" err="1" smtClean="0"/>
              <a:t>produced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graphicFrame>
        <p:nvGraphicFramePr>
          <p:cNvPr id="843778" name="Object 2"/>
          <p:cNvGraphicFramePr>
            <a:graphicFrameLocks noChangeAspect="1"/>
          </p:cNvGraphicFramePr>
          <p:nvPr/>
        </p:nvGraphicFramePr>
        <p:xfrm>
          <a:off x="5844646" y="3460745"/>
          <a:ext cx="2722562" cy="820497"/>
        </p:xfrm>
        <a:graphic>
          <a:graphicData uri="http://schemas.openxmlformats.org/presentationml/2006/ole">
            <p:oleObj spid="_x0000_s850946" name="Equation" r:id="rId3" imgW="1485900" imgH="469900" progId="Equation.3">
              <p:embed/>
            </p:oleObj>
          </a:graphicData>
        </a:graphic>
      </p:graphicFrame>
      <p:pic>
        <p:nvPicPr>
          <p:cNvPr id="13" name="Picture 12" descr="Screen shot 2013-02-12 at 12.20.40 A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7000" contrast="35000"/>
          </a:blip>
          <a:srcRect l="1365" t="4455" r="2048" b="5346"/>
          <a:stretch>
            <a:fillRect/>
          </a:stretch>
        </p:blipFill>
        <p:spPr>
          <a:xfrm>
            <a:off x="973651" y="3344332"/>
            <a:ext cx="4681477" cy="33491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-2321834" y="3874044"/>
            <a:ext cx="528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Tavecchio</a:t>
            </a:r>
            <a:r>
              <a:rPr lang="en-US" i="1" dirty="0" smtClean="0"/>
              <a:t> et al. 2010, </a:t>
            </a:r>
            <a:r>
              <a:rPr lang="en-US" i="1" dirty="0" err="1" smtClean="0"/>
              <a:t>Neronov&amp;Semikoz</a:t>
            </a:r>
            <a:r>
              <a:rPr lang="en-US" i="1" dirty="0" smtClean="0"/>
              <a:t> 2009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16250" y="5884390"/>
            <a:ext cx="1306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1ES0229+200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227483" y="489436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no IGMF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97616">
            <a:off x="3528700" y="4841446"/>
            <a:ext cx="78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intrinsic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127000"/>
            <a:ext cx="7272339" cy="1339009"/>
          </a:xfrm>
        </p:spPr>
        <p:txBody>
          <a:bodyPr/>
          <a:lstStyle/>
          <a:p>
            <a:r>
              <a:rPr lang="it-IT" dirty="0" err="1" smtClean="0"/>
              <a:t>Limits</a:t>
            </a:r>
            <a:r>
              <a:rPr lang="it-IT" dirty="0" smtClean="0"/>
              <a:t> on IGMF </a:t>
            </a:r>
            <a:r>
              <a:rPr lang="it-IT" dirty="0" err="1" smtClean="0"/>
              <a:t>with</a:t>
            </a:r>
            <a:r>
              <a:rPr lang="it-IT" dirty="0" smtClean="0"/>
              <a:t> MAGIC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918" y="1466008"/>
            <a:ext cx="8307916" cy="2799075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Observable effect: </a:t>
            </a:r>
            <a:r>
              <a:rPr lang="it-IT" dirty="0" smtClean="0"/>
              <a:t>IGMF </a:t>
            </a:r>
            <a:r>
              <a:rPr lang="it-IT" dirty="0" smtClean="0"/>
              <a:t>deflects pairs </a:t>
            </a:r>
            <a:r>
              <a:rPr lang="it-IT" dirty="0" smtClean="0">
                <a:sym typeface="Wingdings"/>
              </a:rPr>
              <a:t> </a:t>
            </a:r>
            <a:r>
              <a:rPr lang="it-IT" b="1" dirty="0" smtClean="0">
                <a:sym typeface="Wingdings"/>
              </a:rPr>
              <a:t>extended emission</a:t>
            </a:r>
            <a:r>
              <a:rPr lang="it-IT" dirty="0" smtClean="0">
                <a:sym typeface="Wingdings"/>
              </a:rPr>
              <a:t> around the point source.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graphicFrame>
        <p:nvGraphicFramePr>
          <p:cNvPr id="843779" name="Object 3"/>
          <p:cNvGraphicFramePr>
            <a:graphicFrameLocks noChangeAspect="1"/>
          </p:cNvGraphicFramePr>
          <p:nvPr/>
        </p:nvGraphicFramePr>
        <p:xfrm>
          <a:off x="1025526" y="3075764"/>
          <a:ext cx="3615795" cy="682580"/>
        </p:xfrm>
        <a:graphic>
          <a:graphicData uri="http://schemas.openxmlformats.org/presentationml/2006/ole">
            <p:oleObj spid="_x0000_s851971" name="Equation" r:id="rId3" imgW="2489200" imgH="469900" progId="Equation.3">
              <p:embed/>
            </p:oleObj>
          </a:graphicData>
        </a:graphic>
      </p:graphicFrame>
      <p:pic>
        <p:nvPicPr>
          <p:cNvPr id="12" name="Picture 11" descr="Screen shot 2013-02-12 at 12.26.42 A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1000" contrast="4000"/>
          </a:blip>
          <a:stretch>
            <a:fillRect/>
          </a:stretch>
        </p:blipFill>
        <p:spPr>
          <a:xfrm>
            <a:off x="3302000" y="3096930"/>
            <a:ext cx="5577417" cy="3774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127000"/>
            <a:ext cx="7272339" cy="1339009"/>
          </a:xfrm>
        </p:spPr>
        <p:txBody>
          <a:bodyPr/>
          <a:lstStyle/>
          <a:p>
            <a:r>
              <a:rPr lang="it-IT" sz="4400" dirty="0" err="1" smtClean="0"/>
              <a:t>Limits</a:t>
            </a:r>
            <a:r>
              <a:rPr lang="it-IT" sz="4400" dirty="0" smtClean="0"/>
              <a:t> on </a:t>
            </a:r>
            <a:r>
              <a:rPr lang="it-IT" sz="4400" dirty="0" smtClean="0"/>
              <a:t>IGMF </a:t>
            </a:r>
            <a:r>
              <a:rPr lang="it-IT" sz="4400" dirty="0" err="1" smtClean="0"/>
              <a:t>from</a:t>
            </a:r>
            <a:r>
              <a:rPr lang="it-IT" sz="4400" dirty="0" smtClean="0"/>
              <a:t> </a:t>
            </a:r>
            <a:r>
              <a:rPr lang="it-IT" sz="4400" dirty="0" err="1" smtClean="0"/>
              <a:t>TeV-GeV</a:t>
            </a:r>
            <a:endParaRPr lang="it-IT" sz="4400" dirty="0"/>
          </a:p>
        </p:txBody>
      </p:sp>
      <p:pic>
        <p:nvPicPr>
          <p:cNvPr id="13" name="Content Placeholder 12" descr="Screen shot 2013-02-12 at 12.31.37 AM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3000"/>
          </a:blip>
          <a:stretch>
            <a:fillRect/>
          </a:stretch>
        </p:blipFill>
        <p:spPr>
          <a:xfrm>
            <a:off x="508000" y="1207844"/>
            <a:ext cx="8413750" cy="5498801"/>
          </a:xfrm>
        </p:spPr>
      </p:pic>
      <p:sp>
        <p:nvSpPr>
          <p:cNvPr id="15" name="TextBox 14"/>
          <p:cNvSpPr txBox="1"/>
          <p:nvPr/>
        </p:nvSpPr>
        <p:spPr>
          <a:xfrm rot="16200000">
            <a:off x="-2321834" y="3874044"/>
            <a:ext cx="528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extacted</a:t>
            </a:r>
            <a:r>
              <a:rPr lang="en-US" i="1" dirty="0" smtClean="0"/>
              <a:t> from </a:t>
            </a:r>
            <a:r>
              <a:rPr lang="en-US" i="1" dirty="0" err="1" smtClean="0"/>
              <a:t>Neronov</a:t>
            </a:r>
            <a:r>
              <a:rPr lang="en-US" i="1" dirty="0" smtClean="0"/>
              <a:t> 2012 IAU XXVIII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317500"/>
            <a:ext cx="7086600" cy="4910667"/>
          </a:xfrm>
        </p:spPr>
        <p:txBody>
          <a:bodyPr/>
          <a:lstStyle/>
          <a:p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extended</a:t>
            </a:r>
            <a:r>
              <a:rPr lang="it-IT" dirty="0" smtClean="0"/>
              <a:t> VHE gamma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extragalactic</a:t>
            </a:r>
            <a:r>
              <a:rPr lang="it-IT" dirty="0" smtClean="0"/>
              <a:t> source: a way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constrain</a:t>
            </a:r>
            <a:r>
              <a:rPr lang="it-IT" dirty="0" smtClean="0"/>
              <a:t> the </a:t>
            </a:r>
            <a:r>
              <a:rPr lang="it-IT" dirty="0" smtClean="0"/>
              <a:t>IGMF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70100" y="5514142"/>
            <a:ext cx="57933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chemeClr val="accent5"/>
                </a:solidFill>
              </a:rPr>
              <a:t>Paolo Da </a:t>
            </a:r>
            <a:r>
              <a:rPr lang="it-IT" sz="2400" b="1" u="sng" dirty="0" smtClean="0">
                <a:solidFill>
                  <a:schemeClr val="accent5"/>
                </a:solidFill>
              </a:rPr>
              <a:t>Vela</a:t>
            </a:r>
          </a:p>
          <a:p>
            <a:pPr algn="ctr"/>
            <a:endParaRPr lang="it-IT" sz="2000" b="1" u="sng" dirty="0" smtClean="0">
              <a:solidFill>
                <a:schemeClr val="accent5"/>
              </a:solidFill>
            </a:endParaRPr>
          </a:p>
          <a:p>
            <a:pPr algn="ctr"/>
            <a:r>
              <a:rPr lang="it-IT" dirty="0" smtClean="0">
                <a:solidFill>
                  <a:schemeClr val="accent5"/>
                </a:solidFill>
              </a:rPr>
              <a:t> </a:t>
            </a:r>
            <a:r>
              <a:rPr lang="it-IT" dirty="0" smtClean="0">
                <a:solidFill>
                  <a:schemeClr val="accent5"/>
                </a:solidFill>
              </a:rPr>
              <a:t>Antonio </a:t>
            </a:r>
            <a:r>
              <a:rPr lang="it-IT" dirty="0" err="1" smtClean="0">
                <a:solidFill>
                  <a:schemeClr val="accent5"/>
                </a:solidFill>
              </a:rPr>
              <a:t>Stamerra</a:t>
            </a:r>
            <a:r>
              <a:rPr lang="it-IT" dirty="0" smtClean="0">
                <a:solidFill>
                  <a:schemeClr val="accent5"/>
                </a:solidFill>
              </a:rPr>
              <a:t>, </a:t>
            </a:r>
            <a:r>
              <a:rPr lang="it-IT" dirty="0" err="1" smtClean="0">
                <a:solidFill>
                  <a:schemeClr val="accent5"/>
                </a:solidFill>
              </a:rPr>
              <a:t>Andrii</a:t>
            </a:r>
            <a:r>
              <a:rPr lang="it-IT" dirty="0" smtClean="0">
                <a:solidFill>
                  <a:schemeClr val="accent5"/>
                </a:solidFill>
              </a:rPr>
              <a:t> </a:t>
            </a:r>
            <a:r>
              <a:rPr lang="it-IT" dirty="0" err="1" smtClean="0">
                <a:solidFill>
                  <a:schemeClr val="accent5"/>
                </a:solidFill>
              </a:rPr>
              <a:t>Neronov</a:t>
            </a:r>
            <a:endParaRPr lang="it-IT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zione">
  <a:themeElements>
    <a:clrScheme name="Tradizione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zione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zion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845</TotalTime>
  <Words>538</Words>
  <Application>Microsoft Macintosh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Tradizione</vt:lpstr>
      <vt:lpstr>Equation</vt:lpstr>
      <vt:lpstr>Slide 1</vt:lpstr>
      <vt:lpstr>Inter Galactic Magnetic Field (IGMF)</vt:lpstr>
      <vt:lpstr>How to measure magnetic fields</vt:lpstr>
      <vt:lpstr>Limits on IGMF</vt:lpstr>
      <vt:lpstr>Limits on IGMF with MAGIC</vt:lpstr>
      <vt:lpstr>Limits on IGMF with MAGIC</vt:lpstr>
      <vt:lpstr>Limits on IGMF with MAGIC</vt:lpstr>
      <vt:lpstr>Limits on IGMF from TeV-GeV</vt:lpstr>
      <vt:lpstr>Search for an extended VHE gamma ray emission from an extragalactic source: a way to constrain the IGMF </vt:lpstr>
      <vt:lpstr>Markarian 421 and 501</vt:lpstr>
      <vt:lpstr>Possible strategies to detect the halo</vt:lpstr>
      <vt:lpstr>Extended emission: summary</vt:lpstr>
    </vt:vector>
  </TitlesOfParts>
  <Company>Università degli studi di Firenze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an extended VHE gamma ray emission from an extragalactic source: a way to constrain the IGMF</dc:title>
  <dc:creator>Paolo Da Vela</dc:creator>
  <cp:lastModifiedBy>a a</cp:lastModifiedBy>
  <cp:revision>33</cp:revision>
  <dcterms:created xsi:type="dcterms:W3CDTF">2013-02-11T22:16:41Z</dcterms:created>
  <dcterms:modified xsi:type="dcterms:W3CDTF">2013-02-12T08:41:24Z</dcterms:modified>
</cp:coreProperties>
</file>