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gif" ContentType="image/gif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embeddings/Microsoft_Equation3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54"/>
  </p:notesMasterIdLst>
  <p:sldIdLst>
    <p:sldId id="269" r:id="rId2"/>
    <p:sldId id="270" r:id="rId3"/>
    <p:sldId id="271" r:id="rId4"/>
    <p:sldId id="272" r:id="rId5"/>
    <p:sldId id="273" r:id="rId6"/>
    <p:sldId id="274" r:id="rId7"/>
    <p:sldId id="284" r:id="rId8"/>
    <p:sldId id="285" r:id="rId9"/>
    <p:sldId id="286" r:id="rId10"/>
    <p:sldId id="276" r:id="rId11"/>
    <p:sldId id="277" r:id="rId12"/>
    <p:sldId id="278" r:id="rId13"/>
    <p:sldId id="280" r:id="rId14"/>
    <p:sldId id="281" r:id="rId15"/>
    <p:sldId id="282" r:id="rId16"/>
    <p:sldId id="283" r:id="rId17"/>
    <p:sldId id="296" r:id="rId18"/>
    <p:sldId id="340" r:id="rId19"/>
    <p:sldId id="341" r:id="rId20"/>
    <p:sldId id="342" r:id="rId21"/>
    <p:sldId id="343" r:id="rId22"/>
    <p:sldId id="336" r:id="rId23"/>
    <p:sldId id="338" r:id="rId24"/>
    <p:sldId id="339" r:id="rId25"/>
    <p:sldId id="298" r:id="rId26"/>
    <p:sldId id="299" r:id="rId27"/>
    <p:sldId id="332" r:id="rId28"/>
    <p:sldId id="301" r:id="rId29"/>
    <p:sldId id="344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2" r:id="rId38"/>
    <p:sldId id="313" r:id="rId39"/>
    <p:sldId id="346" r:id="rId40"/>
    <p:sldId id="348" r:id="rId41"/>
    <p:sldId id="314" r:id="rId42"/>
    <p:sldId id="319" r:id="rId43"/>
    <p:sldId id="315" r:id="rId44"/>
    <p:sldId id="317" r:id="rId45"/>
    <p:sldId id="318" r:id="rId46"/>
    <p:sldId id="316" r:id="rId47"/>
    <p:sldId id="326" r:id="rId48"/>
    <p:sldId id="321" r:id="rId49"/>
    <p:sldId id="322" r:id="rId50"/>
    <p:sldId id="323" r:id="rId51"/>
    <p:sldId id="324" r:id="rId52"/>
    <p:sldId id="325" r:id="rId5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9A0101"/>
    <a:srgbClr val="2A72D4"/>
    <a:srgbClr val="2368C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6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Relationship Id="rId2" Type="http://schemas.openxmlformats.org/officeDocument/2006/relationships/image" Target="../media/image1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D0B11-EFB0-EC48-9893-3C65C47706D8}" type="datetimeFigureOut">
              <a:rPr lang="en-US" smtClean="0"/>
              <a:pPr/>
              <a:t>2/19/13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EFF24-5DD7-064E-8027-07F48C3C98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variability rules out</a:t>
            </a:r>
            <a:r>
              <a:rPr lang="en-US" baseline="0" dirty="0" smtClean="0"/>
              <a:t> the emission from a bow-shock within the cluster (</a:t>
            </a:r>
            <a:r>
              <a:rPr lang="en-US" baseline="0" dirty="0" err="1" smtClean="0"/>
              <a:t>Neronov</a:t>
            </a:r>
            <a:r>
              <a:rPr lang="en-US" baseline="0" dirty="0" smtClean="0"/>
              <a:t> 2010); the </a:t>
            </a:r>
            <a:r>
              <a:rPr lang="en-US" baseline="0" dirty="0" err="1" smtClean="0"/>
              <a:t>blazar</a:t>
            </a:r>
            <a:r>
              <a:rPr lang="en-US" baseline="0" dirty="0" smtClean="0"/>
              <a:t> radio morphology suggests emission </a:t>
            </a:r>
            <a:r>
              <a:rPr lang="en-US" baseline="0" dirty="0" err="1" smtClean="0"/>
              <a:t>tpical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blazars</a:t>
            </a:r>
            <a:r>
              <a:rPr lang="en-US" baseline="0" dirty="0" smtClean="0"/>
              <a:t>. But the flat </a:t>
            </a:r>
            <a:r>
              <a:rPr lang="en-US" baseline="0" dirty="0" err="1" smtClean="0"/>
              <a:t>Gev-TeV</a:t>
            </a:r>
            <a:r>
              <a:rPr lang="en-US" baseline="0" dirty="0" smtClean="0"/>
              <a:t> SED challenges the </a:t>
            </a:r>
            <a:r>
              <a:rPr lang="en-US" baseline="0" dirty="0" err="1" smtClean="0"/>
              <a:t>leptonic</a:t>
            </a:r>
            <a:r>
              <a:rPr lang="en-US" baseline="0" dirty="0" smtClean="0"/>
              <a:t>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D3284-7003-F344-AEA6-23AAA8018E8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 of sub-flares during major flares is just a selection effect due</a:t>
            </a:r>
            <a:r>
              <a:rPr lang="en-US" baseline="0" dirty="0" smtClean="0"/>
              <a:t> to the sensitivity of the instrument.</a:t>
            </a:r>
          </a:p>
          <a:p>
            <a:r>
              <a:rPr lang="en-US" baseline="0" dirty="0" smtClean="0"/>
              <a:t>Sub-flares are not visible otherwise.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D3284-7003-F344-AEA6-23AAA8018E8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Solutions triggered by AGN variability, </a:t>
            </a:r>
            <a:r>
              <a:rPr lang="en-US" dirty="0" err="1" smtClean="0"/>
              <a:t>expecially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variability and by PKS1222 observation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EFF24-5DD7-064E-8027-07F48C3C98D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B7C32-6303-6746-9614-AA910361F809}" type="slidenum">
              <a:rPr lang="it-IT"/>
              <a:pPr/>
              <a:t>26</a:t>
            </a:fld>
            <a:endParaRPr lang="it-IT"/>
          </a:p>
        </p:txBody>
      </p:sp>
      <p:sp>
        <p:nvSpPr>
          <p:cNvPr id="931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err="1"/>
              <a:t>Gli</a:t>
            </a:r>
            <a:r>
              <a:rPr lang="en-US" dirty="0"/>
              <a:t> AGN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sorgenti</a:t>
            </a:r>
            <a:r>
              <a:rPr lang="en-US" dirty="0"/>
              <a:t> </a:t>
            </a:r>
            <a:r>
              <a:rPr lang="en-US" dirty="0" err="1"/>
              <a:t>extragalattiche</a:t>
            </a:r>
            <a:r>
              <a:rPr lang="en-US" dirty="0"/>
              <a:t> </a:t>
            </a:r>
            <a:r>
              <a:rPr lang="en-US" dirty="0" err="1"/>
              <a:t>quindi</a:t>
            </a:r>
            <a:r>
              <a:rPr lang="en-US" dirty="0"/>
              <a:t> </a:t>
            </a:r>
            <a:r>
              <a:rPr lang="en-US" dirty="0" err="1"/>
              <a:t>distanti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/>
              <a:t> per </a:t>
            </a:r>
            <a:r>
              <a:rPr lang="en-US" dirty="0" err="1"/>
              <a:t>raggiungerci</a:t>
            </a:r>
            <a:r>
              <a:rPr lang="en-US" dirty="0"/>
              <a:t> </a:t>
            </a:r>
            <a:r>
              <a:rPr lang="en-US" dirty="0" err="1"/>
              <a:t>devono</a:t>
            </a:r>
            <a:r>
              <a:rPr lang="en-US" dirty="0"/>
              <a:t> </a:t>
            </a:r>
            <a:r>
              <a:rPr lang="en-US" dirty="0" err="1"/>
              <a:t>attraversare</a:t>
            </a:r>
            <a:r>
              <a:rPr lang="en-US" dirty="0"/>
              <a:t> lo </a:t>
            </a:r>
            <a:r>
              <a:rPr lang="en-US" dirty="0" err="1"/>
              <a:t>spazio</a:t>
            </a:r>
            <a:r>
              <a:rPr lang="en-US" dirty="0"/>
              <a:t> </a:t>
            </a:r>
            <a:r>
              <a:rPr lang="en-US" dirty="0" err="1"/>
              <a:t>intergalattico</a:t>
            </a:r>
            <a:r>
              <a:rPr lang="en-US" dirty="0"/>
              <a:t>, </a:t>
            </a:r>
            <a:r>
              <a:rPr lang="en-US" dirty="0" err="1"/>
              <a:t>che</a:t>
            </a:r>
            <a:r>
              <a:rPr lang="en-US" dirty="0"/>
              <a:t> non </a:t>
            </a:r>
            <a:r>
              <a:rPr lang="en-US" dirty="0" err="1"/>
              <a:t>e</a:t>
            </a:r>
            <a:r>
              <a:rPr lang="en-US" dirty="0"/>
              <a:t>’ </a:t>
            </a:r>
            <a:r>
              <a:rPr lang="en-US" dirty="0" err="1"/>
              <a:t>vuoto</a:t>
            </a:r>
            <a:r>
              <a:rPr lang="en-US" dirty="0"/>
              <a:t>. </a:t>
            </a:r>
            <a:r>
              <a:rPr lang="en-US" dirty="0" err="1"/>
              <a:t>Lungo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tragitto</a:t>
            </a:r>
            <a:r>
              <a:rPr lang="en-US" dirty="0"/>
              <a:t> I gamma </a:t>
            </a:r>
            <a:r>
              <a:rPr lang="en-US" dirty="0" err="1"/>
              <a:t>interagiscono</a:t>
            </a:r>
            <a:r>
              <a:rPr lang="en-US" dirty="0"/>
              <a:t> </a:t>
            </a:r>
            <a:r>
              <a:rPr lang="en-US" dirty="0" err="1"/>
              <a:t>producendo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coppia</a:t>
            </a:r>
            <a:r>
              <a:rPr lang="en-US" dirty="0"/>
              <a:t> </a:t>
            </a:r>
            <a:r>
              <a:rPr lang="en-US" dirty="0" err="1"/>
              <a:t>e+e</a:t>
            </a:r>
            <a:r>
              <a:rPr lang="en-US" dirty="0"/>
              <a:t>-, con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fondo</a:t>
            </a:r>
            <a:r>
              <a:rPr lang="en-US" dirty="0"/>
              <a:t> </a:t>
            </a:r>
            <a:r>
              <a:rPr lang="en-US" dirty="0" err="1"/>
              <a:t>presnete</a:t>
            </a:r>
            <a:r>
              <a:rPr lang="en-US" dirty="0"/>
              <a:t>, </a:t>
            </a:r>
            <a:r>
              <a:rPr lang="en-US" dirty="0" err="1"/>
              <a:t>deominato</a:t>
            </a:r>
            <a:r>
              <a:rPr lang="en-US" dirty="0"/>
              <a:t> EBL, </a:t>
            </a:r>
            <a:r>
              <a:rPr lang="en-US" dirty="0" err="1"/>
              <a:t>dovuto</a:t>
            </a:r>
            <a:r>
              <a:rPr lang="en-US" dirty="0"/>
              <a:t> </a:t>
            </a:r>
            <a:r>
              <a:rPr lang="en-US" dirty="0" err="1"/>
              <a:t>tanto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onnipresente</a:t>
            </a:r>
            <a:r>
              <a:rPr lang="en-US" dirty="0"/>
              <a:t> </a:t>
            </a:r>
            <a:r>
              <a:rPr lang="en-US" dirty="0" err="1"/>
              <a:t>radiazione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fondo</a:t>
            </a:r>
            <a:r>
              <a:rPr lang="en-US" dirty="0"/>
              <a:t> a 2K, </a:t>
            </a:r>
            <a:r>
              <a:rPr lang="en-US" dirty="0" err="1"/>
              <a:t>cosi</a:t>
            </a:r>
            <a:r>
              <a:rPr lang="en-US" dirty="0"/>
              <a:t> come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luce</a:t>
            </a:r>
            <a:r>
              <a:rPr lang="en-US" dirty="0"/>
              <a:t> </a:t>
            </a:r>
            <a:r>
              <a:rPr lang="en-US" dirty="0" err="1"/>
              <a:t>stellare</a:t>
            </a:r>
            <a:r>
              <a:rPr lang="en-US" dirty="0"/>
              <a:t> </a:t>
            </a:r>
            <a:r>
              <a:rPr lang="en-US" dirty="0" err="1"/>
              <a:t>ottica</a:t>
            </a:r>
            <a:r>
              <a:rPr lang="en-US" dirty="0"/>
              <a:t>, IR etc. La </a:t>
            </a:r>
            <a:r>
              <a:rPr lang="en-US" dirty="0" err="1"/>
              <a:t>conclusione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/>
              <a:t>’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flusso</a:t>
            </a:r>
            <a:r>
              <a:rPr lang="en-US" dirty="0"/>
              <a:t> </a:t>
            </a:r>
            <a:r>
              <a:rPr lang="en-US" dirty="0" err="1"/>
              <a:t>osservato</a:t>
            </a:r>
            <a:r>
              <a:rPr lang="en-US" dirty="0"/>
              <a:t> non </a:t>
            </a:r>
            <a:r>
              <a:rPr lang="en-US" dirty="0" err="1"/>
              <a:t>sara</a:t>
            </a:r>
            <a:r>
              <a:rPr lang="en-US" dirty="0"/>
              <a:t>’ </a:t>
            </a:r>
            <a:r>
              <a:rPr lang="en-US" dirty="0" err="1"/>
              <a:t>uguale</a:t>
            </a:r>
            <a:r>
              <a:rPr lang="en-US" dirty="0"/>
              <a:t> a </a:t>
            </a:r>
            <a:r>
              <a:rPr lang="en-US" dirty="0" err="1"/>
              <a:t>quello</a:t>
            </a:r>
            <a:r>
              <a:rPr lang="en-US" dirty="0"/>
              <a:t> </a:t>
            </a:r>
            <a:r>
              <a:rPr lang="en-US" dirty="0" err="1"/>
              <a:t>emesso</a:t>
            </a:r>
            <a:r>
              <a:rPr lang="en-US" dirty="0"/>
              <a:t>, am </a:t>
            </a:r>
            <a:r>
              <a:rPr lang="en-US" dirty="0" err="1"/>
              <a:t>conterra</a:t>
            </a:r>
            <a:r>
              <a:rPr lang="en-US" dirty="0"/>
              <a:t>’ un </a:t>
            </a:r>
            <a:r>
              <a:rPr lang="en-US" dirty="0" err="1"/>
              <a:t>termine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assorbimento</a:t>
            </a:r>
            <a:r>
              <a:rPr lang="en-US" dirty="0"/>
              <a:t>, </a:t>
            </a:r>
            <a:r>
              <a:rPr lang="en-US" dirty="0" err="1"/>
              <a:t>di</a:t>
            </a:r>
            <a:r>
              <a:rPr lang="en-US" dirty="0"/>
              <a:t> cut-off, </a:t>
            </a:r>
            <a:r>
              <a:rPr lang="en-US" dirty="0" err="1"/>
              <a:t>descritto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esponenziale</a:t>
            </a:r>
            <a:r>
              <a:rPr lang="en-US" dirty="0"/>
              <a:t>.  E </a:t>
            </a:r>
            <a:r>
              <a:rPr lang="en-US" dirty="0" err="1"/>
              <a:t>dipendente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un </a:t>
            </a:r>
            <a:r>
              <a:rPr lang="en-US" dirty="0" err="1"/>
              <a:t>parametroo</a:t>
            </a:r>
            <a:r>
              <a:rPr lang="en-US" dirty="0"/>
              <a:t>, </a:t>
            </a:r>
            <a:r>
              <a:rPr lang="en-US" dirty="0" err="1"/>
              <a:t>tau</a:t>
            </a:r>
            <a:r>
              <a:rPr lang="en-US" dirty="0"/>
              <a:t>, la </a:t>
            </a:r>
            <a:r>
              <a:rPr lang="en-US" dirty="0" err="1"/>
              <a:t>profondita</a:t>
            </a:r>
            <a:r>
              <a:rPr lang="en-US" dirty="0"/>
              <a:t>’ </a:t>
            </a:r>
            <a:r>
              <a:rPr lang="en-US" dirty="0" err="1"/>
              <a:t>ottica</a:t>
            </a:r>
            <a:r>
              <a:rPr lang="en-US" dirty="0"/>
              <a:t>. </a:t>
            </a:r>
            <a:r>
              <a:rPr lang="en-US" dirty="0" err="1"/>
              <a:t>Questo</a:t>
            </a:r>
            <a:r>
              <a:rPr lang="en-US" dirty="0"/>
              <a:t> </a:t>
            </a:r>
            <a:r>
              <a:rPr lang="en-US" dirty="0" err="1"/>
              <a:t>dipende</a:t>
            </a:r>
            <a:r>
              <a:rPr lang="en-US" dirty="0"/>
              <a:t> </a:t>
            </a:r>
            <a:r>
              <a:rPr lang="en-US" dirty="0" err="1"/>
              <a:t>dall’energia</a:t>
            </a:r>
            <a:r>
              <a:rPr lang="en-US" dirty="0"/>
              <a:t> del </a:t>
            </a:r>
            <a:r>
              <a:rPr lang="en-US" dirty="0" err="1"/>
              <a:t>fotone</a:t>
            </a:r>
            <a:r>
              <a:rPr lang="en-US" dirty="0"/>
              <a:t> </a:t>
            </a:r>
            <a:r>
              <a:rPr lang="en-US" dirty="0" err="1"/>
              <a:t>energetico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err="1"/>
              <a:t>dalal</a:t>
            </a:r>
            <a:r>
              <a:rPr lang="en-US" dirty="0"/>
              <a:t> </a:t>
            </a:r>
            <a:r>
              <a:rPr lang="en-US" dirty="0" err="1"/>
              <a:t>densita</a:t>
            </a:r>
            <a:r>
              <a:rPr lang="en-US" dirty="0"/>
              <a:t>’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fotoni</a:t>
            </a:r>
            <a:r>
              <a:rPr lang="en-US" dirty="0"/>
              <a:t> del </a:t>
            </a:r>
            <a:r>
              <a:rPr lang="en-US" dirty="0" err="1"/>
              <a:t>fondo</a:t>
            </a:r>
            <a:r>
              <a:rPr lang="en-US" dirty="0"/>
              <a:t>, </a:t>
            </a:r>
            <a:r>
              <a:rPr lang="en-US" dirty="0" err="1"/>
              <a:t>ovvero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distanza</a:t>
            </a:r>
            <a:r>
              <a:rPr lang="en-US" dirty="0"/>
              <a:t> (</a:t>
            </a:r>
            <a:r>
              <a:rPr lang="en-US" dirty="0" err="1"/>
              <a:t>maggiore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/>
              <a:t>’ la </a:t>
            </a:r>
            <a:r>
              <a:rPr lang="en-US" dirty="0" err="1"/>
              <a:t>distanza</a:t>
            </a:r>
            <a:r>
              <a:rPr lang="en-US" dirty="0"/>
              <a:t>, </a:t>
            </a:r>
            <a:r>
              <a:rPr lang="en-US" dirty="0" err="1"/>
              <a:t>maggiore</a:t>
            </a:r>
            <a:r>
              <a:rPr lang="en-US" dirty="0"/>
              <a:t> la </a:t>
            </a:r>
            <a:r>
              <a:rPr lang="en-US" dirty="0" err="1"/>
              <a:t>quantita</a:t>
            </a:r>
            <a:r>
              <a:rPr lang="en-US" dirty="0"/>
              <a:t>’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materia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dovra</a:t>
            </a:r>
            <a:r>
              <a:rPr lang="en-US" dirty="0"/>
              <a:t>’ </a:t>
            </a:r>
            <a:r>
              <a:rPr lang="en-US" dirty="0" err="1"/>
              <a:t>attraversare</a:t>
            </a:r>
            <a:r>
              <a:rPr lang="en-US" dirty="0"/>
              <a:t>).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hanno</a:t>
            </a:r>
            <a:r>
              <a:rPr lang="en-US" dirty="0"/>
              <a:t> </a:t>
            </a:r>
            <a:r>
              <a:rPr lang="en-US" dirty="0" err="1"/>
              <a:t>distanze</a:t>
            </a:r>
            <a:r>
              <a:rPr lang="en-US" dirty="0"/>
              <a:t> elevate </a:t>
            </a:r>
            <a:r>
              <a:rPr lang="en-US" dirty="0" err="1"/>
              <a:t>questa</a:t>
            </a:r>
            <a:r>
              <a:rPr lang="en-US" dirty="0"/>
              <a:t> non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misura</a:t>
            </a:r>
            <a:r>
              <a:rPr lang="en-US" dirty="0"/>
              <a:t> in km, </a:t>
            </a:r>
            <a:r>
              <a:rPr lang="en-US" dirty="0" err="1"/>
              <a:t>neanche</a:t>
            </a:r>
            <a:r>
              <a:rPr lang="en-US" dirty="0"/>
              <a:t> in </a:t>
            </a:r>
            <a:r>
              <a:rPr lang="en-US" dirty="0" err="1"/>
              <a:t>anniluce</a:t>
            </a:r>
            <a:r>
              <a:rPr lang="en-US" dirty="0"/>
              <a:t>, ma </a:t>
            </a:r>
            <a:r>
              <a:rPr lang="en-US" dirty="0" err="1"/>
              <a:t>tramite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redshift</a:t>
            </a:r>
            <a:r>
              <a:rPr lang="en-US" dirty="0"/>
              <a:t>, lo </a:t>
            </a:r>
            <a:r>
              <a:rPr lang="en-US" dirty="0" err="1"/>
              <a:t>spostamento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righe</a:t>
            </a:r>
            <a:r>
              <a:rPr lang="en-US" dirty="0"/>
              <a:t> </a:t>
            </a:r>
            <a:r>
              <a:rPr lang="en-US" dirty="0" err="1"/>
              <a:t>spettrali</a:t>
            </a:r>
            <a:r>
              <a:rPr lang="en-US" dirty="0"/>
              <a:t> verso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rosso</a:t>
            </a:r>
            <a:r>
              <a:rPr lang="en-US" dirty="0"/>
              <a:t> </a:t>
            </a:r>
            <a:r>
              <a:rPr lang="en-US" dirty="0" err="1"/>
              <a:t>dovuto</a:t>
            </a:r>
            <a:r>
              <a:rPr lang="en-US" dirty="0"/>
              <a:t> </a:t>
            </a:r>
            <a:r>
              <a:rPr lang="en-US" dirty="0" err="1"/>
              <a:t>all’espansione</a:t>
            </a:r>
            <a:r>
              <a:rPr lang="en-US" dirty="0"/>
              <a:t> </a:t>
            </a:r>
            <a:r>
              <a:rPr lang="en-US" dirty="0" err="1"/>
              <a:t>dell’universo</a:t>
            </a:r>
            <a:r>
              <a:rPr lang="en-US" dirty="0"/>
              <a:t>.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tau</a:t>
            </a:r>
            <a:r>
              <a:rPr lang="en-US" dirty="0"/>
              <a:t>=1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definisce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cosidetto</a:t>
            </a:r>
            <a:r>
              <a:rPr lang="en-US" dirty="0"/>
              <a:t> </a:t>
            </a:r>
            <a:r>
              <a:rPr lang="en-US" dirty="0" err="1"/>
              <a:t>orizzonte</a:t>
            </a:r>
            <a:r>
              <a:rPr lang="en-US" dirty="0"/>
              <a:t> </a:t>
            </a:r>
            <a:r>
              <a:rPr lang="en-US" dirty="0" err="1"/>
              <a:t>cosmologico</a:t>
            </a:r>
            <a:r>
              <a:rPr lang="en-US" dirty="0"/>
              <a:t>, </a:t>
            </a:r>
            <a:r>
              <a:rPr lang="en-US" dirty="0" err="1"/>
              <a:t>ovvero</a:t>
            </a:r>
            <a:r>
              <a:rPr lang="en-US" dirty="0"/>
              <a:t> la </a:t>
            </a:r>
            <a:r>
              <a:rPr lang="en-US" dirty="0" err="1"/>
              <a:t>distanza</a:t>
            </a:r>
            <a:r>
              <a:rPr lang="en-US" dirty="0"/>
              <a:t> </a:t>
            </a:r>
            <a:r>
              <a:rPr lang="en-US" dirty="0" err="1"/>
              <a:t>oltre</a:t>
            </a:r>
            <a:r>
              <a:rPr lang="en-US" dirty="0"/>
              <a:t> la </a:t>
            </a:r>
            <a:r>
              <a:rPr lang="en-US" dirty="0" err="1"/>
              <a:t>quale</a:t>
            </a:r>
            <a:r>
              <a:rPr lang="en-US" dirty="0"/>
              <a:t> </a:t>
            </a:r>
            <a:r>
              <a:rPr lang="en-US" dirty="0" err="1"/>
              <a:t>l’assorbimento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gamma </a:t>
            </a:r>
            <a:r>
              <a:rPr lang="en-US" dirty="0" err="1"/>
              <a:t>diventa</a:t>
            </a:r>
            <a:r>
              <a:rPr lang="en-US" dirty="0"/>
              <a:t> </a:t>
            </a:r>
            <a:r>
              <a:rPr lang="en-US" dirty="0" err="1"/>
              <a:t>predominante</a:t>
            </a:r>
            <a:r>
              <a:rPr lang="en-US" dirty="0"/>
              <a:t>, </a:t>
            </a:r>
            <a:r>
              <a:rPr lang="en-US" dirty="0" err="1"/>
              <a:t>e</a:t>
            </a:r>
            <a:r>
              <a:rPr lang="en-US" dirty="0"/>
              <a:t> la </a:t>
            </a:r>
            <a:r>
              <a:rPr lang="en-US" dirty="0" err="1"/>
              <a:t>sorgente</a:t>
            </a:r>
            <a:r>
              <a:rPr lang="en-US" dirty="0"/>
              <a:t> </a:t>
            </a:r>
            <a:r>
              <a:rPr lang="en-US" dirty="0" err="1"/>
              <a:t>quindi</a:t>
            </a:r>
            <a:r>
              <a:rPr lang="en-US" dirty="0"/>
              <a:t> </a:t>
            </a:r>
            <a:r>
              <a:rPr lang="en-US" dirty="0" err="1"/>
              <a:t>sara</a:t>
            </a:r>
            <a:r>
              <a:rPr lang="en-US" dirty="0"/>
              <a:t>’ </a:t>
            </a:r>
            <a:r>
              <a:rPr lang="en-US" dirty="0" err="1"/>
              <a:t>difficilmente</a:t>
            </a:r>
            <a:r>
              <a:rPr lang="en-US" dirty="0"/>
              <a:t> </a:t>
            </a:r>
            <a:r>
              <a:rPr lang="en-US" dirty="0" err="1"/>
              <a:t>osservabile</a:t>
            </a:r>
            <a:r>
              <a:rPr lang="en-US" dirty="0"/>
              <a:t> a </a:t>
            </a:r>
            <a:r>
              <a:rPr lang="en-US" dirty="0" err="1"/>
              <a:t>quell’energia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653934-2B8E-4949-A9DC-305B0ABB10B0}" type="slidenum">
              <a:rPr lang="it-IT"/>
              <a:pPr/>
              <a:t>34</a:t>
            </a:fld>
            <a:endParaRPr lang="it-IT"/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91C86-31C8-1045-B87E-A5A0BF74097B}" type="slidenum">
              <a:rPr lang="it-IT"/>
              <a:pPr/>
              <a:t>35</a:t>
            </a:fld>
            <a:endParaRPr lang="it-IT"/>
          </a:p>
        </p:txBody>
      </p:sp>
      <p:sp>
        <p:nvSpPr>
          <p:cNvPr id="392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C67349-944F-7344-A37F-9C53CDA7EE8B}" type="slidenum">
              <a:rPr lang="it-IT"/>
              <a:pPr/>
              <a:t>36</a:t>
            </a:fld>
            <a:endParaRPr lang="it-IT"/>
          </a:p>
        </p:txBody>
      </p:sp>
      <p:sp>
        <p:nvSpPr>
          <p:cNvPr id="4966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955327-B493-B041-B92B-FB0852BE2608}" type="slidenum">
              <a:rPr lang="it-IT"/>
              <a:pPr/>
              <a:t>37</a:t>
            </a:fld>
            <a:endParaRPr lang="it-IT"/>
          </a:p>
        </p:txBody>
      </p:sp>
      <p:sp>
        <p:nvSpPr>
          <p:cNvPr id="1062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variability rules out</a:t>
            </a:r>
            <a:r>
              <a:rPr lang="en-US" baseline="0" dirty="0" smtClean="0"/>
              <a:t> the emission from a bow-shock within the cluster (</a:t>
            </a:r>
            <a:r>
              <a:rPr lang="en-US" baseline="0" dirty="0" err="1" smtClean="0"/>
              <a:t>Neronov</a:t>
            </a:r>
            <a:r>
              <a:rPr lang="en-US" baseline="0" dirty="0" smtClean="0"/>
              <a:t> 2010); the </a:t>
            </a:r>
            <a:r>
              <a:rPr lang="en-US" baseline="0" dirty="0" err="1" smtClean="0"/>
              <a:t>blazar</a:t>
            </a:r>
            <a:r>
              <a:rPr lang="en-US" baseline="0" dirty="0" smtClean="0"/>
              <a:t> radio morphology suggests emission </a:t>
            </a:r>
            <a:r>
              <a:rPr lang="en-US" baseline="0" dirty="0" err="1" smtClean="0"/>
              <a:t>tpical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blazars</a:t>
            </a:r>
            <a:r>
              <a:rPr lang="en-US" baseline="0" dirty="0" smtClean="0"/>
              <a:t>. But the flat </a:t>
            </a:r>
            <a:r>
              <a:rPr lang="en-US" baseline="0" dirty="0" err="1" smtClean="0"/>
              <a:t>Gev-TeV</a:t>
            </a:r>
            <a:r>
              <a:rPr lang="en-US" baseline="0" dirty="0" smtClean="0"/>
              <a:t> SED challenges the </a:t>
            </a:r>
            <a:r>
              <a:rPr lang="en-US" baseline="0" dirty="0" err="1" smtClean="0"/>
              <a:t>leptonic</a:t>
            </a:r>
            <a:r>
              <a:rPr lang="en-US" baseline="0" dirty="0" smtClean="0"/>
              <a:t>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D3284-7003-F344-AEA6-23AAA8018E8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SSC crisis came first with distant objects; the intrinsic VHE</a:t>
            </a:r>
            <a:r>
              <a:rPr lang="en-US" baseline="0" dirty="0" smtClean="0"/>
              <a:t> spectrum </a:t>
            </a:r>
            <a:r>
              <a:rPr lang="en-US" baseline="0" dirty="0" err="1" smtClean="0"/>
              <a:t>deabsorbed</a:t>
            </a:r>
            <a:r>
              <a:rPr lang="en-US" baseline="0" dirty="0" smtClean="0"/>
              <a:t> could not easily described within a SSC model. Does it address a SSC problem or a poor knowledge of the EBL emission? Or some exotic explanations (</a:t>
            </a:r>
            <a:r>
              <a:rPr lang="en-US" baseline="0" dirty="0" err="1" smtClean="0"/>
              <a:t>axions</a:t>
            </a:r>
            <a:r>
              <a:rPr lang="en-US" baseline="0" dirty="0" smtClean="0"/>
              <a:t>...)?</a:t>
            </a:r>
          </a:p>
          <a:p>
            <a:r>
              <a:rPr lang="en-US" baseline="0" dirty="0" smtClean="0"/>
              <a:t>For 1ES0414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IC peak energy above 1-2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are difficult to explain in the framework of a pure one-zone SSC model, unless using unusual values for the main parameters.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D3284-7003-F344-AEA6-23AAA8018E8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SSC crisis came first with distant objects; the intrinsic VHE</a:t>
            </a:r>
            <a:r>
              <a:rPr lang="en-US" baseline="0" dirty="0" smtClean="0"/>
              <a:t> spectrum </a:t>
            </a:r>
            <a:r>
              <a:rPr lang="en-US" baseline="0" dirty="0" err="1" smtClean="0"/>
              <a:t>deabsorbed</a:t>
            </a:r>
            <a:r>
              <a:rPr lang="en-US" baseline="0" dirty="0" smtClean="0"/>
              <a:t> could not easily described within a SSC model. Does it address a SSC problem or a poor knowledge of the EBL emission? Or some exotic explanations (</a:t>
            </a:r>
            <a:r>
              <a:rPr lang="en-US" baseline="0" dirty="0" err="1" smtClean="0"/>
              <a:t>axions</a:t>
            </a:r>
            <a:r>
              <a:rPr lang="en-US" baseline="0" dirty="0" smtClean="0"/>
              <a:t>...)?</a:t>
            </a:r>
          </a:p>
          <a:p>
            <a:r>
              <a:rPr lang="en-US" baseline="0" dirty="0" smtClean="0"/>
              <a:t>For 1ES0414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IC peak energy above 1-2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are difficult to explain in the framework of a pure one-zone SSC model, unless using unusual values for the main parameters.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D3284-7003-F344-AEA6-23AAA8018E8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SSC crisis came first with distant objects; the intrinsic VHE</a:t>
            </a:r>
            <a:r>
              <a:rPr lang="en-US" baseline="0" dirty="0" smtClean="0"/>
              <a:t> spectrum </a:t>
            </a:r>
            <a:r>
              <a:rPr lang="en-US" baseline="0" dirty="0" err="1" smtClean="0"/>
              <a:t>deabsorbed</a:t>
            </a:r>
            <a:r>
              <a:rPr lang="en-US" baseline="0" dirty="0" smtClean="0"/>
              <a:t> could not easily described within a SSC model. Does it address a SSC problem or a poor knowledge of the EBL emission? Or some exotic explanations (</a:t>
            </a:r>
            <a:r>
              <a:rPr lang="en-US" baseline="0" dirty="0" err="1" smtClean="0"/>
              <a:t>axions</a:t>
            </a:r>
            <a:r>
              <a:rPr lang="en-US" baseline="0" dirty="0" smtClean="0"/>
              <a:t>...)?</a:t>
            </a:r>
          </a:p>
          <a:p>
            <a:r>
              <a:rPr lang="en-US" baseline="0" dirty="0" smtClean="0"/>
              <a:t>For 1ES0414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IC peak energy above 1-2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are difficult to explain in the framework of a pure one-zone SSC model, unless using unusual values for the main parameters.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D3284-7003-F344-AEA6-23AAA8018E8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XXX HBL has</a:t>
            </a:r>
            <a:r>
              <a:rPr lang="en-US" baseline="0" dirty="0" smtClean="0"/>
              <a:t> been observed for a long period; no evidence of high activity was found; the SED should describe a stationary state. Nonetheless a </a:t>
            </a:r>
            <a:r>
              <a:rPr lang="en-US" baseline="0" dirty="0" err="1" smtClean="0"/>
              <a:t>plateu</a:t>
            </a:r>
            <a:r>
              <a:rPr lang="en-US" baseline="0" dirty="0" smtClean="0"/>
              <a:t> in the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region is visible which does not fit any single zone model. On the other hand multi-zone models are not really justified.</a:t>
            </a:r>
          </a:p>
          <a:p>
            <a:r>
              <a:rPr lang="en-US" baseline="0" dirty="0" smtClean="0"/>
              <a:t>A suggestive connection can be drawn with the SED measured on the </a:t>
            </a:r>
            <a:r>
              <a:rPr lang="en-US" baseline="0" dirty="0" err="1" smtClean="0"/>
              <a:t>Tycho</a:t>
            </a:r>
            <a:r>
              <a:rPr lang="en-US" baseline="0" dirty="0" smtClean="0"/>
              <a:t> SN remnant, which fits the </a:t>
            </a:r>
            <a:r>
              <a:rPr lang="en-US" baseline="0" dirty="0" err="1" smtClean="0"/>
              <a:t>hadronic</a:t>
            </a:r>
            <a:r>
              <a:rPr lang="en-US" baseline="0" dirty="0" smtClean="0"/>
              <a:t> scenario (Giordano et al 2011).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D3284-7003-F344-AEA6-23AAA8018E8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XXX HBL has</a:t>
            </a:r>
            <a:r>
              <a:rPr lang="en-US" baseline="0" dirty="0" smtClean="0"/>
              <a:t> been observed for a long period; no evidence of high activity was found; the SED should describe a stationary state. Nonetheless a </a:t>
            </a:r>
            <a:r>
              <a:rPr lang="en-US" baseline="0" dirty="0" err="1" smtClean="0"/>
              <a:t>plateu</a:t>
            </a:r>
            <a:r>
              <a:rPr lang="en-US" baseline="0" dirty="0" smtClean="0"/>
              <a:t> in the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region is visible which does not fit any single zone model. On the other hand multi-zone models are not really justified.</a:t>
            </a:r>
          </a:p>
          <a:p>
            <a:r>
              <a:rPr lang="en-US" baseline="0" dirty="0" smtClean="0"/>
              <a:t>A suggestive connection can be drawn with the SED measured on the </a:t>
            </a:r>
            <a:r>
              <a:rPr lang="en-US" baseline="0" dirty="0" err="1" smtClean="0"/>
              <a:t>Tycho</a:t>
            </a:r>
            <a:r>
              <a:rPr lang="en-US" baseline="0" dirty="0" smtClean="0"/>
              <a:t> SN remnant, which fits the </a:t>
            </a:r>
            <a:r>
              <a:rPr lang="en-US" baseline="0" dirty="0" err="1" smtClean="0"/>
              <a:t>hadronic</a:t>
            </a:r>
            <a:r>
              <a:rPr lang="en-US" baseline="0" dirty="0" smtClean="0"/>
              <a:t> scenario (Giordano et al 2011).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D3284-7003-F344-AEA6-23AAA8018E8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XXX HBL has</a:t>
            </a:r>
            <a:r>
              <a:rPr lang="en-US" baseline="0" dirty="0" smtClean="0"/>
              <a:t> been observed for a long period; no evidence of high activity was found; the SED should describe a stationary state. Nonetheless a </a:t>
            </a:r>
            <a:r>
              <a:rPr lang="en-US" baseline="0" dirty="0" err="1" smtClean="0"/>
              <a:t>plateu</a:t>
            </a:r>
            <a:r>
              <a:rPr lang="en-US" baseline="0" dirty="0" smtClean="0"/>
              <a:t> in the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region is visible which does not fit any single zone model. On the other hand multi-zone models are not really justified.</a:t>
            </a:r>
          </a:p>
          <a:p>
            <a:r>
              <a:rPr lang="en-US" baseline="0" dirty="0" smtClean="0"/>
              <a:t>A suggestive connection can be drawn with the SED measured on the </a:t>
            </a:r>
            <a:r>
              <a:rPr lang="en-US" baseline="0" dirty="0" err="1" smtClean="0"/>
              <a:t>Tycho</a:t>
            </a:r>
            <a:r>
              <a:rPr lang="en-US" baseline="0" dirty="0" smtClean="0"/>
              <a:t> SN remnant, which fits the </a:t>
            </a:r>
            <a:r>
              <a:rPr lang="en-US" baseline="0" dirty="0" err="1" smtClean="0"/>
              <a:t>hadronic</a:t>
            </a:r>
            <a:r>
              <a:rPr lang="en-US" baseline="0" dirty="0" smtClean="0"/>
              <a:t> scenario (Giordano et al 2011).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D3284-7003-F344-AEA6-23AAA8018E8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XXX HBL has</a:t>
            </a:r>
            <a:r>
              <a:rPr lang="en-US" baseline="0" dirty="0" smtClean="0"/>
              <a:t> been observed for a long period; no evidence of high activity was found; the SED should describe a stationary state. Nonetheless a </a:t>
            </a:r>
            <a:r>
              <a:rPr lang="en-US" baseline="0" dirty="0" err="1" smtClean="0"/>
              <a:t>plateu</a:t>
            </a:r>
            <a:r>
              <a:rPr lang="en-US" baseline="0" dirty="0" smtClean="0"/>
              <a:t> in the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region is visible which does not fit any single zone model. On the other hand multi-zone models are not really justified.</a:t>
            </a:r>
          </a:p>
          <a:p>
            <a:r>
              <a:rPr lang="en-US" baseline="0" dirty="0" smtClean="0"/>
              <a:t>A suggestive connection can be drawn with the SED measured on the </a:t>
            </a:r>
            <a:r>
              <a:rPr lang="en-US" baseline="0" dirty="0" err="1" smtClean="0"/>
              <a:t>Tycho</a:t>
            </a:r>
            <a:r>
              <a:rPr lang="en-US" baseline="0" dirty="0" smtClean="0"/>
              <a:t> SN remnant, which fits the </a:t>
            </a:r>
            <a:r>
              <a:rPr lang="en-US" baseline="0" dirty="0" err="1" smtClean="0"/>
              <a:t>hadronic</a:t>
            </a:r>
            <a:r>
              <a:rPr lang="en-US" baseline="0" dirty="0" smtClean="0"/>
              <a:t> scenario (Giordano et al 2011).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D3284-7003-F344-AEA6-23AAA8018E8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B8D4-798C-FB4D-9653-72E1834964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B8D4-798C-FB4D-9653-72E1834964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B8D4-798C-FB4D-9653-72E1834964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4495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67463"/>
            <a:ext cx="2209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/>
              <a:t>Perugia, 22 ottobre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67463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/>
              <a:t>MAPS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67463"/>
            <a:ext cx="1981200" cy="457200"/>
          </a:xfrm>
          <a:prstGeom prst="rect">
            <a:avLst/>
          </a:prstGeo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r>
              <a:rPr lang="it-IT"/>
              <a:t>a.Stamerra            </a:t>
            </a:r>
            <a:fld id="{E433D667-D008-F648-93C7-6B1EB44C24A7}" type="slidenum">
              <a:rPr lang="it-IT"/>
              <a:pPr>
                <a:defRPr/>
              </a:pPr>
              <a:t>‹#›</a:t>
            </a:fld>
            <a:endParaRPr lang="it-IT"/>
          </a:p>
          <a:p>
            <a:pPr>
              <a:defRPr/>
            </a:pPr>
            <a:r>
              <a:rPr lang="it-IT"/>
              <a:t>	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4495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67463"/>
            <a:ext cx="2209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/>
              <a:t>Perugia, 22 ottobre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67463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/>
              <a:t>MAPS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67463"/>
            <a:ext cx="1981200" cy="457200"/>
          </a:xfrm>
          <a:prstGeom prst="rect">
            <a:avLst/>
          </a:prstGeo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r>
              <a:rPr lang="it-IT"/>
              <a:t>a.Stamerra            </a:t>
            </a:r>
            <a:fld id="{93CF6083-8F83-A846-AD13-C04C5C0599F4}" type="slidenum">
              <a:rPr lang="it-IT"/>
              <a:pPr>
                <a:defRPr/>
              </a:pPr>
              <a:t>‹#›</a:t>
            </a:fld>
            <a:endParaRPr lang="it-IT"/>
          </a:p>
          <a:p>
            <a:pPr>
              <a:defRPr/>
            </a:pPr>
            <a:r>
              <a:rPr lang="it-IT"/>
              <a:t>	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B8D4-798C-FB4D-9653-72E1834964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D744-A176-4DCB-9147-2AE7B7E87481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B8D4-798C-FB4D-9653-72E1834964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B8D4-798C-FB4D-9653-72E1834964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B8D4-798C-FB4D-9653-72E1834964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B8D4-798C-FB4D-9653-72E1834964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B8D4-798C-FB4D-9653-72E1834964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598E6C-C59F-4348-B2EA-D8B4ED533AC0}" type="datetimeFigureOut">
              <a:rPr lang="it-IT" smtClean="0"/>
              <a:pPr/>
              <a:t>2/19/13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BCB8D4-798C-FB4D-9653-72E183496494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  <p:sldLayoutId r:id="rId14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.jpeg"/><Relationship Id="rId5" Type="http://schemas.openxmlformats.org/officeDocument/2006/relationships/image" Target="../media/image18.gif"/><Relationship Id="rId6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.jpeg"/><Relationship Id="rId5" Type="http://schemas.openxmlformats.org/officeDocument/2006/relationships/image" Target="../media/image20.jpeg"/><Relationship Id="rId6" Type="http://schemas.openxmlformats.org/officeDocument/2006/relationships/oleObject" Target="../embeddings/Microsoft_Equation2.bin"/><Relationship Id="rId7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d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df"/><Relationship Id="rId4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df"/><Relationship Id="rId4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df"/><Relationship Id="rId5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video" Target="file://localhost/Users/antonio/Work/Presentazioni/201211_seminari%20Merate/Open%20Issues%20extragalactic/sunFlare-01.mov" TargetMode="External"/><Relationship Id="rId2" Type="http://schemas.openxmlformats.org/officeDocument/2006/relationships/video" Target="file://localhost/Users/antonio/Work/Presentazioni/201211_seminari%20Merate/Open%20Issues%20extragalactic/sunFlare-03.mov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df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d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6.bin"/><Relationship Id="rId4" Type="http://schemas.openxmlformats.org/officeDocument/2006/relationships/image" Target="../media/image46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8.png"/><Relationship Id="rId1" Type="http://schemas.openxmlformats.org/officeDocument/2006/relationships/video" Target="file://localhost/Users/antonio/Work/Presentazioni/MontePorzio_July2012/Cherenkov.mp4" TargetMode="Externa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9.png"/><Relationship Id="rId1" Type="http://schemas.openxmlformats.org/officeDocument/2006/relationships/video" Target="file://localhost/Users/antonio/Work/Presentazioni/MontePorzio_July2012/Events.mp4" TargetMode="External"/><Relationship Id="rId2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df"/><Relationship Id="rId3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df"/><Relationship Id="rId3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df"/><Relationship Id="rId3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df"/><Relationship Id="rId3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slide" Target="slide48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d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df"/><Relationship Id="rId3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df"/><Relationship Id="rId3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df"/><Relationship Id="rId3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d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d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df"/><Relationship Id="rId4" Type="http://schemas.openxmlformats.org/officeDocument/2006/relationships/image" Target="../media/image16.png"/><Relationship Id="rId5" Type="http://schemas.openxmlformats.org/officeDocument/2006/relationships/image" Target="../media/image13.pdf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20.png"/><Relationship Id="rId5" Type="http://schemas.openxmlformats.org/officeDocument/2006/relationships/image" Target="../media/image15.pdf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8550" y="825500"/>
            <a:ext cx="7772400" cy="2228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present and the future in VHE gamma rays:</a:t>
            </a:r>
            <a:br>
              <a:rPr lang="en-US" dirty="0" smtClean="0"/>
            </a:br>
            <a:r>
              <a:rPr lang="en-US" dirty="0" smtClean="0"/>
              <a:t>MAGIC and CTA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err="1" smtClean="0">
                <a:solidFill>
                  <a:schemeClr val="tx1"/>
                </a:solidFill>
              </a:rPr>
              <a:t>Stamerra</a:t>
            </a:r>
            <a:endParaRPr lang="en-US" dirty="0" smtClean="0">
              <a:solidFill>
                <a:schemeClr val="tx1"/>
              </a:solidFill>
            </a:endParaRPr>
          </a:p>
          <a:p>
            <a:pPr marL="514350" indent="-514350"/>
            <a:r>
              <a:rPr lang="en-US" sz="2000" i="1" dirty="0" smtClean="0">
                <a:solidFill>
                  <a:schemeClr val="tx1"/>
                </a:solidFill>
              </a:rPr>
              <a:t>INAF – Torino</a:t>
            </a:r>
          </a:p>
          <a:p>
            <a:pPr marL="514350" indent="-514350"/>
            <a:r>
              <a:rPr lang="en-US" sz="2000" i="1" dirty="0" smtClean="0">
                <a:solidFill>
                  <a:schemeClr val="tx1"/>
                </a:solidFill>
              </a:rPr>
              <a:t>INFN – Pisa </a:t>
            </a:r>
            <a:r>
              <a:rPr lang="en-US" sz="2000" i="1" dirty="0" err="1" smtClean="0">
                <a:solidFill>
                  <a:schemeClr val="tx1"/>
                </a:solidFill>
              </a:rPr>
              <a:t>e</a:t>
            </a:r>
            <a:r>
              <a:rPr lang="en-US" sz="2000" i="1" dirty="0" smtClean="0">
                <a:solidFill>
                  <a:schemeClr val="tx1"/>
                </a:solidFill>
              </a:rPr>
              <a:t> INFN-Torino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</a:t>
            </a:r>
            <a:r>
              <a:rPr lang="en-US" dirty="0" err="1" smtClean="0"/>
              <a:t>blazars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715000" cy="4525963"/>
          </a:xfrm>
        </p:spPr>
        <p:txBody>
          <a:bodyPr/>
          <a:lstStyle/>
          <a:p>
            <a:pPr marL="342900" lvl="0" indent="-342900" defTabSz="457200">
              <a:spcBef>
                <a:spcPct val="20000"/>
              </a:spcBef>
              <a:buNone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“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Extreme</a:t>
            </a:r>
            <a:r>
              <a:rPr lang="en-US" sz="3200" dirty="0" smtClean="0">
                <a:solidFill>
                  <a:schemeClr val="tx1"/>
                </a:solidFill>
              </a:rPr>
              <a:t>” </a:t>
            </a:r>
            <a:r>
              <a:rPr lang="en-US" sz="3200" dirty="0" err="1" smtClean="0">
                <a:solidFill>
                  <a:schemeClr val="tx1"/>
                </a:solidFill>
              </a:rPr>
              <a:t>blazars</a:t>
            </a:r>
            <a:r>
              <a:rPr lang="en-US" sz="3200" dirty="0" smtClean="0">
                <a:solidFill>
                  <a:schemeClr val="tx1"/>
                </a:solidFill>
              </a:rPr>
              <a:t>: </a:t>
            </a:r>
            <a:r>
              <a:rPr lang="en-US" sz="2000" dirty="0" smtClean="0">
                <a:solidFill>
                  <a:schemeClr val="tx1"/>
                </a:solidFill>
              </a:rPr>
              <a:t>(too) hard </a:t>
            </a:r>
            <a:r>
              <a:rPr lang="en-US" sz="2000" dirty="0" err="1" smtClean="0">
                <a:solidFill>
                  <a:schemeClr val="tx1"/>
                </a:solidFill>
              </a:rPr>
              <a:t>TeV</a:t>
            </a:r>
            <a:r>
              <a:rPr lang="en-US" sz="2000" dirty="0" smtClean="0">
                <a:solidFill>
                  <a:schemeClr val="tx1"/>
                </a:solidFill>
              </a:rPr>
              <a:t> spectra</a:t>
            </a:r>
          </a:p>
          <a:p>
            <a:pPr marL="342900" lvl="0" indent="-342900" defTabSz="4572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dirty="0" smtClean="0">
                <a:solidFill>
                  <a:schemeClr val="tx1"/>
                </a:solidFill>
              </a:rPr>
              <a:t>IC peak at ~</a:t>
            </a:r>
            <a:r>
              <a:rPr lang="en-US" dirty="0" err="1" smtClean="0">
                <a:solidFill>
                  <a:schemeClr val="tx1"/>
                </a:solidFill>
              </a:rPr>
              <a:t>TeV</a:t>
            </a:r>
            <a:r>
              <a:rPr lang="en-US" dirty="0" smtClean="0">
                <a:solidFill>
                  <a:schemeClr val="tx1"/>
                </a:solidFill>
              </a:rPr>
              <a:t> range</a:t>
            </a:r>
          </a:p>
          <a:p>
            <a:pPr marL="342900" lvl="0" indent="-342900" defTabSz="457200">
              <a:spcBef>
                <a:spcPct val="20000"/>
              </a:spcBef>
              <a:buSzPct val="120000"/>
              <a:buFont typeface="Lucida Grande"/>
              <a:buChar char="☹"/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lvl="0" indent="-342900" defTabSz="457200">
              <a:spcBef>
                <a:spcPct val="20000"/>
              </a:spcBef>
              <a:buNone/>
              <a:defRPr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8062" y="3101976"/>
            <a:ext cx="8303240" cy="3253411"/>
            <a:chOff x="628062" y="3101976"/>
            <a:chExt cx="8303240" cy="3253411"/>
          </a:xfrm>
        </p:grpSpPr>
        <p:pic>
          <p:nvPicPr>
            <p:cNvPr id="12" name="Picture 11" descr="SED1es1101-232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3">
                  <a:lum bright="-57000" contrast="15000"/>
                </a:blip>
                <a:srcRect b="52182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4">
                  <a:lum bright="-57000" contrast="15000"/>
                </a:blip>
                <a:srcRect b="52182"/>
                <a:stretch>
                  <a:fillRect/>
                </a:stretch>
              </p:blipFill>
            </mc:Fallback>
          </mc:AlternateContent>
          <p:spPr>
            <a:xfrm>
              <a:off x="628062" y="3101976"/>
              <a:ext cx="8292385" cy="27144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SED1es1101-232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3">
                  <a:lum bright="-57000" contrast="15000"/>
                </a:blip>
                <a:srcRect t="89214"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4">
                  <a:lum bright="-57000" contrast="15000"/>
                </a:blip>
                <a:srcRect t="89214"/>
                <a:stretch>
                  <a:fillRect/>
                </a:stretch>
              </p:blipFill>
            </mc:Fallback>
          </mc:AlternateContent>
          <p:spPr>
            <a:xfrm>
              <a:off x="628062" y="5742227"/>
              <a:ext cx="8303240" cy="61316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Rectangle 7"/>
          <p:cNvSpPr/>
          <p:nvPr/>
        </p:nvSpPr>
        <p:spPr>
          <a:xfrm>
            <a:off x="796185" y="6216887"/>
            <a:ext cx="17101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/>
              <a:t>HESS coll. A&amp;A 2007</a:t>
            </a:r>
            <a:endParaRPr lang="en-US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2696664"/>
            <a:ext cx="2362200" cy="584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1ES 1101-232 </a:t>
            </a:r>
            <a:r>
              <a:rPr lang="en-US" dirty="0" err="1" smtClean="0">
                <a:solidFill>
                  <a:srgbClr val="000000"/>
                </a:solidFill>
              </a:rPr>
              <a:t>z</a:t>
            </a:r>
            <a:r>
              <a:rPr lang="en-US" dirty="0" smtClean="0">
                <a:solidFill>
                  <a:srgbClr val="000000"/>
                </a:solidFill>
              </a:rPr>
              <a:t>=0.186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simultaneous (days)</a:t>
            </a:r>
            <a:endParaRPr lang="en-US" sz="1400" i="1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7730923" y="5971304"/>
            <a:ext cx="30971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87703" y="6032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TeV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1" y="3376077"/>
            <a:ext cx="3222651" cy="2695806"/>
          </a:xfrm>
          <a:prstGeom prst="rect">
            <a:avLst/>
          </a:prstGeom>
          <a:blipFill dpi="0" rotWithShape="1">
            <a:blip r:embed="rId4">
              <a:alphaModFix amt="35000"/>
              <a:duotone>
                <a:schemeClr val="accent1">
                  <a:shade val="10000"/>
                  <a:satMod val="150000"/>
                </a:schemeClr>
                <a:schemeClr val="accent1">
                  <a:tint val="90000"/>
                  <a:satMod val="3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</a:t>
            </a:r>
            <a:r>
              <a:rPr lang="en-US" dirty="0" err="1" smtClean="0"/>
              <a:t>blazars</a:t>
            </a:r>
            <a:endParaRPr lang="en-US" dirty="0"/>
          </a:p>
        </p:txBody>
      </p:sp>
      <p:pic>
        <p:nvPicPr>
          <p:cNvPr id="13" name="Picture 12" descr="SED_1ES0141+009_HESS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43000"/>
          </a:blip>
          <a:srcRect t="4942" r="8993"/>
          <a:stretch>
            <a:fillRect/>
          </a:stretch>
        </p:blipFill>
        <p:spPr>
          <a:xfrm>
            <a:off x="3679852" y="3089866"/>
            <a:ext cx="5235547" cy="361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020527" y="6243935"/>
            <a:ext cx="125607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  <a:latin typeface="Futura"/>
                <a:cs typeface="Futura"/>
              </a:rPr>
              <a:t>HESS coll. 2012 </a:t>
            </a:r>
          </a:p>
          <a:p>
            <a:r>
              <a:rPr sz="1200" b="1" dirty="0" smtClean="0">
                <a:solidFill>
                  <a:schemeClr val="tx1"/>
                </a:solidFill>
              </a:rPr>
              <a:t>arXiv:1201.2044</a:t>
            </a:r>
          </a:p>
          <a:p>
            <a:endParaRPr lang="en-US" sz="1200" i="1" dirty="0">
              <a:solidFill>
                <a:schemeClr val="tx1"/>
              </a:solidFill>
              <a:latin typeface="Futura"/>
              <a:cs typeface="Futur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0" y="2514600"/>
            <a:ext cx="2345714" cy="584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b="1" dirty="0" smtClean="0"/>
              <a:t>1ES 0414+009</a:t>
            </a:r>
            <a:r>
              <a:rPr lang="en-US" b="1" dirty="0" smtClean="0"/>
              <a:t> </a:t>
            </a:r>
            <a:r>
              <a:rPr lang="en-US" dirty="0" err="1" smtClean="0"/>
              <a:t>z</a:t>
            </a:r>
            <a:r>
              <a:rPr lang="en-US" dirty="0" smtClean="0"/>
              <a:t>=0.287</a:t>
            </a:r>
            <a:endParaRPr lang="en-US" sz="1400" i="1" dirty="0" smtClean="0"/>
          </a:p>
          <a:p>
            <a:r>
              <a:rPr lang="en-US" sz="1400" i="1" dirty="0" smtClean="0"/>
              <a:t>averaged SED</a:t>
            </a:r>
            <a:endParaRPr sz="1400" i="1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1" y="1600200"/>
            <a:ext cx="5715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Extreme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blazars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(too) hard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spectra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 peak at ~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range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Lucida Grande"/>
              <a:buChar char="☹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K-N effects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Lucida Grande"/>
              <a:buChar char="☹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particle                                             acceleration limits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71066" y="4342226"/>
          <a:ext cx="2889611" cy="1465500"/>
        </p:xfrm>
        <a:graphic>
          <a:graphicData uri="http://schemas.openxmlformats.org/presentationml/2006/ole">
            <p:oleObj spid="_x0000_s868354" name="Equation" r:id="rId6" imgW="1651000" imgH="838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35491" y="3289229"/>
            <a:ext cx="3222651" cy="2695806"/>
          </a:xfrm>
          <a:prstGeom prst="rect">
            <a:avLst/>
          </a:prstGeom>
          <a:blipFill dpi="0" rotWithShape="1">
            <a:blip r:embed="rId4">
              <a:alphaModFix amt="35000"/>
              <a:duotone>
                <a:schemeClr val="accent1">
                  <a:shade val="10000"/>
                  <a:satMod val="150000"/>
                </a:schemeClr>
                <a:schemeClr val="accent1">
                  <a:tint val="90000"/>
                  <a:satMod val="3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Screen shot 2013-02-13 at 12.31.20 P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112" y="2640689"/>
            <a:ext cx="5102711" cy="3872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</a:t>
            </a:r>
            <a:r>
              <a:rPr lang="en-US" dirty="0" err="1" smtClean="0"/>
              <a:t>blazars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57600" y="6382434"/>
            <a:ext cx="173246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  <a:latin typeface="Futura"/>
                <a:cs typeface="Futura"/>
              </a:rPr>
              <a:t>Kaufmann et al. 2011</a:t>
            </a:r>
            <a:endParaRPr lang="en-US" sz="1200" i="1" dirty="0">
              <a:solidFill>
                <a:schemeClr val="tx1"/>
              </a:solidFill>
              <a:latin typeface="Futura"/>
              <a:cs typeface="Futura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1" y="1600200"/>
            <a:ext cx="5715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Extreme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blazars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(too) hard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spectra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 peak at ~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range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Lucida Grande"/>
              <a:buChar char="☹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K-N effects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Lucida Grande"/>
              <a:buChar char="☹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particle                                             acceleration limits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Lucida Grande"/>
              <a:buChar char="☹"/>
              <a:tabLst/>
              <a:defRPr/>
            </a:pPr>
            <a:endParaRPr lang="en-US" sz="24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Lucida Grande"/>
              <a:buChar char="☹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Lucida Grande"/>
              <a:buChar char="☹"/>
              <a:tabLst/>
              <a:defRPr/>
            </a:pPr>
            <a:endParaRPr lang="en-US" sz="24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Lucida Grande"/>
              <a:buChar char="☹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578887" y="5508736"/>
          <a:ext cx="1741488" cy="487362"/>
        </p:xfrm>
        <a:graphic>
          <a:graphicData uri="http://schemas.openxmlformats.org/presentationml/2006/ole">
            <p:oleObj spid="_x0000_s870403" name="Equation" r:id="rId6" imgW="635000" imgH="177800" progId="Equation.3">
              <p:embed/>
            </p:oleObj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flipV="1">
            <a:off x="3051064" y="3886202"/>
            <a:ext cx="2587736" cy="1828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290366" y="3200193"/>
            <a:ext cx="3428999" cy="2743199"/>
            <a:chOff x="5257801" y="3124201"/>
            <a:chExt cx="3428999" cy="2743199"/>
          </a:xfrm>
        </p:grpSpPr>
        <p:cxnSp>
          <p:nvCxnSpPr>
            <p:cNvPr id="22" name="Straight Connector 21"/>
            <p:cNvCxnSpPr/>
            <p:nvPr/>
          </p:nvCxnSpPr>
          <p:spPr>
            <a:xfrm rot="5400000" flipH="1" flipV="1">
              <a:off x="4572001" y="4572001"/>
              <a:ext cx="1904999" cy="5334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6667500" y="4076700"/>
              <a:ext cx="2743199" cy="83820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410200" y="5345668"/>
              <a:ext cx="867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a=-1/3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19443" y="5454133"/>
              <a:ext cx="867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a=-1/3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638800" y="5105400"/>
              <a:ext cx="198119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00567" y="6257835"/>
            <a:ext cx="2249064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</a:rPr>
              <a:t>see </a:t>
            </a:r>
            <a:r>
              <a:rPr lang="en-US" sz="1200" i="1" dirty="0" err="1" smtClean="0">
                <a:solidFill>
                  <a:srgbClr val="000000"/>
                </a:solidFill>
              </a:rPr>
              <a:t>Katarzyn</a:t>
            </a:r>
            <a:r>
              <a:rPr lang="en-US" sz="1200" i="1" dirty="0" smtClean="0">
                <a:solidFill>
                  <a:srgbClr val="000000"/>
                </a:solidFill>
              </a:rPr>
              <a:t> </a:t>
            </a:r>
            <a:r>
              <a:rPr lang="en-US" sz="1200" i="1" dirty="0" err="1" smtClean="0">
                <a:solidFill>
                  <a:srgbClr val="000000"/>
                </a:solidFill>
              </a:rPr>
              <a:t>́ski</a:t>
            </a:r>
            <a:r>
              <a:rPr lang="en-US" sz="1200" i="1" dirty="0" smtClean="0">
                <a:solidFill>
                  <a:srgbClr val="000000"/>
                </a:solidFill>
                <a:cs typeface="Futura"/>
              </a:rPr>
              <a:t> et al. 2007, 2011</a:t>
            </a:r>
          </a:p>
          <a:p>
            <a:r>
              <a:rPr lang="en-US" sz="1200" i="1" dirty="0" smtClean="0">
                <a:solidFill>
                  <a:srgbClr val="000000"/>
                </a:solidFill>
                <a:cs typeface="Futura"/>
              </a:rPr>
              <a:t>	</a:t>
            </a:r>
            <a:r>
              <a:rPr lang="en-US" sz="1200" i="1" dirty="0" err="1" smtClean="0">
                <a:solidFill>
                  <a:srgbClr val="000000"/>
                </a:solidFill>
                <a:cs typeface="Futura"/>
              </a:rPr>
              <a:t>Tavecchio</a:t>
            </a:r>
            <a:r>
              <a:rPr lang="en-US" sz="1200" i="1" dirty="0" smtClean="0">
                <a:solidFill>
                  <a:srgbClr val="000000"/>
                </a:solidFill>
                <a:cs typeface="Futura"/>
              </a:rPr>
              <a:t> et al. 2009</a:t>
            </a:r>
            <a:endParaRPr lang="en-US" sz="1200" i="1" dirty="0">
              <a:solidFill>
                <a:srgbClr val="000000"/>
              </a:solidFill>
              <a:cs typeface="Futur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72201" y="2456023"/>
            <a:ext cx="221845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b="1" dirty="0" smtClean="0"/>
              <a:t>1ES </a:t>
            </a:r>
            <a:r>
              <a:rPr lang="en-US" b="1" dirty="0" smtClean="0"/>
              <a:t>0229+200 </a:t>
            </a:r>
            <a:r>
              <a:rPr lang="en-US" dirty="0" err="1" smtClean="0"/>
              <a:t>z</a:t>
            </a:r>
            <a:r>
              <a:rPr lang="en-US" dirty="0" smtClean="0"/>
              <a:t>=0.14</a:t>
            </a:r>
            <a:endParaRPr lang="en-US" sz="1400" i="1" dirty="0" smtClean="0"/>
          </a:p>
        </p:txBody>
      </p:sp>
      <p:graphicFrame>
        <p:nvGraphicFramePr>
          <p:cNvPr id="870405" name="Object 5"/>
          <p:cNvGraphicFramePr>
            <a:graphicFrameLocks noChangeAspect="1"/>
          </p:cNvGraphicFramePr>
          <p:nvPr/>
        </p:nvGraphicFramePr>
        <p:xfrm>
          <a:off x="671513" y="4276677"/>
          <a:ext cx="2379551" cy="1206772"/>
        </p:xfrm>
        <a:graphic>
          <a:graphicData uri="http://schemas.openxmlformats.org/presentationml/2006/ole">
            <p:oleObj spid="_x0000_s870405" name="Equation" r:id="rId7" imgW="1651000" imgH="838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process / Jet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well-known nearby HBL</a:t>
            </a:r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179920" y="4788932"/>
            <a:ext cx="296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SSC model prior to </a:t>
            </a:r>
            <a:r>
              <a:rPr lang="en-US" i="1" dirty="0" smtClean="0"/>
              <a:t>Fermi/LAT</a:t>
            </a:r>
            <a:endParaRPr lang="en-US" i="1" dirty="0"/>
          </a:p>
        </p:txBody>
      </p:sp>
      <p:pic>
        <p:nvPicPr>
          <p:cNvPr id="10" name="Picture 9" descr="Screen shot 2012-07-11 at 10.23.37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>
                <a:lum bright="-16000" contrast="12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>
                <a:lum bright="-16000" contrast="12000"/>
              </a:blip>
              <a:stretch>
                <a:fillRect/>
              </a:stretch>
            </p:blipFill>
          </mc:Fallback>
        </mc:AlternateContent>
        <p:spPr>
          <a:xfrm>
            <a:off x="4061069" y="2362200"/>
            <a:ext cx="4722338" cy="4191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9306" y="6019800"/>
            <a:ext cx="2722094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 err="1" smtClean="0"/>
              <a:t>Tagliaferri</a:t>
            </a:r>
            <a:r>
              <a:rPr lang="en-US" sz="1600" i="1" dirty="0" smtClean="0"/>
              <a:t> et MAGIC coll. 2009</a:t>
            </a:r>
            <a:endParaRPr lang="en-US" sz="1200" i="1" dirty="0"/>
          </a:p>
        </p:txBody>
      </p:sp>
      <p:sp>
        <p:nvSpPr>
          <p:cNvPr id="11" name="Rectangle 10"/>
          <p:cNvSpPr/>
          <p:nvPr/>
        </p:nvSpPr>
        <p:spPr>
          <a:xfrm>
            <a:off x="755643" y="2706469"/>
            <a:ext cx="2765669" cy="92333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SED prior to Fermi/LAT  compatible with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single-zone SSC emission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2-11-21 at 11.28.00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90600" y="2202495"/>
            <a:ext cx="7086600" cy="4503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257800" y="2202495"/>
            <a:ext cx="2819400" cy="63094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Old typewriter"/>
                <a:cs typeface="Old typewriter"/>
              </a:rPr>
              <a:t>HBL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Old typewriter"/>
                <a:cs typeface="Old typewriter"/>
              </a:rPr>
              <a:t> CERTIFIED</a:t>
            </a:r>
            <a:endParaRPr lang="en-US" sz="1100" dirty="0" smtClean="0">
              <a:solidFill>
                <a:schemeClr val="bg2">
                  <a:lumMod val="40000"/>
                  <a:lumOff val="60000"/>
                </a:schemeClr>
              </a:solidFill>
              <a:latin typeface="Old typewriter"/>
              <a:cs typeface="Old typewriter"/>
            </a:endParaRPr>
          </a:p>
          <a:p>
            <a:pPr algn="r"/>
            <a:r>
              <a:rPr lang="en-US" sz="11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Old typewriter"/>
                <a:cs typeface="Old typewriter"/>
              </a:rPr>
              <a:t> 1ES 1959+650 </a:t>
            </a:r>
            <a:r>
              <a:rPr lang="en-US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Old typewriter"/>
                <a:cs typeface="Old typewriter"/>
              </a:rPr>
              <a:t>z</a:t>
            </a:r>
            <a:r>
              <a:rPr lang="en-US" sz="11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Old typewriter"/>
                <a:cs typeface="Old typewriter"/>
              </a:rPr>
              <a:t>=0.05</a:t>
            </a:r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  <a:latin typeface="Old typewriter"/>
              <a:cs typeface="Old typewrite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3506" y="6248400"/>
            <a:ext cx="2722094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 smtClean="0"/>
              <a:t>Credit</a:t>
            </a:r>
            <a:r>
              <a:rPr lang="en-US" sz="1600" dirty="0" smtClean="0"/>
              <a:t>: </a:t>
            </a:r>
            <a:r>
              <a:rPr lang="en-US" sz="1600" b="1" dirty="0" smtClean="0"/>
              <a:t>M. </a:t>
            </a:r>
            <a:r>
              <a:rPr lang="en-US" sz="1600" b="1" dirty="0" err="1" smtClean="0"/>
              <a:t>Backes</a:t>
            </a:r>
            <a:r>
              <a:rPr lang="en-US" sz="1600" dirty="0" smtClean="0"/>
              <a:t>, PhD thesis</a:t>
            </a:r>
          </a:p>
          <a:p>
            <a:r>
              <a:rPr lang="en-US" sz="1400" i="1" dirty="0" smtClean="0"/>
              <a:t>http://hdl.handle.net/2003/29464</a:t>
            </a:r>
            <a:endParaRPr lang="en-US" sz="1200" i="1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dirty="0" smtClean="0">
                <a:solidFill>
                  <a:srgbClr val="000000"/>
                </a:solidFill>
                <a:latin typeface="Chalkduster"/>
                <a:cs typeface="Chalkduster"/>
              </a:rPr>
              <a:t>A “standard” </a:t>
            </a:r>
            <a:r>
              <a:rPr lang="en-US" sz="2800" dirty="0" err="1" smtClean="0">
                <a:solidFill>
                  <a:srgbClr val="000000"/>
                </a:solidFill>
                <a:latin typeface="Chalkduster"/>
                <a:cs typeface="Chalkduster"/>
              </a:rPr>
              <a:t>blazar</a:t>
            </a:r>
            <a:r>
              <a:rPr lang="en-US" sz="2800" dirty="0" smtClean="0">
                <a:solidFill>
                  <a:srgbClr val="000000"/>
                </a:solidFill>
                <a:latin typeface="Chalkduster"/>
                <a:cs typeface="Chalkduster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halkduster"/>
                <a:cs typeface="Chalkduster"/>
              </a:rPr>
              <a:t>(no EBL </a:t>
            </a:r>
            <a:r>
              <a:rPr lang="en-US" dirty="0" err="1" smtClean="0">
                <a:solidFill>
                  <a:srgbClr val="000000"/>
                </a:solidFill>
                <a:latin typeface="Chalkduster"/>
                <a:cs typeface="Chalkduster"/>
              </a:rPr>
              <a:t>fx</a:t>
            </a:r>
            <a:r>
              <a:rPr lang="en-US" dirty="0" smtClean="0">
                <a:solidFill>
                  <a:srgbClr val="000000"/>
                </a:solidFill>
                <a:latin typeface="Chalkduster"/>
                <a:cs typeface="Chalkduster"/>
              </a:rPr>
              <a:t>, no </a:t>
            </a:r>
            <a:r>
              <a:rPr lang="en-US" dirty="0" err="1" smtClean="0">
                <a:solidFill>
                  <a:srgbClr val="000000"/>
                </a:solidFill>
                <a:latin typeface="Chalkduster"/>
                <a:cs typeface="Chalkduster"/>
              </a:rPr>
              <a:t>hardTeV</a:t>
            </a:r>
            <a:r>
              <a:rPr lang="en-US" dirty="0" smtClean="0">
                <a:solidFill>
                  <a:srgbClr val="000000"/>
                </a:solidFill>
                <a:latin typeface="Chalkduster"/>
                <a:cs typeface="Chalkduster"/>
              </a:rPr>
              <a:t>,....)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duster"/>
              <a:ea typeface="+mn-ea"/>
              <a:cs typeface="Chalkduster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duster"/>
              <a:ea typeface="+mn-ea"/>
              <a:cs typeface="Chalkduster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duster"/>
              <a:ea typeface="+mn-ea"/>
              <a:cs typeface="Chalkduster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duster"/>
              <a:ea typeface="+mn-ea"/>
              <a:cs typeface="Chalkduste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2-07-11 at 10.18.36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90600" y="2395889"/>
            <a:ext cx="6934200" cy="423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179920" y="4788932"/>
            <a:ext cx="29623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SSC model prior to </a:t>
            </a:r>
            <a:r>
              <a:rPr lang="en-US" i="1" dirty="0" smtClean="0"/>
              <a:t>Fermi/LAT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152400" y="6248400"/>
            <a:ext cx="2722094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 smtClean="0"/>
              <a:t>Credit</a:t>
            </a:r>
            <a:r>
              <a:rPr lang="en-US" sz="1600" dirty="0" smtClean="0"/>
              <a:t>: </a:t>
            </a:r>
            <a:r>
              <a:rPr lang="en-US" sz="1600" b="1" dirty="0" smtClean="0"/>
              <a:t>M. </a:t>
            </a:r>
            <a:r>
              <a:rPr lang="en-US" sz="1600" b="1" dirty="0" err="1" smtClean="0"/>
              <a:t>Backes</a:t>
            </a:r>
            <a:r>
              <a:rPr lang="en-US" sz="1600" dirty="0" smtClean="0"/>
              <a:t>, PhD thesis</a:t>
            </a:r>
          </a:p>
          <a:p>
            <a:r>
              <a:rPr lang="en-US" sz="1400" i="1" dirty="0" smtClean="0"/>
              <a:t>http://hdl.handle.net/2003/29464</a:t>
            </a:r>
            <a:endParaRPr lang="en-US" sz="1200" i="1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dirty="0" smtClean="0">
                <a:solidFill>
                  <a:srgbClr val="000000"/>
                </a:solidFill>
                <a:latin typeface="Chalkduster"/>
                <a:cs typeface="Chalkduster"/>
              </a:rPr>
              <a:t>A “standard” </a:t>
            </a:r>
            <a:r>
              <a:rPr lang="en-US" sz="2800" dirty="0" err="1" smtClean="0">
                <a:solidFill>
                  <a:srgbClr val="000000"/>
                </a:solidFill>
                <a:latin typeface="Chalkduster"/>
                <a:cs typeface="Chalkduster"/>
              </a:rPr>
              <a:t>blazar</a:t>
            </a:r>
            <a:r>
              <a:rPr lang="en-US" sz="2800" dirty="0" smtClean="0">
                <a:solidFill>
                  <a:srgbClr val="000000"/>
                </a:solidFill>
                <a:latin typeface="Chalkduster"/>
                <a:cs typeface="Chalkduster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halkduster"/>
                <a:cs typeface="Chalkduster"/>
              </a:rPr>
              <a:t>(no EBL </a:t>
            </a:r>
            <a:r>
              <a:rPr lang="en-US" dirty="0" err="1" smtClean="0">
                <a:solidFill>
                  <a:srgbClr val="000000"/>
                </a:solidFill>
                <a:latin typeface="Chalkduster"/>
                <a:cs typeface="Chalkduster"/>
              </a:rPr>
              <a:t>fx</a:t>
            </a:r>
            <a:r>
              <a:rPr lang="en-US" dirty="0" smtClean="0">
                <a:solidFill>
                  <a:srgbClr val="000000"/>
                </a:solidFill>
                <a:latin typeface="Chalkduster"/>
                <a:cs typeface="Chalkduster"/>
              </a:rPr>
              <a:t>, no </a:t>
            </a:r>
            <a:r>
              <a:rPr lang="en-US" dirty="0" err="1" smtClean="0">
                <a:solidFill>
                  <a:srgbClr val="000000"/>
                </a:solidFill>
                <a:latin typeface="Chalkduster"/>
                <a:cs typeface="Chalkduster"/>
              </a:rPr>
              <a:t>hardTeV</a:t>
            </a:r>
            <a:r>
              <a:rPr lang="en-US" dirty="0" smtClean="0">
                <a:solidFill>
                  <a:srgbClr val="000000"/>
                </a:solidFill>
                <a:latin typeface="Chalkduster"/>
                <a:cs typeface="Chalkduster"/>
              </a:rPr>
              <a:t>,....)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duster"/>
              <a:ea typeface="+mn-ea"/>
              <a:cs typeface="Chalkduster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duster"/>
              <a:ea typeface="+mn-ea"/>
              <a:cs typeface="Chalkduster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duster"/>
              <a:ea typeface="+mn-ea"/>
              <a:cs typeface="Chalkduster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duster"/>
              <a:ea typeface="+mn-ea"/>
              <a:cs typeface="Chalkdust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8549" y="2507383"/>
            <a:ext cx="2819400" cy="63094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Old typewriter"/>
                <a:cs typeface="Old typewriter"/>
              </a:rPr>
              <a:t>HBL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Old typewriter"/>
                <a:cs typeface="Old typewriter"/>
              </a:rPr>
              <a:t> CERTIFIED</a:t>
            </a:r>
            <a:endParaRPr lang="en-US" sz="1100" dirty="0" smtClean="0">
              <a:solidFill>
                <a:schemeClr val="bg2">
                  <a:lumMod val="40000"/>
                  <a:lumOff val="60000"/>
                </a:schemeClr>
              </a:solidFill>
              <a:latin typeface="Old typewriter"/>
              <a:cs typeface="Old typewriter"/>
            </a:endParaRPr>
          </a:p>
          <a:p>
            <a:pPr algn="r"/>
            <a:r>
              <a:rPr lang="en-US" sz="11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Old typewriter"/>
                <a:cs typeface="Old typewriter"/>
              </a:rPr>
              <a:t> 1ES 1959+650 </a:t>
            </a:r>
            <a:r>
              <a:rPr lang="en-US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Old typewriter"/>
                <a:cs typeface="Old typewriter"/>
              </a:rPr>
              <a:t>z</a:t>
            </a:r>
            <a:r>
              <a:rPr lang="en-US" sz="11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Old typewriter"/>
                <a:cs typeface="Old typewriter"/>
              </a:rPr>
              <a:t>=0.05</a:t>
            </a:r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  <a:latin typeface="Old typewriter"/>
              <a:cs typeface="Old typewrite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11-21 at 11.28.12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8836" b="265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t="8836" b="2651"/>
              <a:stretch>
                <a:fillRect/>
              </a:stretch>
            </p:blipFill>
          </mc:Fallback>
        </mc:AlternateContent>
        <p:spPr>
          <a:xfrm>
            <a:off x="838200" y="2514600"/>
            <a:ext cx="7162800" cy="4154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/>
              <a:t>A HBL with an </a:t>
            </a:r>
            <a:r>
              <a:rPr lang="en-US" sz="2800" dirty="0" err="1" smtClean="0"/>
              <a:t>hadronic</a:t>
            </a:r>
            <a:r>
              <a:rPr lang="en-US" sz="2800" dirty="0" smtClean="0"/>
              <a:t> VHE bump? </a:t>
            </a:r>
            <a:r>
              <a:rPr lang="en-US" sz="1800" i="1" dirty="0" smtClean="0">
                <a:latin typeface="Cracked"/>
                <a:cs typeface="Cracked"/>
              </a:rPr>
              <a:t>(captivating speculation...)</a:t>
            </a:r>
            <a:endParaRPr lang="en-US" sz="2800" i="1" dirty="0" smtClean="0">
              <a:latin typeface="Cracked"/>
              <a:cs typeface="Cracked"/>
            </a:endParaRPr>
          </a:p>
          <a:p>
            <a:pPr>
              <a:spcBef>
                <a:spcPts val="200"/>
              </a:spcBef>
            </a:pPr>
            <a:r>
              <a:rPr lang="en-US" sz="2800" dirty="0" err="1" smtClean="0"/>
              <a:t>Leptonic</a:t>
            </a:r>
            <a:r>
              <a:rPr lang="en-US" sz="2800" dirty="0" smtClean="0"/>
              <a:t> Multi-zones emission? </a:t>
            </a:r>
            <a:r>
              <a:rPr lang="en-US" sz="1800" i="1" dirty="0" smtClean="0">
                <a:latin typeface="Cracked"/>
                <a:cs typeface="Cracked"/>
              </a:rPr>
              <a:t>(quiescent state...)</a:t>
            </a:r>
            <a:r>
              <a:rPr lang="en-US" sz="1800" dirty="0" smtClean="0"/>
              <a:t> 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0" y="6172200"/>
            <a:ext cx="2722094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M. </a:t>
            </a:r>
            <a:r>
              <a:rPr lang="en-US" sz="1600" b="1" dirty="0" err="1" smtClean="0"/>
              <a:t>Backes</a:t>
            </a:r>
            <a:r>
              <a:rPr lang="en-US" sz="1600" dirty="0" smtClean="0"/>
              <a:t>, 		Gamma2012 - Heidelberg</a:t>
            </a:r>
            <a:endParaRPr lang="en-US" sz="1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969911" y="2578098"/>
            <a:ext cx="303108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Two-zones SSC model</a:t>
            </a:r>
            <a:endParaRPr lang="en-US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kn501_flares.jpg"/>
          <p:cNvPicPr>
            <a:picLocks noChangeAspect="1"/>
          </p:cNvPicPr>
          <p:nvPr/>
        </p:nvPicPr>
        <p:blipFill>
          <a:blip r:embed="rId3"/>
          <a:srcRect l="50013" b="33053"/>
          <a:stretch>
            <a:fillRect/>
          </a:stretch>
        </p:blipFill>
        <p:spPr>
          <a:xfrm>
            <a:off x="5365640" y="4256947"/>
            <a:ext cx="3147648" cy="2296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8"/>
            <a:ext cx="7521576" cy="10376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Multi-zone emission </a:t>
            </a:r>
            <a:r>
              <a:rPr lang="en-US" sz="3556" dirty="0" smtClean="0"/>
              <a:t>(and models)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9530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None/>
            </a:pPr>
            <a:r>
              <a:rPr lang="en-US" sz="2800" dirty="0" smtClean="0"/>
              <a:t>Evidence of substructures</a:t>
            </a:r>
          </a:p>
          <a:p>
            <a:pPr>
              <a:spcBef>
                <a:spcPts val="800"/>
              </a:spcBef>
              <a:spcAft>
                <a:spcPts val="1200"/>
              </a:spcAft>
            </a:pPr>
            <a:r>
              <a:rPr lang="en-US" sz="2800" dirty="0" smtClean="0"/>
              <a:t>since 2005: </a:t>
            </a:r>
            <a:r>
              <a:rPr lang="en-US" sz="1800" dirty="0" smtClean="0"/>
              <a:t>sub-flares on top of major flares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sz="2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Time evolution </a:t>
            </a: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 SZ-SSC models? 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How are the regions connected?</a:t>
            </a:r>
          </a:p>
          <a:p>
            <a:pPr>
              <a:spcBef>
                <a:spcPts val="800"/>
              </a:spcBef>
              <a:spcAft>
                <a:spcPts val="600"/>
              </a:spcAft>
              <a:buNone/>
            </a:pPr>
            <a:endParaRPr lang="en-US" sz="1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 descr="Screen shot 2012-05-22 at 8.13.13 P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72369" y="4308398"/>
            <a:ext cx="4141661" cy="22448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1284" y="4431268"/>
            <a:ext cx="1469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PKS 2155-304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79688" y="4180747"/>
            <a:ext cx="2230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Mrk</a:t>
            </a:r>
            <a:r>
              <a:rPr lang="en-US" dirty="0" smtClean="0"/>
              <a:t> 501 </a:t>
            </a:r>
            <a:r>
              <a:rPr lang="en-US" sz="1600" i="1" dirty="0" smtClean="0"/>
              <a:t>(MAGIC 2005)</a:t>
            </a:r>
            <a:endParaRPr lang="en-US" i="1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7368044" y="6324600"/>
            <a:ext cx="632956" cy="1"/>
          </a:xfrm>
          <a:prstGeom prst="straightConnector1">
            <a:avLst/>
          </a:prstGeom>
          <a:ln>
            <a:solidFill>
              <a:srgbClr val="E46C0A"/>
            </a:solidFill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16613" y="5867400"/>
            <a:ext cx="10653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min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8202" y="231213"/>
            <a:ext cx="5101875" cy="1339009"/>
          </a:xfrm>
        </p:spPr>
        <p:txBody>
          <a:bodyPr/>
          <a:lstStyle/>
          <a:p>
            <a:r>
              <a:rPr lang="en-US" dirty="0" smtClean="0"/>
              <a:t>Constraints on emission zone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idx="1"/>
          </p:nvPr>
        </p:nvSpPr>
        <p:spPr>
          <a:xfrm>
            <a:off x="423332" y="2010833"/>
            <a:ext cx="3133726" cy="4115330"/>
          </a:xfrm>
        </p:spPr>
        <p:txBody>
          <a:bodyPr/>
          <a:lstStyle/>
          <a:p>
            <a:r>
              <a:rPr lang="en-US" sz="2000" b="1" dirty="0" smtClean="0"/>
              <a:t>PKS 1222+216 </a:t>
            </a:r>
            <a:r>
              <a:rPr lang="en-US" sz="2000" dirty="0" smtClean="0"/>
              <a:t>(</a:t>
            </a:r>
            <a:r>
              <a:rPr lang="en-US" sz="2000" dirty="0" err="1" smtClean="0"/>
              <a:t>z</a:t>
            </a:r>
            <a:r>
              <a:rPr lang="en-US" sz="2000" dirty="0" smtClean="0"/>
              <a:t>=0.435)</a:t>
            </a:r>
          </a:p>
          <a:p>
            <a:r>
              <a:rPr lang="en-US" sz="2000" dirty="0" smtClean="0"/>
              <a:t>MAGIC detection (2010) during high activity</a:t>
            </a:r>
          </a:p>
          <a:p>
            <a:r>
              <a:rPr lang="en-US" sz="2000" dirty="0" smtClean="0"/>
              <a:t>Simultaneous </a:t>
            </a:r>
            <a:r>
              <a:rPr lang="en-US" sz="2000" i="1" dirty="0" smtClean="0"/>
              <a:t>Fermi</a:t>
            </a:r>
            <a:r>
              <a:rPr lang="en-US" sz="2000" dirty="0" smtClean="0"/>
              <a:t>/LAT    </a:t>
            </a:r>
            <a:r>
              <a:rPr lang="en-US" sz="1600" dirty="0" smtClean="0"/>
              <a:t>2.5 hrs encompassing MAGIC obs.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26631" name="Picture 21" descr="sed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8000"/>
          </a:blip>
          <a:srcRect/>
          <a:stretch>
            <a:fillRect/>
          </a:stretch>
        </p:blipFill>
        <p:spPr bwMode="auto">
          <a:xfrm>
            <a:off x="3594102" y="1744133"/>
            <a:ext cx="5486400" cy="400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29736" y="4826000"/>
            <a:ext cx="2423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  <a:latin typeface="+mj-lt"/>
              </a:rPr>
              <a:t>MAGIC Coll. </a:t>
            </a:r>
            <a:r>
              <a:rPr lang="en-US" sz="1600" i="1" dirty="0" err="1" smtClean="0">
                <a:solidFill>
                  <a:srgbClr val="0000FF"/>
                </a:solidFill>
                <a:latin typeface="+mj-lt"/>
              </a:rPr>
              <a:t>ApJL</a:t>
            </a:r>
            <a:r>
              <a:rPr lang="en-US" sz="1600" i="1" dirty="0" smtClean="0">
                <a:solidFill>
                  <a:srgbClr val="0000FF"/>
                </a:solidFill>
                <a:latin typeface="+mj-lt"/>
              </a:rPr>
              <a:t> 730 (2011)</a:t>
            </a:r>
            <a:endParaRPr lang="en-US" sz="1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37672" y="3436203"/>
            <a:ext cx="2253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D5736F"/>
                </a:solidFill>
                <a:latin typeface="+mn-lt"/>
              </a:rPr>
              <a:t>deabsorbed</a:t>
            </a:r>
            <a:r>
              <a:rPr lang="en-US" sz="1600" dirty="0" smtClean="0">
                <a:solidFill>
                  <a:srgbClr val="D5736F"/>
                </a:solidFill>
                <a:latin typeface="+mn-lt"/>
              </a:rPr>
              <a:t>/intrinsic     </a:t>
            </a:r>
          </a:p>
          <a:p>
            <a:pPr algn="ctr"/>
            <a:endParaRPr lang="en-US" sz="1600" dirty="0" smtClean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                      </a:t>
            </a:r>
            <a:r>
              <a:rPr lang="en-US" sz="1600" dirty="0" smtClean="0">
                <a:latin typeface="+mn-lt"/>
              </a:rPr>
              <a:t>observed</a:t>
            </a:r>
            <a:endParaRPr lang="en-US" sz="1600" dirty="0">
              <a:latin typeface="+mn-lt"/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2735519" y="5853906"/>
            <a:ext cx="4804306" cy="544513"/>
          </a:xfrm>
          <a:prstGeom prst="rect">
            <a:avLst/>
          </a:prstGeom>
        </p:spPr>
        <p:txBody>
          <a:bodyPr tIns="0" bIns="0" anchor="b"/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000" kern="0" dirty="0">
                <a:solidFill>
                  <a:srgbClr val="FF0000"/>
                </a:solidFill>
                <a:latin typeface="+mn-lt"/>
              </a:rPr>
            </a:br>
            <a:r>
              <a:rPr lang="en-US" sz="2000" kern="0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000" kern="0" dirty="0">
                <a:solidFill>
                  <a:srgbClr val="FF0000"/>
                </a:solidFill>
                <a:latin typeface="+mn-lt"/>
              </a:rPr>
            </a:br>
            <a:r>
              <a:rPr lang="en-US" sz="2000" kern="0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000" kern="0" dirty="0">
                <a:solidFill>
                  <a:srgbClr val="FF0000"/>
                </a:solidFill>
                <a:latin typeface="+mn-lt"/>
              </a:rPr>
            </a:br>
            <a:r>
              <a:rPr lang="en-US" sz="2000" kern="0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000" kern="0" dirty="0">
                <a:solidFill>
                  <a:srgbClr val="FF0000"/>
                </a:solidFill>
                <a:latin typeface="+mn-lt"/>
              </a:rPr>
            </a:br>
            <a:r>
              <a:rPr lang="en-US" sz="2000" kern="0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000" kern="0" dirty="0">
                <a:solidFill>
                  <a:srgbClr val="FF0000"/>
                </a:solidFill>
                <a:latin typeface="+mn-lt"/>
              </a:rPr>
            </a:b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2000" kern="0" dirty="0" smtClean="0">
                <a:solidFill>
                  <a:srgbClr val="FF0000"/>
                </a:solidFill>
                <a:latin typeface="+mn-lt"/>
              </a:rPr>
            </a:b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Single component from </a:t>
            </a:r>
            <a:r>
              <a:rPr lang="en-US" sz="2000" kern="0" dirty="0">
                <a:solidFill>
                  <a:srgbClr val="FF0000"/>
                </a:solidFill>
                <a:latin typeface="+mn-lt"/>
              </a:rPr>
              <a:t>2 to 400 </a:t>
            </a:r>
            <a:r>
              <a:rPr lang="en-US" sz="2000" kern="0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0000"/>
                </a:solidFill>
              </a:rPr>
              <a:t>cutoff excluded at E &lt; ~130 </a:t>
            </a:r>
            <a:r>
              <a:rPr lang="en-US" sz="2000" b="1" kern="0" dirty="0" err="1" smtClean="0">
                <a:solidFill>
                  <a:srgbClr val="FF0000"/>
                </a:solidFill>
              </a:rPr>
              <a:t>GeV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2000" kern="0" dirty="0" smtClean="0">
                <a:solidFill>
                  <a:srgbClr val="FF0000"/>
                </a:solidFill>
                <a:latin typeface="+mn-lt"/>
              </a:rPr>
            </a:br>
            <a:endParaRPr lang="en-US" sz="1600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4538135" y="2614089"/>
            <a:ext cx="3113617" cy="1121828"/>
          </a:xfrm>
          <a:custGeom>
            <a:avLst/>
            <a:gdLst>
              <a:gd name="connsiteX0" fmla="*/ 0 w 3365057"/>
              <a:gd name="connsiteY0" fmla="*/ 130267 h 1085557"/>
              <a:gd name="connsiteX1" fmla="*/ 1346023 w 3365057"/>
              <a:gd name="connsiteY1" fmla="*/ 32567 h 1085557"/>
              <a:gd name="connsiteX2" fmla="*/ 2051600 w 3365057"/>
              <a:gd name="connsiteY2" fmla="*/ 325667 h 1085557"/>
              <a:gd name="connsiteX3" fmla="*/ 3365057 w 3365057"/>
              <a:gd name="connsiteY3" fmla="*/ 1085557 h 108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057" h="1085557">
                <a:moveTo>
                  <a:pt x="0" y="130267"/>
                </a:moveTo>
                <a:cubicBezTo>
                  <a:pt x="502045" y="65133"/>
                  <a:pt x="1004090" y="0"/>
                  <a:pt x="1346023" y="32567"/>
                </a:cubicBezTo>
                <a:cubicBezTo>
                  <a:pt x="1687956" y="65134"/>
                  <a:pt x="1715094" y="150169"/>
                  <a:pt x="2051600" y="325667"/>
                </a:cubicBezTo>
                <a:cubicBezTo>
                  <a:pt x="2388106" y="501165"/>
                  <a:pt x="2876581" y="793361"/>
                  <a:pt x="3365057" y="1085557"/>
                </a:cubicBezTo>
              </a:path>
            </a:pathLst>
          </a:custGeom>
          <a:noFill/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6" descr="sed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0" t="1739" r="2540"/>
          <a:stretch>
            <a:fillRect/>
          </a:stretch>
        </p:blipFill>
        <p:spPr bwMode="auto">
          <a:xfrm>
            <a:off x="5742131" y="648057"/>
            <a:ext cx="3017423" cy="217299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9701" name="Content Placeholder 10" descr="torus.png"/>
          <p:cNvPicPr>
            <a:picLocks noGrp="1" noChangeAspect="1"/>
          </p:cNvPicPr>
          <p:nvPr>
            <p:ph type="chart" sz="half" idx="4294967295"/>
          </p:nvPr>
        </p:nvPicPr>
        <p:blipFill>
          <a:blip r:embed="rId3">
            <a:lum bright="-19000"/>
          </a:blip>
          <a:stretch>
            <a:fillRect/>
          </a:stretch>
        </p:blipFill>
        <p:spPr>
          <a:xfrm>
            <a:off x="4550836" y="4038600"/>
            <a:ext cx="4508500" cy="2362200"/>
          </a:xfrm>
        </p:spPr>
      </p:pic>
      <p:sp>
        <p:nvSpPr>
          <p:cNvPr id="26" name="Text Placeholder 25"/>
          <p:cNvSpPr>
            <a:spLocks noGrp="1"/>
          </p:cNvSpPr>
          <p:nvPr>
            <p:ph type="body" sz="half" idx="4294967295"/>
          </p:nvPr>
        </p:nvSpPr>
        <p:spPr>
          <a:xfrm>
            <a:off x="346272" y="1828800"/>
            <a:ext cx="3810000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Internal absorption </a:t>
            </a:r>
          </a:p>
          <a:p>
            <a:r>
              <a:rPr lang="en-US" dirty="0" smtClean="0"/>
              <a:t>Klein-</a:t>
            </a:r>
            <a:r>
              <a:rPr lang="en-US" dirty="0" err="1" smtClean="0"/>
              <a:t>Nishina</a:t>
            </a:r>
            <a:r>
              <a:rPr lang="en-US" dirty="0" smtClean="0"/>
              <a:t> break </a:t>
            </a:r>
            <a:endParaRPr lang="en-US" i="1" dirty="0" smtClean="0"/>
          </a:p>
        </p:txBody>
      </p:sp>
      <p:pic>
        <p:nvPicPr>
          <p:cNvPr id="29700" name="Content Placeholder 9" descr="nishina.png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lum bright="-16000"/>
          </a:blip>
          <a:stretch>
            <a:fillRect/>
          </a:stretch>
        </p:blipFill>
        <p:spPr>
          <a:xfrm>
            <a:off x="0" y="3962400"/>
            <a:ext cx="4267200" cy="2414588"/>
          </a:xfrm>
        </p:spPr>
      </p:pic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260349" y="370417"/>
            <a:ext cx="5302251" cy="1066800"/>
          </a:xfrm>
        </p:spPr>
        <p:txBody>
          <a:bodyPr/>
          <a:lstStyle/>
          <a:p>
            <a:r>
              <a:rPr lang="en-US" dirty="0" smtClean="0"/>
              <a:t>Constraints on emission zone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9703" name="Title 1"/>
          <p:cNvSpPr txBox="1">
            <a:spLocks/>
          </p:cNvSpPr>
          <p:nvPr/>
        </p:nvSpPr>
        <p:spPr bwMode="auto">
          <a:xfrm>
            <a:off x="-92075" y="2895600"/>
            <a:ext cx="4572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000090"/>
                </a:solidFill>
              </a:rPr>
              <a:t>Inside BLR</a:t>
            </a:r>
          </a:p>
        </p:txBody>
      </p:sp>
      <p:sp>
        <p:nvSpPr>
          <p:cNvPr id="29704" name="Title 1"/>
          <p:cNvSpPr txBox="1">
            <a:spLocks/>
          </p:cNvSpPr>
          <p:nvPr/>
        </p:nvSpPr>
        <p:spPr bwMode="auto">
          <a:xfrm>
            <a:off x="4324350" y="3086100"/>
            <a:ext cx="457200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000090"/>
                </a:solidFill>
              </a:rPr>
              <a:t>Outside BLR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66634" y="2661046"/>
            <a:ext cx="2295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Ghisellini&amp;Tavecchio</a:t>
            </a:r>
            <a:r>
              <a:rPr lang="en-US" sz="1400" i="1" dirty="0" smtClean="0"/>
              <a:t> 2009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3385166" y="2968823"/>
            <a:ext cx="1270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Liu&amp;Bai</a:t>
            </a:r>
            <a:r>
              <a:rPr lang="en-US" sz="1400" i="1" dirty="0" smtClean="0"/>
              <a:t> 2006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have we learned on </a:t>
            </a:r>
            <a:r>
              <a:rPr lang="en-US" dirty="0" err="1" smtClean="0"/>
              <a:t>AGNs</a:t>
            </a:r>
            <a:r>
              <a:rPr lang="en-US" dirty="0" smtClean="0"/>
              <a:t> from VHE observations?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4953000" cy="4525963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sz="2595" dirty="0" smtClean="0"/>
              <a:t>The goals:</a:t>
            </a:r>
          </a:p>
          <a:p>
            <a:r>
              <a:rPr lang="en-US" sz="2595" dirty="0" smtClean="0"/>
              <a:t>VHE sources/population studies</a:t>
            </a:r>
          </a:p>
          <a:p>
            <a:r>
              <a:rPr lang="en-US" sz="2595" dirty="0" smtClean="0"/>
              <a:t>VHE emission processes</a:t>
            </a:r>
          </a:p>
          <a:p>
            <a:r>
              <a:rPr lang="en-US" sz="2595" dirty="0" smtClean="0"/>
              <a:t>Jet physics</a:t>
            </a:r>
          </a:p>
          <a:p>
            <a:r>
              <a:rPr lang="en-US" sz="2595" smtClean="0"/>
              <a:t>EBL / IGMF</a:t>
            </a:r>
          </a:p>
          <a:p>
            <a:r>
              <a:rPr lang="en-US" sz="259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UHE cosmic rays </a:t>
            </a:r>
          </a:p>
          <a:p>
            <a:r>
              <a:rPr lang="en-US" sz="259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Hints of new physics</a:t>
            </a:r>
          </a:p>
        </p:txBody>
      </p:sp>
      <p:pic>
        <p:nvPicPr>
          <p:cNvPr id="4" name="Picture 3" descr="urlo-di-mun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600200"/>
            <a:ext cx="3378882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iblet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6" descr="sed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0" t="1739" r="2540"/>
          <a:stretch>
            <a:fillRect/>
          </a:stretch>
        </p:blipFill>
        <p:spPr bwMode="auto">
          <a:xfrm>
            <a:off x="5742131" y="648057"/>
            <a:ext cx="3017423" cy="217299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891920" y="412511"/>
            <a:ext cx="4495800" cy="1066800"/>
          </a:xfrm>
        </p:spPr>
        <p:txBody>
          <a:bodyPr/>
          <a:lstStyle/>
          <a:p>
            <a:r>
              <a:rPr lang="en-US" dirty="0" smtClean="0"/>
              <a:t>Constraints on emission zone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9701" name="Content Placeholder 10" descr="torus.png"/>
          <p:cNvPicPr>
            <a:picLocks noGrp="1" noChangeAspect="1"/>
          </p:cNvPicPr>
          <p:nvPr>
            <p:ph type="chart" sz="half" idx="4294967295"/>
          </p:nvPr>
        </p:nvPicPr>
        <p:blipFill>
          <a:blip r:embed="rId3">
            <a:lum bright="-16000" contrast="6000"/>
          </a:blip>
          <a:stretch>
            <a:fillRect/>
          </a:stretch>
        </p:blipFill>
        <p:spPr>
          <a:xfrm>
            <a:off x="4550836" y="4038600"/>
            <a:ext cx="4508500" cy="2362200"/>
          </a:xfrm>
        </p:spPr>
      </p:pic>
      <p:sp>
        <p:nvSpPr>
          <p:cNvPr id="26" name="Text Placeholder 25"/>
          <p:cNvSpPr>
            <a:spLocks noGrp="1"/>
          </p:cNvSpPr>
          <p:nvPr>
            <p:ph type="body" sz="half" idx="4294967295"/>
          </p:nvPr>
        </p:nvSpPr>
        <p:spPr>
          <a:xfrm>
            <a:off x="390780" y="1839656"/>
            <a:ext cx="3810000" cy="1066800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en-US" dirty="0" smtClean="0"/>
              <a:t>Internal absorption 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Klein-</a:t>
            </a:r>
            <a:r>
              <a:rPr lang="en-US" dirty="0" err="1" smtClean="0"/>
              <a:t>Nishina</a:t>
            </a:r>
            <a:r>
              <a:rPr lang="en-US" dirty="0" smtClean="0"/>
              <a:t> break 		</a:t>
            </a:r>
            <a:endParaRPr lang="en-US" sz="1400" i="1" dirty="0" smtClean="0">
              <a:latin typeface="Arial"/>
              <a:cs typeface="Arial"/>
            </a:endParaRPr>
          </a:p>
        </p:txBody>
      </p:sp>
      <p:pic>
        <p:nvPicPr>
          <p:cNvPr id="29700" name="Content Placeholder 9" descr="nishina.pn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0" y="3962400"/>
            <a:ext cx="4267200" cy="2414588"/>
          </a:xfrm>
        </p:spPr>
      </p:pic>
      <p:sp>
        <p:nvSpPr>
          <p:cNvPr id="29703" name="Title 1"/>
          <p:cNvSpPr txBox="1">
            <a:spLocks/>
          </p:cNvSpPr>
          <p:nvPr/>
        </p:nvSpPr>
        <p:spPr bwMode="auto">
          <a:xfrm>
            <a:off x="-92075" y="2895600"/>
            <a:ext cx="4572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000090"/>
                </a:solidFill>
              </a:rPr>
              <a:t>Inside BLR</a:t>
            </a:r>
          </a:p>
        </p:txBody>
      </p:sp>
      <p:sp>
        <p:nvSpPr>
          <p:cNvPr id="29704" name="Title 1"/>
          <p:cNvSpPr txBox="1">
            <a:spLocks/>
          </p:cNvSpPr>
          <p:nvPr/>
        </p:nvSpPr>
        <p:spPr bwMode="auto">
          <a:xfrm>
            <a:off x="4324350" y="3086100"/>
            <a:ext cx="457200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000090"/>
                </a:solidFill>
              </a:rPr>
              <a:t>Outside BLR</a:t>
            </a:r>
          </a:p>
        </p:txBody>
      </p:sp>
      <p:sp>
        <p:nvSpPr>
          <p:cNvPr id="15" name="Multiply 14"/>
          <p:cNvSpPr/>
          <p:nvPr/>
        </p:nvSpPr>
        <p:spPr>
          <a:xfrm>
            <a:off x="762000" y="2960687"/>
            <a:ext cx="2667000" cy="100806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029200" y="3055937"/>
            <a:ext cx="3048000" cy="882650"/>
          </a:xfrm>
          <a:prstGeom prst="ellipse">
            <a:avLst/>
          </a:prstGeom>
          <a:noFill/>
          <a:ln w="635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19691290">
            <a:off x="784472" y="4664144"/>
            <a:ext cx="2834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Excluded by MAGIC data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266634" y="2661046"/>
            <a:ext cx="2295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Ghisellini&amp;Tavecchio</a:t>
            </a:r>
            <a:r>
              <a:rPr lang="en-US" sz="1400" i="1" dirty="0" smtClean="0"/>
              <a:t> 2009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342834" y="2968823"/>
            <a:ext cx="1270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Liu&amp;Bai</a:t>
            </a:r>
            <a:r>
              <a:rPr lang="en-US" sz="1400" i="1" dirty="0" smtClean="0"/>
              <a:t> 2006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4495800" cy="1066800"/>
          </a:xfrm>
        </p:spPr>
        <p:txBody>
          <a:bodyPr/>
          <a:lstStyle/>
          <a:p>
            <a:r>
              <a:rPr lang="en-US" dirty="0" smtClean="0"/>
              <a:t> Light curve </a:t>
            </a:r>
          </a:p>
        </p:txBody>
      </p:sp>
      <p:sp>
        <p:nvSpPr>
          <p:cNvPr id="27652" name="Text Placeholder 7"/>
          <p:cNvSpPr>
            <a:spLocks noGrp="1"/>
          </p:cNvSpPr>
          <p:nvPr>
            <p:ph idx="4294967295"/>
          </p:nvPr>
        </p:nvSpPr>
        <p:spPr>
          <a:xfrm>
            <a:off x="457200" y="1981200"/>
            <a:ext cx="2895600" cy="4114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Very fast variability</a:t>
            </a:r>
          </a:p>
          <a:p>
            <a:pPr eaLnBrk="1" hangingPunct="1"/>
            <a:r>
              <a:rPr lang="en-US" dirty="0" smtClean="0">
                <a:solidFill>
                  <a:srgbClr val="AF0C0C"/>
                </a:solidFill>
              </a:rPr>
              <a:t>Doubling flux scale 9 minutes approx.</a:t>
            </a:r>
          </a:p>
          <a:p>
            <a:pPr eaLnBrk="1" hangingPunct="1">
              <a:buNone/>
            </a:pPr>
            <a:r>
              <a:rPr lang="en-US" dirty="0" smtClean="0">
                <a:solidFill>
                  <a:srgbClr val="000000"/>
                </a:solidFill>
              </a:rPr>
              <a:t>Size emission region: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6019800"/>
            <a:ext cx="266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  <a:latin typeface="+mj-lt"/>
              </a:rPr>
              <a:t>MAGIC Coll. </a:t>
            </a:r>
            <a:r>
              <a:rPr lang="en-US" sz="1600" i="1" dirty="0" err="1" smtClean="0">
                <a:solidFill>
                  <a:srgbClr val="0000FF"/>
                </a:solidFill>
                <a:latin typeface="+mj-lt"/>
              </a:rPr>
              <a:t>ApJL</a:t>
            </a:r>
            <a:r>
              <a:rPr lang="en-US" sz="1600" i="1" dirty="0" smtClean="0">
                <a:solidFill>
                  <a:srgbClr val="0000FF"/>
                </a:solidFill>
                <a:latin typeface="+mj-lt"/>
              </a:rPr>
              <a:t> 730 (2011)</a:t>
            </a:r>
            <a:endParaRPr lang="en-US" sz="1600" i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3" name="Picture 12" descr="Screen shot 2011-04-21 at 10.54.58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1000"/>
          </a:blip>
          <a:stretch>
            <a:fillRect/>
          </a:stretch>
        </p:blipFill>
        <p:spPr>
          <a:xfrm>
            <a:off x="3577865" y="2078912"/>
            <a:ext cx="5513220" cy="4017088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91496" y="4074583"/>
          <a:ext cx="2939284" cy="1552575"/>
        </p:xfrm>
        <a:graphic>
          <a:graphicData uri="http://schemas.openxmlformats.org/presentationml/2006/ole">
            <p:oleObj spid="_x0000_s965634" name="Equation" r:id="rId4" imgW="1562100" imgH="8255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020763"/>
          </a:xfrm>
        </p:spPr>
        <p:txBody>
          <a:bodyPr/>
          <a:lstStyle/>
          <a:p>
            <a:r>
              <a:rPr lang="en-US" dirty="0" smtClean="0"/>
              <a:t>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smtClean="0"/>
              <a:t>small emitting regions (-&gt; fast variability) over a bigger jet producing the quiescent emission? </a:t>
            </a:r>
          </a:p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sz="2600" dirty="0" smtClean="0"/>
              <a:t>collimation?</a:t>
            </a:r>
          </a:p>
          <a:p>
            <a:pPr lvl="1">
              <a:spcAft>
                <a:spcPts val="600"/>
              </a:spcAft>
              <a:buNone/>
            </a:pP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suggested solutions: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655235" y="4349205"/>
            <a:ext cx="5954136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Needle/Jet model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Ghisellini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Tavecchio</a:t>
            </a:r>
            <a:r>
              <a:rPr lang="en-US" sz="1600" i="1" dirty="0" smtClean="0"/>
              <a:t> 2008MNRAS.386L..28G) </a:t>
            </a:r>
            <a:endParaRPr lang="en-US" i="1" dirty="0" smtClean="0"/>
          </a:p>
          <a:p>
            <a:pPr>
              <a:buFont typeface="Arial"/>
              <a:buChar char="•"/>
            </a:pPr>
            <a:r>
              <a:rPr lang="en-US" dirty="0" smtClean="0"/>
              <a:t> Jets in a jet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Giannios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Uzdensky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Begelman</a:t>
            </a:r>
            <a:r>
              <a:rPr lang="en-US" sz="1600" i="1" dirty="0" smtClean="0"/>
              <a:t> 2009) </a:t>
            </a:r>
            <a:endParaRPr lang="en-US" i="1" dirty="0" smtClean="0"/>
          </a:p>
          <a:p>
            <a:pPr>
              <a:buFont typeface="Arial"/>
              <a:buChar char="•"/>
            </a:pPr>
            <a:r>
              <a:rPr lang="en-US" dirty="0" smtClean="0"/>
              <a:t> Relativistic turbulence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Narayan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Piran</a:t>
            </a:r>
            <a:r>
              <a:rPr lang="en-US" sz="1600" i="1" dirty="0" smtClean="0"/>
              <a:t> 2012MNRAS.420..604N)</a:t>
            </a:r>
            <a:endParaRPr lang="en-US" i="1" dirty="0" smtClean="0"/>
          </a:p>
          <a:p>
            <a:pPr>
              <a:buFont typeface="Arial"/>
              <a:buChar char="•"/>
            </a:pPr>
            <a:r>
              <a:rPr lang="en-US" dirty="0" smtClean="0"/>
              <a:t> Kinetic beaming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Cerruti</a:t>
            </a:r>
            <a:r>
              <a:rPr lang="en-US" sz="1600" i="1" dirty="0" smtClean="0"/>
              <a:t>, Werner, </a:t>
            </a:r>
            <a:r>
              <a:rPr lang="en-US" sz="1600" i="1" dirty="0" err="1" smtClean="0"/>
              <a:t>Uzdensky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Begelman</a:t>
            </a:r>
            <a:r>
              <a:rPr lang="en-US" sz="1600" i="1" dirty="0" smtClean="0"/>
              <a:t> 2012)</a:t>
            </a:r>
          </a:p>
          <a:p>
            <a:pPr>
              <a:buFont typeface="Arial"/>
              <a:buChar char="•"/>
            </a:pPr>
            <a:r>
              <a:rPr lang="en-US" sz="1600" i="1" dirty="0" smtClean="0"/>
              <a:t> </a:t>
            </a:r>
            <a:r>
              <a:rPr lang="en-US" dirty="0" smtClean="0"/>
              <a:t>Hydrodynamic collimation </a:t>
            </a:r>
            <a:r>
              <a:rPr lang="en-US" sz="1600" i="1" dirty="0" smtClean="0"/>
              <a:t>(Bromberg &amp; Levinson 2009)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dirty="0" smtClean="0"/>
              <a:t>UHE neutral beams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Dermer</a:t>
            </a:r>
            <a:r>
              <a:rPr lang="en-US" sz="1600" i="1" dirty="0" smtClean="0"/>
              <a:t> et al 2012)</a:t>
            </a:r>
          </a:p>
          <a:p>
            <a:pPr>
              <a:buFont typeface="Arial"/>
              <a:buChar char="•"/>
            </a:pPr>
            <a:r>
              <a:rPr lang="en-US" sz="1600" i="1" dirty="0" smtClean="0"/>
              <a:t> </a:t>
            </a:r>
            <a:r>
              <a:rPr lang="en-US" dirty="0" smtClean="0"/>
              <a:t>Magnetic reconnection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Nalewajko&amp;Sikora</a:t>
            </a:r>
            <a:r>
              <a:rPr lang="en-US" sz="1600" i="1" dirty="0" smtClean="0"/>
              <a:t> 2009, </a:t>
            </a:r>
            <a:r>
              <a:rPr lang="en-US" sz="1600" i="1" dirty="0" err="1" smtClean="0"/>
              <a:t>Stawarz</a:t>
            </a:r>
            <a:r>
              <a:rPr lang="en-US" sz="1600" i="1" dirty="0" smtClean="0"/>
              <a:t> 2006</a:t>
            </a:r>
          </a:p>
          <a:p>
            <a:pPr>
              <a:buFont typeface="Arial"/>
              <a:buChar char="•"/>
            </a:pPr>
            <a:r>
              <a:rPr lang="en-US" sz="1600" i="1" dirty="0" smtClean="0"/>
              <a:t> </a:t>
            </a:r>
            <a:r>
              <a:rPr lang="en-US" dirty="0" err="1" smtClean="0"/>
              <a:t>Plasmoids</a:t>
            </a:r>
            <a:r>
              <a:rPr lang="en-US" dirty="0" smtClean="0"/>
              <a:t>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Giannios</a:t>
            </a:r>
            <a:r>
              <a:rPr lang="en-US" sz="1600" i="1" dirty="0" smtClean="0"/>
              <a:t> 2012)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7789549" y="2942875"/>
            <a:ext cx="1162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Giannios</a:t>
            </a:r>
            <a:r>
              <a:rPr lang="en-US" sz="1400" i="1" dirty="0" smtClean="0"/>
              <a:t> 2012</a:t>
            </a:r>
            <a:endParaRPr lang="en-US" sz="1400" dirty="0"/>
          </a:p>
        </p:txBody>
      </p:sp>
      <p:pic>
        <p:nvPicPr>
          <p:cNvPr id="9" name="Picture 8" descr="Screen shot 2013-02-13 at 6.24.21 AM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9410" y="1986051"/>
            <a:ext cx="2275547" cy="22545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8"/>
            <a:ext cx="7272339" cy="1169152"/>
          </a:xfrm>
        </p:spPr>
        <p:txBody>
          <a:bodyPr/>
          <a:lstStyle/>
          <a:p>
            <a:r>
              <a:rPr lang="en-US" dirty="0" smtClean="0"/>
              <a:t>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err="1" smtClean="0"/>
              <a:t>plasmoids</a:t>
            </a:r>
            <a:r>
              <a:rPr lang="en-US" sz="2400" dirty="0" smtClean="0"/>
              <a:t> in magnetic reconnection: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1376931" y="4628587"/>
            <a:ext cx="134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Giannios</a:t>
            </a:r>
            <a:r>
              <a:rPr lang="en-US" sz="1600" dirty="0" smtClean="0"/>
              <a:t> 2012</a:t>
            </a:r>
            <a:endParaRPr lang="en-US" sz="1600" dirty="0"/>
          </a:p>
        </p:txBody>
      </p:sp>
      <p:pic>
        <p:nvPicPr>
          <p:cNvPr id="6" name="Picture 5" descr="Screen shot 2013-02-13 at 6.32.48 AM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5000" contrast="12000"/>
          </a:blip>
          <a:stretch>
            <a:fillRect/>
          </a:stretch>
        </p:blipFill>
        <p:spPr>
          <a:xfrm>
            <a:off x="2899833" y="2902889"/>
            <a:ext cx="3439500" cy="35385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n-US" sz="2400" dirty="0" err="1" smtClean="0"/>
              <a:t>plasmoids</a:t>
            </a:r>
            <a:r>
              <a:rPr lang="en-US" sz="2400" dirty="0" smtClean="0"/>
              <a:t> in magnetic reconnection: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-1033501" y="4975681"/>
            <a:ext cx="32239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Credits </a:t>
            </a:r>
            <a:r>
              <a:rPr lang="en-US" sz="1400" dirty="0" err="1" smtClean="0"/>
              <a:t>Beuther</a:t>
            </a:r>
            <a:r>
              <a:rPr lang="en-US" sz="1400" dirty="0" smtClean="0"/>
              <a:t> &amp; </a:t>
            </a:r>
            <a:r>
              <a:rPr lang="en-US" sz="1400" dirty="0" err="1" smtClean="0"/>
              <a:t>Fendt</a:t>
            </a:r>
            <a:r>
              <a:rPr lang="en-US" sz="1400" dirty="0" smtClean="0"/>
              <a:t> (lectures 2009)</a:t>
            </a:r>
            <a:endParaRPr lang="en-US" sz="1400" dirty="0"/>
          </a:p>
        </p:txBody>
      </p:sp>
      <p:pic>
        <p:nvPicPr>
          <p:cNvPr id="7" name="Picture 6" descr="Screen shot 2013-02-13 at 6.36.55 AM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330" y="3258466"/>
            <a:ext cx="8053917" cy="3450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unFlare-01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20800" y="0"/>
            <a:ext cx="6502400" cy="3657600"/>
          </a:xfrm>
        </p:spPr>
      </p:pic>
      <p:pic>
        <p:nvPicPr>
          <p:cNvPr id="7" name="sunFlare-03.mov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320800" y="3200400"/>
            <a:ext cx="6502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30819" name="Picture 3" descr="gamma1e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 l="742" t="1088" r="742" b="1088"/>
          <a:stretch>
            <a:fillRect/>
          </a:stretch>
        </p:blipFill>
        <p:spPr bwMode="auto">
          <a:xfrm>
            <a:off x="-452348" y="0"/>
            <a:ext cx="10129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0828" name="Rectangle 12"/>
          <p:cNvSpPr>
            <a:spLocks noChangeArrowheads="1"/>
          </p:cNvSpPr>
          <p:nvPr/>
        </p:nvSpPr>
        <p:spPr bwMode="auto">
          <a:xfrm>
            <a:off x="8307388" y="35671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 b="0"/>
          </a:p>
        </p:txBody>
      </p:sp>
      <p:sp>
        <p:nvSpPr>
          <p:cNvPr id="930829" name="Line 13"/>
          <p:cNvSpPr>
            <a:spLocks noChangeShapeType="1"/>
          </p:cNvSpPr>
          <p:nvPr/>
        </p:nvSpPr>
        <p:spPr bwMode="auto">
          <a:xfrm>
            <a:off x="3200401" y="1306512"/>
            <a:ext cx="121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30" name="Line 14"/>
          <p:cNvSpPr>
            <a:spLocks noChangeShapeType="1"/>
          </p:cNvSpPr>
          <p:nvPr/>
        </p:nvSpPr>
        <p:spPr bwMode="auto">
          <a:xfrm flipV="1">
            <a:off x="3200401" y="315912"/>
            <a:ext cx="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31" name="Line 15"/>
          <p:cNvSpPr>
            <a:spLocks noChangeShapeType="1"/>
          </p:cNvSpPr>
          <p:nvPr/>
        </p:nvSpPr>
        <p:spPr bwMode="auto">
          <a:xfrm flipV="1">
            <a:off x="3352801" y="392112"/>
            <a:ext cx="914400" cy="457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32" name="Line 16"/>
          <p:cNvSpPr>
            <a:spLocks noChangeShapeType="1"/>
          </p:cNvSpPr>
          <p:nvPr/>
        </p:nvSpPr>
        <p:spPr bwMode="auto">
          <a:xfrm>
            <a:off x="7620000" y="2254250"/>
            <a:ext cx="1371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33" name="Line 17"/>
          <p:cNvSpPr>
            <a:spLocks noChangeShapeType="1"/>
          </p:cNvSpPr>
          <p:nvPr/>
        </p:nvSpPr>
        <p:spPr bwMode="auto">
          <a:xfrm flipV="1">
            <a:off x="7620000" y="1263650"/>
            <a:ext cx="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34" name="Line 18"/>
          <p:cNvSpPr>
            <a:spLocks noChangeShapeType="1"/>
          </p:cNvSpPr>
          <p:nvPr/>
        </p:nvSpPr>
        <p:spPr bwMode="auto">
          <a:xfrm flipV="1">
            <a:off x="7772400" y="1339850"/>
            <a:ext cx="914400" cy="457200"/>
          </a:xfrm>
          <a:prstGeom prst="line">
            <a:avLst/>
          </a:prstGeom>
          <a:noFill/>
          <a:ln w="19050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35" name="Freeform 19"/>
          <p:cNvSpPr>
            <a:spLocks/>
          </p:cNvSpPr>
          <p:nvPr/>
        </p:nvSpPr>
        <p:spPr bwMode="auto">
          <a:xfrm>
            <a:off x="7772400" y="1949450"/>
            <a:ext cx="990600" cy="304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" y="48"/>
              </a:cxn>
              <a:cxn ang="0">
                <a:pos x="672" y="192"/>
              </a:cxn>
            </a:cxnLst>
            <a:rect l="0" t="0" r="r" b="b"/>
            <a:pathLst>
              <a:path w="672" h="192">
                <a:moveTo>
                  <a:pt x="0" y="0"/>
                </a:moveTo>
                <a:cubicBezTo>
                  <a:pt x="208" y="8"/>
                  <a:pt x="416" y="16"/>
                  <a:pt x="528" y="48"/>
                </a:cubicBezTo>
                <a:cubicBezTo>
                  <a:pt x="640" y="80"/>
                  <a:pt x="656" y="136"/>
                  <a:pt x="672" y="192"/>
                </a:cubicBezTo>
              </a:path>
            </a:pathLst>
          </a:custGeom>
          <a:noFill/>
          <a:ln w="28575" cmpd="sng">
            <a:solidFill>
              <a:srgbClr val="FF66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36" name="Line 20"/>
          <p:cNvSpPr>
            <a:spLocks noChangeShapeType="1"/>
          </p:cNvSpPr>
          <p:nvPr/>
        </p:nvSpPr>
        <p:spPr bwMode="auto">
          <a:xfrm>
            <a:off x="7696200" y="4159250"/>
            <a:ext cx="121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37" name="Line 21"/>
          <p:cNvSpPr>
            <a:spLocks noChangeShapeType="1"/>
          </p:cNvSpPr>
          <p:nvPr/>
        </p:nvSpPr>
        <p:spPr bwMode="auto">
          <a:xfrm flipV="1">
            <a:off x="7696200" y="3168650"/>
            <a:ext cx="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38" name="Line 22"/>
          <p:cNvSpPr>
            <a:spLocks noChangeShapeType="1"/>
          </p:cNvSpPr>
          <p:nvPr/>
        </p:nvSpPr>
        <p:spPr bwMode="auto">
          <a:xfrm flipV="1">
            <a:off x="7848600" y="3244850"/>
            <a:ext cx="914400" cy="457200"/>
          </a:xfrm>
          <a:prstGeom prst="line">
            <a:avLst/>
          </a:prstGeom>
          <a:noFill/>
          <a:ln w="19050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39" name="Line 23"/>
          <p:cNvSpPr>
            <a:spLocks noChangeShapeType="1"/>
          </p:cNvSpPr>
          <p:nvPr/>
        </p:nvSpPr>
        <p:spPr bwMode="auto">
          <a:xfrm flipV="1">
            <a:off x="7848600" y="3625850"/>
            <a:ext cx="914400" cy="152400"/>
          </a:xfrm>
          <a:prstGeom prst="line">
            <a:avLst/>
          </a:prstGeom>
          <a:noFill/>
          <a:ln w="28575">
            <a:solidFill>
              <a:srgbClr val="FF66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840" name="Text Box 24"/>
          <p:cNvSpPr txBox="1">
            <a:spLocks noChangeArrowheads="1"/>
          </p:cNvSpPr>
          <p:nvPr/>
        </p:nvSpPr>
        <p:spPr bwMode="auto">
          <a:xfrm>
            <a:off x="4191001" y="457200"/>
            <a:ext cx="9429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0" dirty="0" err="1">
                <a:solidFill>
                  <a:srgbClr val="FFFF00"/>
                </a:solidFill>
                <a:latin typeface="Gill Sans Light" charset="0"/>
              </a:rPr>
              <a:t>Emitted</a:t>
            </a:r>
            <a:r>
              <a:rPr lang="it-IT" sz="1600" b="0" dirty="0">
                <a:solidFill>
                  <a:srgbClr val="FFFF00"/>
                </a:solidFill>
                <a:latin typeface="Gill Sans Light" charset="0"/>
              </a:rPr>
              <a:t> </a:t>
            </a:r>
          </a:p>
          <a:p>
            <a:r>
              <a:rPr lang="it-IT" sz="1600" b="0" dirty="0" err="1">
                <a:solidFill>
                  <a:srgbClr val="FFFF00"/>
                </a:solidFill>
                <a:latin typeface="Gill Sans Light" charset="0"/>
              </a:rPr>
              <a:t>spectrum</a:t>
            </a:r>
            <a:endParaRPr lang="it-IT" sz="1600" b="0" dirty="0">
              <a:solidFill>
                <a:srgbClr val="FFFF00"/>
              </a:solidFill>
              <a:latin typeface="Gill Sans Light" charset="0"/>
            </a:endParaRPr>
          </a:p>
        </p:txBody>
      </p:sp>
      <p:sp>
        <p:nvSpPr>
          <p:cNvPr id="930841" name="Text Box 25"/>
          <p:cNvSpPr txBox="1">
            <a:spLocks noChangeArrowheads="1"/>
          </p:cNvSpPr>
          <p:nvPr/>
        </p:nvSpPr>
        <p:spPr bwMode="auto">
          <a:xfrm>
            <a:off x="7620000" y="2559050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0">
                <a:solidFill>
                  <a:srgbClr val="FF6699"/>
                </a:solidFill>
                <a:latin typeface="Gill Sans Light" charset="0"/>
              </a:rPr>
              <a:t>observed spect.</a:t>
            </a:r>
          </a:p>
        </p:txBody>
      </p:sp>
      <p:sp>
        <p:nvSpPr>
          <p:cNvPr id="930842" name="Text Box 26"/>
          <p:cNvSpPr txBox="1">
            <a:spLocks noChangeArrowheads="1"/>
          </p:cNvSpPr>
          <p:nvPr/>
        </p:nvSpPr>
        <p:spPr bwMode="auto">
          <a:xfrm>
            <a:off x="6553200" y="1263650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0">
                <a:solidFill>
                  <a:srgbClr val="FF6699"/>
                </a:solidFill>
                <a:latin typeface="Gill Sans Light" charset="0"/>
              </a:rPr>
              <a:t>High absorption</a:t>
            </a:r>
          </a:p>
        </p:txBody>
      </p:sp>
      <p:sp>
        <p:nvSpPr>
          <p:cNvPr id="930843" name="Text Box 27"/>
          <p:cNvSpPr txBox="1">
            <a:spLocks noChangeArrowheads="1"/>
          </p:cNvSpPr>
          <p:nvPr/>
        </p:nvSpPr>
        <p:spPr bwMode="auto">
          <a:xfrm>
            <a:off x="6172200" y="29718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0" dirty="0">
                <a:solidFill>
                  <a:srgbClr val="FF6699"/>
                </a:solidFill>
                <a:latin typeface="Gill Sans Light" charset="0"/>
              </a:rPr>
              <a:t>Low </a:t>
            </a:r>
            <a:r>
              <a:rPr lang="it-IT" sz="1600" b="0" dirty="0" err="1">
                <a:solidFill>
                  <a:srgbClr val="FF6699"/>
                </a:solidFill>
                <a:latin typeface="Gill Sans Light" charset="0"/>
              </a:rPr>
              <a:t>absorption</a:t>
            </a:r>
            <a:endParaRPr lang="it-IT" sz="1600" b="0" dirty="0">
              <a:solidFill>
                <a:srgbClr val="FF6699"/>
              </a:solidFill>
              <a:latin typeface="Gill Sans Light" charset="0"/>
            </a:endParaRPr>
          </a:p>
        </p:txBody>
      </p:sp>
      <p:sp>
        <p:nvSpPr>
          <p:cNvPr id="930844" name="Text Box 28"/>
          <p:cNvSpPr txBox="1">
            <a:spLocks noChangeArrowheads="1"/>
          </p:cNvSpPr>
          <p:nvPr/>
        </p:nvSpPr>
        <p:spPr bwMode="auto">
          <a:xfrm>
            <a:off x="3657601" y="1306512"/>
            <a:ext cx="693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0" i="1">
                <a:solidFill>
                  <a:schemeClr val="bg1"/>
                </a:solidFill>
                <a:latin typeface="Gill Sans Light" charset="0"/>
              </a:rPr>
              <a:t>Energy</a:t>
            </a:r>
            <a:endParaRPr lang="it-IT" sz="1600" b="0">
              <a:solidFill>
                <a:schemeClr val="accent1"/>
              </a:solidFill>
              <a:latin typeface="Gill Sans Light" charset="0"/>
            </a:endParaRPr>
          </a:p>
        </p:txBody>
      </p:sp>
      <p:sp>
        <p:nvSpPr>
          <p:cNvPr id="930845" name="Text Box 29"/>
          <p:cNvSpPr txBox="1">
            <a:spLocks noChangeArrowheads="1"/>
          </p:cNvSpPr>
          <p:nvPr/>
        </p:nvSpPr>
        <p:spPr bwMode="auto">
          <a:xfrm rot="-5400000">
            <a:off x="2471738" y="500063"/>
            <a:ext cx="1031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0" i="1">
                <a:solidFill>
                  <a:schemeClr val="bg1"/>
                </a:solidFill>
                <a:latin typeface="Gill Sans Light" charset="0"/>
              </a:rPr>
              <a:t>Energy flux</a:t>
            </a:r>
            <a:endParaRPr lang="it-IT" sz="1600" b="0">
              <a:solidFill>
                <a:schemeClr val="accent1"/>
              </a:solidFill>
              <a:latin typeface="Gill Sans Light" charset="0"/>
            </a:endParaRPr>
          </a:p>
        </p:txBody>
      </p:sp>
      <p:sp>
        <p:nvSpPr>
          <p:cNvPr id="930846" name="Text Box 30"/>
          <p:cNvSpPr txBox="1">
            <a:spLocks noChangeArrowheads="1"/>
          </p:cNvSpPr>
          <p:nvPr/>
        </p:nvSpPr>
        <p:spPr bwMode="auto">
          <a:xfrm>
            <a:off x="8229600" y="4083050"/>
            <a:ext cx="693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0" i="1">
                <a:solidFill>
                  <a:schemeClr val="bg1"/>
                </a:solidFill>
                <a:latin typeface="Gill Sans Light" charset="0"/>
              </a:rPr>
              <a:t>Energy</a:t>
            </a:r>
            <a:endParaRPr lang="it-IT" sz="1600" b="0">
              <a:solidFill>
                <a:schemeClr val="accent1"/>
              </a:solidFill>
              <a:latin typeface="Gill Sans Light" charset="0"/>
            </a:endParaRPr>
          </a:p>
        </p:txBody>
      </p:sp>
      <p:sp>
        <p:nvSpPr>
          <p:cNvPr id="930847" name="Text Box 31"/>
          <p:cNvSpPr txBox="1">
            <a:spLocks noChangeArrowheads="1"/>
          </p:cNvSpPr>
          <p:nvPr/>
        </p:nvSpPr>
        <p:spPr bwMode="auto">
          <a:xfrm>
            <a:off x="8374063" y="2178050"/>
            <a:ext cx="693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0" i="1">
                <a:solidFill>
                  <a:schemeClr val="bg1"/>
                </a:solidFill>
                <a:latin typeface="Gill Sans Light" charset="0"/>
              </a:rPr>
              <a:t>Energy</a:t>
            </a:r>
            <a:endParaRPr lang="it-IT" sz="1600" b="0">
              <a:solidFill>
                <a:schemeClr val="accent1"/>
              </a:solidFill>
              <a:latin typeface="Gill Sans Light" charset="0"/>
            </a:endParaRPr>
          </a:p>
        </p:txBody>
      </p:sp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0" y="4385608"/>
            <a:ext cx="5715000" cy="2308324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tabLst>
                <a:tab pos="2171700" algn="l"/>
              </a:tabLst>
            </a:pPr>
            <a:r>
              <a:rPr lang="en-US" sz="2400" b="0" dirty="0" smtClean="0">
                <a:solidFill>
                  <a:srgbClr val="F5F30F"/>
                </a:solidFill>
                <a:latin typeface="Arial" charset="0"/>
                <a:sym typeface="Symbol" charset="2"/>
              </a:rPr>
              <a:t>Interaction </a:t>
            </a:r>
            <a:r>
              <a:rPr lang="en-US" sz="2400" b="0" dirty="0">
                <a:solidFill>
                  <a:srgbClr val="F5F30F"/>
                </a:solidFill>
                <a:latin typeface="Arial" charset="0"/>
                <a:sym typeface="Symbol" charset="2"/>
              </a:rPr>
              <a:t>with </a:t>
            </a:r>
            <a:r>
              <a:rPr lang="en-US" sz="2400" b="0" dirty="0">
                <a:solidFill>
                  <a:srgbClr val="F5F30F"/>
                </a:solidFill>
                <a:latin typeface="Arial" charset="0"/>
              </a:rPr>
              <a:t>Extragalactic Background Light (EBL)</a:t>
            </a:r>
          </a:p>
          <a:p>
            <a:pPr>
              <a:spcBef>
                <a:spcPct val="50000"/>
              </a:spcBef>
              <a:buFont typeface="Wingdings" charset="2"/>
              <a:buChar char="Ø"/>
              <a:tabLst>
                <a:tab pos="2171700" algn="l"/>
              </a:tabLst>
            </a:pPr>
            <a:r>
              <a:rPr lang="en-US" sz="2400" b="0" dirty="0">
                <a:solidFill>
                  <a:srgbClr val="F5F30F"/>
                </a:solidFill>
                <a:latin typeface="Arial" charset="0"/>
                <a:sym typeface="Symbol" charset="2"/>
              </a:rPr>
              <a:t> </a:t>
            </a:r>
            <a:r>
              <a:rPr lang="en-US" sz="2400" b="0" dirty="0">
                <a:solidFill>
                  <a:srgbClr val="F5F30F"/>
                </a:solidFill>
                <a:latin typeface="Arial" charset="0"/>
              </a:rPr>
              <a:t>energy dependent</a:t>
            </a:r>
            <a:r>
              <a:rPr lang="en-US" sz="2400" b="0" dirty="0">
                <a:solidFill>
                  <a:srgbClr val="F5F30F"/>
                </a:solidFill>
                <a:latin typeface="Arial" charset="0"/>
                <a:sym typeface="Symbol" charset="2"/>
              </a:rPr>
              <a:t> </a:t>
            </a:r>
            <a:r>
              <a:rPr lang="en-US" sz="2400" b="0" dirty="0" smtClean="0">
                <a:solidFill>
                  <a:srgbClr val="F5F30F"/>
                </a:solidFill>
                <a:latin typeface="Arial" charset="0"/>
                <a:sym typeface="Symbol" charset="2"/>
              </a:rPr>
              <a:t> </a:t>
            </a:r>
            <a:r>
              <a:rPr lang="en-US" sz="2400" b="0" dirty="0" err="1" smtClean="0">
                <a:solidFill>
                  <a:srgbClr val="F5F30F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0" dirty="0" smtClean="0">
                <a:solidFill>
                  <a:srgbClr val="F5F30F"/>
                </a:solidFill>
                <a:latin typeface="Arial" charset="0"/>
              </a:rPr>
              <a:t>-ray “absorption”  </a:t>
            </a:r>
            <a:endParaRPr lang="en-US" sz="2400" b="0" dirty="0">
              <a:solidFill>
                <a:srgbClr val="F5F30F"/>
              </a:solidFill>
              <a:latin typeface="Arial" charset="0"/>
            </a:endParaRPr>
          </a:p>
          <a:p>
            <a:pPr marL="266700" indent="-266700">
              <a:spcBef>
                <a:spcPct val="50000"/>
              </a:spcBef>
              <a:buFont typeface="Wingdings" charset="2"/>
              <a:buChar char="Ø"/>
              <a:tabLst>
                <a:tab pos="2171700" algn="l"/>
              </a:tabLst>
            </a:pPr>
            <a:r>
              <a:rPr lang="en-US" sz="2400" b="0" dirty="0">
                <a:solidFill>
                  <a:srgbClr val="F5F30F"/>
                </a:solidFill>
                <a:latin typeface="Arial" charset="0"/>
              </a:rPr>
              <a:t> modification of original </a:t>
            </a:r>
            <a:r>
              <a:rPr lang="en-US" sz="2400" b="0" dirty="0" smtClean="0">
                <a:solidFill>
                  <a:srgbClr val="F5F30F"/>
                </a:solidFill>
                <a:latin typeface="Arial" charset="0"/>
              </a:rPr>
              <a:t>spectrum       </a:t>
            </a:r>
            <a:r>
              <a:rPr lang="en-US" sz="2400" b="0" i="1" dirty="0" smtClean="0">
                <a:solidFill>
                  <a:srgbClr val="FF6600"/>
                </a:solidFill>
                <a:latin typeface="Arial" charset="0"/>
              </a:rPr>
              <a:t>depending on the EBL density</a:t>
            </a:r>
            <a:r>
              <a:rPr lang="en-US" sz="2400" b="0" i="1" dirty="0" smtClean="0">
                <a:solidFill>
                  <a:srgbClr val="F5F30F"/>
                </a:solidFill>
                <a:latin typeface="Arial" charset="0"/>
              </a:rPr>
              <a:t>	</a:t>
            </a:r>
            <a:endParaRPr lang="en-US" sz="2400" b="0" i="1" dirty="0">
              <a:solidFill>
                <a:srgbClr val="F5F30F"/>
              </a:solidFill>
              <a:latin typeface="Arial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EBL density</a:t>
            </a:r>
            <a:endParaRPr lang="en-US" dirty="0"/>
          </a:p>
        </p:txBody>
      </p:sp>
      <p:pic>
        <p:nvPicPr>
          <p:cNvPr id="4" name="Content Placeholder 3" descr="Screen shot 2012-11-22 at 10.24.42 AM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>
                <a:lum bright="-19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>
                <a:lum bright="-19000"/>
              </a:blip>
              <a:stretch>
                <a:fillRect/>
              </a:stretch>
            </p:blipFill>
          </mc:Fallback>
        </mc:AlternateContent>
        <p:spPr>
          <a:xfrm>
            <a:off x="1447800" y="2097543"/>
            <a:ext cx="6691302" cy="4434441"/>
          </a:xfrm>
        </p:spPr>
      </p:pic>
      <p:cxnSp>
        <p:nvCxnSpPr>
          <p:cNvPr id="6" name="Straight Arrow Connector 5"/>
          <p:cNvCxnSpPr/>
          <p:nvPr/>
        </p:nvCxnSpPr>
        <p:spPr>
          <a:xfrm rot="5400000">
            <a:off x="1829594" y="2568790"/>
            <a:ext cx="1066800" cy="1588"/>
          </a:xfrm>
          <a:prstGeom prst="straightConnector1">
            <a:avLst/>
          </a:prstGeom>
          <a:ln w="539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8800" y="1655978"/>
            <a:ext cx="441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100 </a:t>
            </a:r>
            <a:r>
              <a:rPr lang="en-US" b="1" dirty="0" err="1" smtClean="0"/>
              <a:t>GeV</a:t>
            </a:r>
            <a:r>
              <a:rPr lang="en-US" b="1" dirty="0" smtClean="0"/>
              <a:t>         1 </a:t>
            </a:r>
            <a:r>
              <a:rPr lang="en-US" b="1" dirty="0" err="1" smtClean="0"/>
              <a:t>TeV</a:t>
            </a:r>
            <a:r>
              <a:rPr lang="en-US" b="1" dirty="0" smtClean="0"/>
              <a:t>           10 </a:t>
            </a:r>
            <a:r>
              <a:rPr lang="en-US" b="1" dirty="0" err="1" smtClean="0"/>
              <a:t>TeV</a:t>
            </a:r>
            <a:r>
              <a:rPr lang="en-US" b="1" dirty="0" smtClean="0"/>
              <a:t>          100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4039394" y="2568790"/>
            <a:ext cx="1066800" cy="1588"/>
          </a:xfrm>
          <a:prstGeom prst="straightConnector1">
            <a:avLst/>
          </a:prstGeom>
          <a:ln w="539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2894806" y="2568790"/>
            <a:ext cx="1066800" cy="1588"/>
          </a:xfrm>
          <a:prstGeom prst="straightConnector1">
            <a:avLst/>
          </a:prstGeom>
          <a:ln w="539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5333206" y="2568790"/>
            <a:ext cx="1066800" cy="1588"/>
          </a:xfrm>
          <a:prstGeom prst="straightConnector1">
            <a:avLst/>
          </a:prstGeom>
          <a:ln w="539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44185" y="5693784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UV – OPT  				IR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EBL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measurement in the </a:t>
            </a:r>
            <a:r>
              <a:rPr lang="en-US" dirty="0" err="1" smtClean="0"/>
              <a:t>TeV</a:t>
            </a:r>
            <a:r>
              <a:rPr lang="en-US" dirty="0" smtClean="0"/>
              <a:t> range (opt-IR EBL)</a:t>
            </a:r>
          </a:p>
          <a:p>
            <a:pPr lvl="1"/>
            <a:r>
              <a:rPr lang="en-US" dirty="0" smtClean="0"/>
              <a:t>SED extrapolation from modeling </a:t>
            </a:r>
            <a:endParaRPr lang="en-US" dirty="0"/>
          </a:p>
        </p:txBody>
      </p:sp>
      <p:pic>
        <p:nvPicPr>
          <p:cNvPr id="4" name="Picture 3" descr="cgrh_dominguez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>
                <a:lum bright="-12000" contrast="4000"/>
              </a:blip>
              <a:srcRect l="2461" t="6152" r="820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>
                <a:lum bright="-12000" contrast="4000"/>
              </a:blip>
              <a:srcRect l="2461" t="6152" r="8202"/>
              <a:stretch>
                <a:fillRect/>
              </a:stretch>
            </p:blipFill>
          </mc:Fallback>
        </mc:AlternateContent>
        <p:spPr>
          <a:xfrm>
            <a:off x="4039555" y="3103503"/>
            <a:ext cx="4595017" cy="3218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6113361"/>
            <a:ext cx="209847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  <a:latin typeface="Futura"/>
                <a:cs typeface="Futura"/>
              </a:rPr>
              <a:t>Dominguez+12</a:t>
            </a:r>
          </a:p>
          <a:p>
            <a:r>
              <a:rPr lang="en-US" sz="1200" i="1" dirty="0" smtClean="0">
                <a:solidFill>
                  <a:schemeClr val="tx1"/>
                </a:solidFill>
                <a:latin typeface="Futura"/>
                <a:cs typeface="Futura"/>
              </a:rPr>
              <a:t>see also </a:t>
            </a:r>
            <a:r>
              <a:rPr lang="en-US" sz="1200" i="1" dirty="0" err="1" smtClean="0">
                <a:solidFill>
                  <a:schemeClr val="tx1"/>
                </a:solidFill>
                <a:latin typeface="Futura"/>
                <a:cs typeface="Futura"/>
              </a:rPr>
              <a:t>Mankuzhiyil</a:t>
            </a:r>
            <a:r>
              <a:rPr lang="en-US" sz="1200" i="1" dirty="0" smtClean="0">
                <a:solidFill>
                  <a:schemeClr val="tx1"/>
                </a:solidFill>
                <a:latin typeface="Futura"/>
                <a:cs typeface="Futura"/>
              </a:rPr>
              <a:t> 2010</a:t>
            </a:r>
          </a:p>
          <a:p>
            <a:endParaRPr lang="en-US" sz="1200" i="1" dirty="0">
              <a:solidFill>
                <a:schemeClr val="tx1"/>
              </a:solidFill>
              <a:latin typeface="Futura"/>
              <a:cs typeface="Futura"/>
            </a:endParaRPr>
          </a:p>
        </p:txBody>
      </p:sp>
      <p:pic>
        <p:nvPicPr>
          <p:cNvPr id="7" name="Picture 6" descr="Screen shot 2013-02-13 at 11.57.13 AM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DCDCDC"/>
              </a:clrFrom>
              <a:clrTo>
                <a:srgbClr val="DCDCD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103503"/>
            <a:ext cx="3143444" cy="2628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EBL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measurement in the </a:t>
            </a:r>
            <a:r>
              <a:rPr lang="en-US" dirty="0" err="1" smtClean="0"/>
              <a:t>TeV</a:t>
            </a:r>
            <a:r>
              <a:rPr lang="en-US" dirty="0" smtClean="0"/>
              <a:t> range (opt-IR EBL)</a:t>
            </a:r>
          </a:p>
          <a:p>
            <a:pPr lvl="1"/>
            <a:r>
              <a:rPr lang="en-US" dirty="0" smtClean="0"/>
              <a:t>simultaneous fit intrinsic spectrum + EBL </a:t>
            </a:r>
            <a:endParaRPr lang="en-US" dirty="0"/>
          </a:p>
        </p:txBody>
      </p:sp>
      <p:pic>
        <p:nvPicPr>
          <p:cNvPr id="7" name="Picture 6" descr="Screen shot 2013-02-13 at 7.08.22 AM.jpg"/>
          <p:cNvPicPr>
            <a:picLocks noChangeAspect="1"/>
          </p:cNvPicPr>
          <p:nvPr/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2240901" y="2724746"/>
            <a:ext cx="4755305" cy="3871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6276201"/>
            <a:ext cx="1598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  <a:latin typeface="Futura"/>
                <a:cs typeface="Futura"/>
              </a:rPr>
              <a:t>HESS coll. A&amp;A 2013</a:t>
            </a:r>
            <a:endParaRPr lang="en-US" sz="1200" i="1" dirty="0">
              <a:solidFill>
                <a:schemeClr val="tx1"/>
              </a:solidFill>
              <a:latin typeface="Futura"/>
              <a:cs typeface="Futu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have we learned on </a:t>
            </a:r>
            <a:r>
              <a:rPr lang="en-US" dirty="0" err="1" smtClean="0"/>
              <a:t>AGNs</a:t>
            </a:r>
            <a:r>
              <a:rPr lang="en-US" dirty="0" smtClean="0"/>
              <a:t> from VHE observations?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4953000" cy="4525963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sz="2595" dirty="0" smtClean="0"/>
              <a:t>The tools:</a:t>
            </a:r>
          </a:p>
          <a:p>
            <a:r>
              <a:rPr lang="en-US" sz="2595" dirty="0" smtClean="0"/>
              <a:t>VHE spectra </a:t>
            </a:r>
          </a:p>
          <a:p>
            <a:r>
              <a:rPr lang="en-US" sz="2595" dirty="0" smtClean="0"/>
              <a:t>MWL SED</a:t>
            </a:r>
          </a:p>
          <a:p>
            <a:r>
              <a:rPr lang="en-US" sz="2595" dirty="0" smtClean="0"/>
              <a:t>Variability</a:t>
            </a:r>
          </a:p>
          <a:p>
            <a:r>
              <a:rPr lang="en-US" sz="2595" dirty="0" smtClean="0"/>
              <a:t>Multi-band correlations / lags</a:t>
            </a:r>
            <a:endParaRPr lang="en-US" sz="2595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urlo-di-mun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600200"/>
            <a:ext cx="3378882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iblet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9024" y="127000"/>
            <a:ext cx="7272339" cy="1339009"/>
          </a:xfrm>
        </p:spPr>
        <p:txBody>
          <a:bodyPr/>
          <a:lstStyle/>
          <a:p>
            <a:r>
              <a:rPr lang="it-IT" dirty="0" err="1" smtClean="0"/>
              <a:t>Limits</a:t>
            </a:r>
            <a:r>
              <a:rPr lang="it-IT" dirty="0" smtClean="0"/>
              <a:t> on IGMF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3918" y="1466008"/>
            <a:ext cx="8307916" cy="2799075"/>
          </a:xfrm>
        </p:spPr>
        <p:txBody>
          <a:bodyPr>
            <a:normAutofit/>
          </a:bodyPr>
          <a:lstStyle/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err="1" smtClean="0"/>
              <a:t>Reprocess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TeV</a:t>
            </a:r>
            <a:r>
              <a:rPr lang="it-IT" dirty="0" smtClean="0"/>
              <a:t> </a:t>
            </a:r>
            <a:r>
              <a:rPr lang="it-IT" dirty="0" err="1" smtClean="0"/>
              <a:t>photons</a:t>
            </a:r>
            <a:r>
              <a:rPr lang="it-IT" dirty="0" smtClean="0"/>
              <a:t> in the </a:t>
            </a:r>
            <a:r>
              <a:rPr lang="it-IT" dirty="0" err="1" smtClean="0"/>
              <a:t>GeV</a:t>
            </a:r>
            <a:r>
              <a:rPr lang="it-IT" dirty="0" smtClean="0"/>
              <a:t> band</a:t>
            </a:r>
          </a:p>
          <a:p>
            <a:r>
              <a:rPr lang="it-IT" dirty="0" err="1" smtClean="0"/>
              <a:t>spectral</a:t>
            </a:r>
            <a:r>
              <a:rPr lang="it-IT" dirty="0" smtClean="0"/>
              <a:t> </a:t>
            </a:r>
            <a:r>
              <a:rPr lang="it-IT" dirty="0" err="1" smtClean="0"/>
              <a:t>features</a:t>
            </a:r>
            <a:endParaRPr lang="it-IT" dirty="0" smtClean="0"/>
          </a:p>
          <a:p>
            <a:r>
              <a:rPr lang="it-IT" dirty="0" err="1" smtClean="0"/>
              <a:t>Extended</a:t>
            </a:r>
            <a:r>
              <a:rPr lang="it-IT" dirty="0" smtClean="0"/>
              <a:t> </a:t>
            </a:r>
            <a:r>
              <a:rPr lang="it-IT" dirty="0" err="1" smtClean="0"/>
              <a:t>emission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</p:txBody>
      </p:sp>
      <p:sp>
        <p:nvSpPr>
          <p:cNvPr id="12" name="Collate 11"/>
          <p:cNvSpPr/>
          <p:nvPr/>
        </p:nvSpPr>
        <p:spPr>
          <a:xfrm rot="5400000">
            <a:off x="1117814" y="4439712"/>
            <a:ext cx="242142" cy="972396"/>
          </a:xfrm>
          <a:prstGeom prst="flowChartCollat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32-Point Star 14"/>
          <p:cNvSpPr/>
          <p:nvPr/>
        </p:nvSpPr>
        <p:spPr>
          <a:xfrm>
            <a:off x="1110190" y="4762495"/>
            <a:ext cx="230504" cy="295069"/>
          </a:xfrm>
          <a:prstGeom prst="star32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7" name="Straight Arrow Connector 16"/>
          <p:cNvCxnSpPr/>
          <p:nvPr/>
        </p:nvCxnSpPr>
        <p:spPr>
          <a:xfrm>
            <a:off x="1905000" y="5015232"/>
            <a:ext cx="5598583" cy="1588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miley Face 18"/>
          <p:cNvSpPr/>
          <p:nvPr/>
        </p:nvSpPr>
        <p:spPr>
          <a:xfrm>
            <a:off x="7811242" y="4601759"/>
            <a:ext cx="803062" cy="792480"/>
          </a:xfrm>
          <a:prstGeom prst="smileyFac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0" name="Straight Arrow Connector 19"/>
          <p:cNvCxnSpPr/>
          <p:nvPr/>
        </p:nvCxnSpPr>
        <p:spPr>
          <a:xfrm>
            <a:off x="1905000" y="4804839"/>
            <a:ext cx="1619250" cy="1588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89500" y="4541520"/>
            <a:ext cx="2624666" cy="6023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900083" y="4745247"/>
            <a:ext cx="2614083" cy="6118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651246" y="4541520"/>
            <a:ext cx="1111250" cy="26331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676650" y="4762495"/>
            <a:ext cx="1111250" cy="4393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65917" y="4303939"/>
            <a:ext cx="622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baseline="-25000" dirty="0" err="1" smtClean="0"/>
              <a:t>TeV</a:t>
            </a:r>
            <a:endParaRPr lang="en-US" sz="2400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2491321" y="4932574"/>
            <a:ext cx="622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baseline="-25000" dirty="0" err="1" smtClean="0"/>
              <a:t>TeV</a:t>
            </a:r>
            <a:endParaRPr lang="en-US" sz="2400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5669614" y="4069834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baseline="-25000" dirty="0" err="1" smtClean="0"/>
              <a:t>GeV</a:t>
            </a:r>
            <a:endParaRPr lang="en-US" sz="2400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3884329" y="4212168"/>
            <a:ext cx="70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30000" dirty="0" smtClean="0"/>
              <a:t>+ 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-</a:t>
            </a:r>
            <a:endParaRPr lang="en-US" sz="2400" baseline="30000" dirty="0"/>
          </a:p>
        </p:txBody>
      </p:sp>
      <p:sp>
        <p:nvSpPr>
          <p:cNvPr id="35" name="Oval 34"/>
          <p:cNvSpPr/>
          <p:nvPr/>
        </p:nvSpPr>
        <p:spPr>
          <a:xfrm>
            <a:off x="3175002" y="4016919"/>
            <a:ext cx="2420531" cy="1687499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84329" y="5163406"/>
            <a:ext cx="874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IGMF</a:t>
            </a:r>
            <a:endParaRPr lang="en-US" sz="2400" baseline="30000" dirty="0"/>
          </a:p>
        </p:txBody>
      </p:sp>
      <p:sp>
        <p:nvSpPr>
          <p:cNvPr id="38" name="Freeform 37"/>
          <p:cNvSpPr/>
          <p:nvPr/>
        </p:nvSpPr>
        <p:spPr>
          <a:xfrm rot="7355859">
            <a:off x="4636476" y="4047926"/>
            <a:ext cx="838177" cy="169623"/>
          </a:xfrm>
          <a:custGeom>
            <a:avLst/>
            <a:gdLst>
              <a:gd name="connsiteX0" fmla="*/ 0 w 1915584"/>
              <a:gd name="connsiteY0" fmla="*/ 372181 h 384528"/>
              <a:gd name="connsiteX1" fmla="*/ 211667 w 1915584"/>
              <a:gd name="connsiteY1" fmla="*/ 1764 h 384528"/>
              <a:gd name="connsiteX2" fmla="*/ 328084 w 1915584"/>
              <a:gd name="connsiteY2" fmla="*/ 382764 h 384528"/>
              <a:gd name="connsiteX3" fmla="*/ 539750 w 1915584"/>
              <a:gd name="connsiteY3" fmla="*/ 12347 h 384528"/>
              <a:gd name="connsiteX4" fmla="*/ 687917 w 1915584"/>
              <a:gd name="connsiteY4" fmla="*/ 361597 h 384528"/>
              <a:gd name="connsiteX5" fmla="*/ 857250 w 1915584"/>
              <a:gd name="connsiteY5" fmla="*/ 22931 h 384528"/>
              <a:gd name="connsiteX6" fmla="*/ 994834 w 1915584"/>
              <a:gd name="connsiteY6" fmla="*/ 361597 h 384528"/>
              <a:gd name="connsiteX7" fmla="*/ 1174750 w 1915584"/>
              <a:gd name="connsiteY7" fmla="*/ 22931 h 384528"/>
              <a:gd name="connsiteX8" fmla="*/ 1333500 w 1915584"/>
              <a:gd name="connsiteY8" fmla="*/ 340431 h 384528"/>
              <a:gd name="connsiteX9" fmla="*/ 1524000 w 1915584"/>
              <a:gd name="connsiteY9" fmla="*/ 97014 h 384528"/>
              <a:gd name="connsiteX10" fmla="*/ 1915584 w 1915584"/>
              <a:gd name="connsiteY10" fmla="*/ 118181 h 38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15584" h="384528">
                <a:moveTo>
                  <a:pt x="0" y="372181"/>
                </a:moveTo>
                <a:cubicBezTo>
                  <a:pt x="78493" y="186090"/>
                  <a:pt x="156986" y="0"/>
                  <a:pt x="211667" y="1764"/>
                </a:cubicBezTo>
                <a:cubicBezTo>
                  <a:pt x="266348" y="3528"/>
                  <a:pt x="273404" y="381000"/>
                  <a:pt x="328084" y="382764"/>
                </a:cubicBezTo>
                <a:cubicBezTo>
                  <a:pt x="382764" y="384528"/>
                  <a:pt x="479778" y="15875"/>
                  <a:pt x="539750" y="12347"/>
                </a:cubicBezTo>
                <a:cubicBezTo>
                  <a:pt x="599722" y="8819"/>
                  <a:pt x="635000" y="359833"/>
                  <a:pt x="687917" y="361597"/>
                </a:cubicBezTo>
                <a:cubicBezTo>
                  <a:pt x="740834" y="363361"/>
                  <a:pt x="806097" y="22931"/>
                  <a:pt x="857250" y="22931"/>
                </a:cubicBezTo>
                <a:cubicBezTo>
                  <a:pt x="908403" y="22931"/>
                  <a:pt x="941917" y="361597"/>
                  <a:pt x="994834" y="361597"/>
                </a:cubicBezTo>
                <a:cubicBezTo>
                  <a:pt x="1047751" y="361597"/>
                  <a:pt x="1118306" y="26459"/>
                  <a:pt x="1174750" y="22931"/>
                </a:cubicBezTo>
                <a:cubicBezTo>
                  <a:pt x="1231194" y="19403"/>
                  <a:pt x="1275292" y="328084"/>
                  <a:pt x="1333500" y="340431"/>
                </a:cubicBezTo>
                <a:cubicBezTo>
                  <a:pt x="1391708" y="352778"/>
                  <a:pt x="1426986" y="134056"/>
                  <a:pt x="1524000" y="97014"/>
                </a:cubicBezTo>
                <a:cubicBezTo>
                  <a:pt x="1621014" y="59972"/>
                  <a:pt x="1768299" y="89076"/>
                  <a:pt x="1915584" y="118181"/>
                </a:cubicBezTo>
              </a:path>
            </a:pathLst>
          </a:cu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 rot="7355859">
            <a:off x="3402390" y="4261673"/>
            <a:ext cx="838177" cy="169623"/>
          </a:xfrm>
          <a:custGeom>
            <a:avLst/>
            <a:gdLst>
              <a:gd name="connsiteX0" fmla="*/ 0 w 1915584"/>
              <a:gd name="connsiteY0" fmla="*/ 372181 h 384528"/>
              <a:gd name="connsiteX1" fmla="*/ 211667 w 1915584"/>
              <a:gd name="connsiteY1" fmla="*/ 1764 h 384528"/>
              <a:gd name="connsiteX2" fmla="*/ 328084 w 1915584"/>
              <a:gd name="connsiteY2" fmla="*/ 382764 h 384528"/>
              <a:gd name="connsiteX3" fmla="*/ 539750 w 1915584"/>
              <a:gd name="connsiteY3" fmla="*/ 12347 h 384528"/>
              <a:gd name="connsiteX4" fmla="*/ 687917 w 1915584"/>
              <a:gd name="connsiteY4" fmla="*/ 361597 h 384528"/>
              <a:gd name="connsiteX5" fmla="*/ 857250 w 1915584"/>
              <a:gd name="connsiteY5" fmla="*/ 22931 h 384528"/>
              <a:gd name="connsiteX6" fmla="*/ 994834 w 1915584"/>
              <a:gd name="connsiteY6" fmla="*/ 361597 h 384528"/>
              <a:gd name="connsiteX7" fmla="*/ 1174750 w 1915584"/>
              <a:gd name="connsiteY7" fmla="*/ 22931 h 384528"/>
              <a:gd name="connsiteX8" fmla="*/ 1333500 w 1915584"/>
              <a:gd name="connsiteY8" fmla="*/ 340431 h 384528"/>
              <a:gd name="connsiteX9" fmla="*/ 1524000 w 1915584"/>
              <a:gd name="connsiteY9" fmla="*/ 97014 h 384528"/>
              <a:gd name="connsiteX10" fmla="*/ 1915584 w 1915584"/>
              <a:gd name="connsiteY10" fmla="*/ 118181 h 38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15584" h="384528">
                <a:moveTo>
                  <a:pt x="0" y="372181"/>
                </a:moveTo>
                <a:cubicBezTo>
                  <a:pt x="78493" y="186090"/>
                  <a:pt x="156986" y="0"/>
                  <a:pt x="211667" y="1764"/>
                </a:cubicBezTo>
                <a:cubicBezTo>
                  <a:pt x="266348" y="3528"/>
                  <a:pt x="273404" y="381000"/>
                  <a:pt x="328084" y="382764"/>
                </a:cubicBezTo>
                <a:cubicBezTo>
                  <a:pt x="382764" y="384528"/>
                  <a:pt x="479778" y="15875"/>
                  <a:pt x="539750" y="12347"/>
                </a:cubicBezTo>
                <a:cubicBezTo>
                  <a:pt x="599722" y="8819"/>
                  <a:pt x="635000" y="359833"/>
                  <a:pt x="687917" y="361597"/>
                </a:cubicBezTo>
                <a:cubicBezTo>
                  <a:pt x="740834" y="363361"/>
                  <a:pt x="806097" y="22931"/>
                  <a:pt x="857250" y="22931"/>
                </a:cubicBezTo>
                <a:cubicBezTo>
                  <a:pt x="908403" y="22931"/>
                  <a:pt x="941917" y="361597"/>
                  <a:pt x="994834" y="361597"/>
                </a:cubicBezTo>
                <a:cubicBezTo>
                  <a:pt x="1047751" y="361597"/>
                  <a:pt x="1118306" y="26459"/>
                  <a:pt x="1174750" y="22931"/>
                </a:cubicBezTo>
                <a:cubicBezTo>
                  <a:pt x="1231194" y="19403"/>
                  <a:pt x="1275292" y="328084"/>
                  <a:pt x="1333500" y="340431"/>
                </a:cubicBezTo>
                <a:cubicBezTo>
                  <a:pt x="1391708" y="352778"/>
                  <a:pt x="1426986" y="134056"/>
                  <a:pt x="1524000" y="97014"/>
                </a:cubicBezTo>
                <a:cubicBezTo>
                  <a:pt x="1621014" y="59972"/>
                  <a:pt x="1768299" y="89076"/>
                  <a:pt x="1915584" y="118181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884329" y="364758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EBL</a:t>
            </a:r>
            <a:endParaRPr lang="en-US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5105007" y="3441755"/>
            <a:ext cx="64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CMB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3-02-13 at 7.29.05 AM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4000"/>
          </a:blip>
          <a:stretch>
            <a:fillRect/>
          </a:stretch>
        </p:blipFill>
        <p:spPr>
          <a:xfrm>
            <a:off x="1719318" y="2897102"/>
            <a:ext cx="5207000" cy="380215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9024" y="127000"/>
            <a:ext cx="7272339" cy="1339009"/>
          </a:xfrm>
        </p:spPr>
        <p:txBody>
          <a:bodyPr/>
          <a:lstStyle/>
          <a:p>
            <a:r>
              <a:rPr lang="it-IT" dirty="0" err="1" smtClean="0"/>
              <a:t>Limits</a:t>
            </a:r>
            <a:r>
              <a:rPr lang="it-IT" dirty="0" smtClean="0"/>
              <a:t> on IGMF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3919" y="1466008"/>
            <a:ext cx="4238150" cy="2799075"/>
          </a:xfrm>
        </p:spPr>
        <p:txBody>
          <a:bodyPr>
            <a:normAutofit/>
          </a:bodyPr>
          <a:lstStyle/>
          <a:p>
            <a:pPr algn="r"/>
            <a:r>
              <a:rPr lang="it-IT" dirty="0" err="1" smtClean="0"/>
              <a:t>Reprocessing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TeV</a:t>
            </a:r>
            <a:r>
              <a:rPr lang="it-IT" dirty="0" smtClean="0"/>
              <a:t> </a:t>
            </a:r>
            <a:r>
              <a:rPr lang="it-IT" dirty="0" err="1" smtClean="0"/>
              <a:t>photons</a:t>
            </a:r>
            <a:r>
              <a:rPr lang="it-IT" dirty="0" smtClean="0"/>
              <a:t> in the </a:t>
            </a:r>
            <a:r>
              <a:rPr lang="it-IT" dirty="0" err="1" smtClean="0"/>
              <a:t>GeV</a:t>
            </a:r>
            <a:r>
              <a:rPr lang="it-IT" dirty="0" smtClean="0"/>
              <a:t> </a:t>
            </a:r>
            <a:r>
              <a:rPr lang="it-IT" dirty="0" err="1" smtClean="0"/>
              <a:t>range</a:t>
            </a:r>
            <a:r>
              <a:rPr lang="it-IT" dirty="0" smtClean="0"/>
              <a:t>:</a:t>
            </a:r>
          </a:p>
          <a:p>
            <a:pPr algn="r"/>
            <a:endParaRPr lang="it-IT" dirty="0" smtClean="0"/>
          </a:p>
          <a:p>
            <a:pPr algn="r"/>
            <a:endParaRPr lang="it-IT" dirty="0" smtClean="0"/>
          </a:p>
          <a:p>
            <a:pPr algn="r"/>
            <a:endParaRPr lang="it-IT" dirty="0" smtClean="0"/>
          </a:p>
        </p:txBody>
      </p:sp>
      <p:graphicFrame>
        <p:nvGraphicFramePr>
          <p:cNvPr id="843778" name="Object 2"/>
          <p:cNvGraphicFramePr>
            <a:graphicFrameLocks noChangeAspect="1"/>
          </p:cNvGraphicFramePr>
          <p:nvPr/>
        </p:nvGraphicFramePr>
        <p:xfrm>
          <a:off x="4955646" y="1670535"/>
          <a:ext cx="2722562" cy="820497"/>
        </p:xfrm>
        <a:graphic>
          <a:graphicData uri="http://schemas.openxmlformats.org/presentationml/2006/ole">
            <p:oleObj spid="_x0000_s911362" name="Equation" r:id="rId4" imgW="1485900" imgH="4699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 rot="16200000">
            <a:off x="-1153336" y="4303005"/>
            <a:ext cx="4484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see also  </a:t>
            </a:r>
            <a:r>
              <a:rPr lang="en-US" sz="1400" i="1" dirty="0" err="1" smtClean="0"/>
              <a:t>Tavecchio</a:t>
            </a:r>
            <a:r>
              <a:rPr lang="en-US" sz="1400" i="1" dirty="0" smtClean="0"/>
              <a:t> et al. 2010, </a:t>
            </a:r>
            <a:r>
              <a:rPr lang="en-US" sz="1400" i="1" dirty="0" err="1" smtClean="0"/>
              <a:t>Neronov&amp;Semikoz</a:t>
            </a:r>
            <a:r>
              <a:rPr lang="en-US" sz="1400" i="1" dirty="0" smtClean="0"/>
              <a:t> 2009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65500" y="5831417"/>
            <a:ext cx="1306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1ES0229+200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727106" y="3571358"/>
            <a:ext cx="951102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intrinsic</a:t>
            </a:r>
            <a:endParaRPr lang="en-US" dirty="0"/>
          </a:p>
        </p:txBody>
      </p:sp>
      <p:cxnSp>
        <p:nvCxnSpPr>
          <p:cNvPr id="21" name="Curved Connector 20"/>
          <p:cNvCxnSpPr>
            <a:stCxn id="19" idx="1"/>
          </p:cNvCxnSpPr>
          <p:nvPr/>
        </p:nvCxnSpPr>
        <p:spPr>
          <a:xfrm rot="10800000" flipV="1">
            <a:off x="6447884" y="3756023"/>
            <a:ext cx="279222" cy="509059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648627" y="4434196"/>
            <a:ext cx="466766" cy="722194"/>
            <a:chOff x="2648627" y="4434196"/>
            <a:chExt cx="466766" cy="722194"/>
          </a:xfrm>
        </p:grpSpPr>
        <p:cxnSp>
          <p:nvCxnSpPr>
            <p:cNvPr id="24" name="Straight Arrow Connector 23"/>
            <p:cNvCxnSpPr/>
            <p:nvPr/>
          </p:nvCxnSpPr>
          <p:spPr>
            <a:xfrm rot="16200000" flipH="1">
              <a:off x="2626904" y="4667902"/>
              <a:ext cx="510211" cy="4667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746782" y="4434196"/>
              <a:ext cx="368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9A0101"/>
                  </a:solidFill>
                </a:rPr>
                <a:t>B</a:t>
              </a:r>
              <a:endParaRPr lang="en-US" sz="2400" b="1" dirty="0">
                <a:solidFill>
                  <a:srgbClr val="9A010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9024" y="127000"/>
            <a:ext cx="7272339" cy="1339009"/>
          </a:xfrm>
        </p:spPr>
        <p:txBody>
          <a:bodyPr/>
          <a:lstStyle/>
          <a:p>
            <a:r>
              <a:rPr lang="it-IT" dirty="0" err="1" smtClean="0"/>
              <a:t>Limits</a:t>
            </a:r>
            <a:r>
              <a:rPr lang="it-IT" dirty="0" smtClean="0"/>
              <a:t> on IGMF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3918" y="1466008"/>
            <a:ext cx="4443942" cy="2799075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IGMF deflects pairs </a:t>
            </a:r>
            <a:r>
              <a:rPr lang="it-IT" dirty="0" smtClean="0">
                <a:sym typeface="Wingdings"/>
              </a:rPr>
              <a:t> </a:t>
            </a:r>
            <a:r>
              <a:rPr lang="it-IT" b="1" dirty="0" smtClean="0">
                <a:sym typeface="Wingdings"/>
              </a:rPr>
              <a:t>extended emission</a:t>
            </a:r>
            <a:r>
              <a:rPr lang="it-IT" dirty="0" smtClean="0">
                <a:sym typeface="Wingdings"/>
              </a:rPr>
              <a:t> around the point source.</a:t>
            </a:r>
            <a:endParaRPr lang="it-IT" b="1" i="1" dirty="0" smtClean="0"/>
          </a:p>
          <a:p>
            <a:r>
              <a:rPr lang="it-IT" b="1" i="1" dirty="0" smtClean="0"/>
              <a:t>PSF </a:t>
            </a:r>
            <a:r>
              <a:rPr lang="it-IT" b="1" i="1" dirty="0" err="1" smtClean="0"/>
              <a:t>critical</a:t>
            </a:r>
            <a:r>
              <a:rPr lang="it-IT" b="1" i="1" dirty="0" smtClean="0"/>
              <a:t>...</a:t>
            </a:r>
          </a:p>
          <a:p>
            <a:endParaRPr lang="it-IT" dirty="0" smtClean="0"/>
          </a:p>
        </p:txBody>
      </p:sp>
      <p:graphicFrame>
        <p:nvGraphicFramePr>
          <p:cNvPr id="843779" name="Object 3"/>
          <p:cNvGraphicFramePr>
            <a:graphicFrameLocks noChangeAspect="1"/>
          </p:cNvGraphicFramePr>
          <p:nvPr/>
        </p:nvGraphicFramePr>
        <p:xfrm>
          <a:off x="5004865" y="2196087"/>
          <a:ext cx="3615795" cy="682580"/>
        </p:xfrm>
        <a:graphic>
          <a:graphicData uri="http://schemas.openxmlformats.org/presentationml/2006/ole">
            <p:oleObj spid="_x0000_s912386" name="Equation" r:id="rId3" imgW="2489200" imgH="469900" progId="Equation.3">
              <p:embed/>
            </p:oleObj>
          </a:graphicData>
        </a:graphic>
      </p:graphicFrame>
      <p:pic>
        <p:nvPicPr>
          <p:cNvPr id="12" name="Picture 11" descr="Screen shot 2013-02-12 at 12.26.42 AM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1000" contrast="4000"/>
          </a:blip>
          <a:stretch>
            <a:fillRect/>
          </a:stretch>
        </p:blipFill>
        <p:spPr>
          <a:xfrm>
            <a:off x="2582862" y="2947181"/>
            <a:ext cx="5778501" cy="3910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7175915" y="4860435"/>
            <a:ext cx="2889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Extracted from </a:t>
            </a:r>
            <a:r>
              <a:rPr lang="en-US" sz="1400" i="1" dirty="0" err="1" smtClean="0"/>
              <a:t>Neronov</a:t>
            </a:r>
            <a:r>
              <a:rPr lang="en-US" sz="1400" i="1" dirty="0" smtClean="0"/>
              <a:t> talk at  IUA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8"/>
            <a:ext cx="7272339" cy="1012296"/>
          </a:xfrm>
        </p:spPr>
        <p:txBody>
          <a:bodyPr/>
          <a:lstStyle/>
          <a:p>
            <a:r>
              <a:rPr lang="en-US" dirty="0" smtClean="0"/>
              <a:t>IACT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025" y="1801906"/>
            <a:ext cx="3597276" cy="4324257"/>
          </a:xfrm>
        </p:spPr>
        <p:txBody>
          <a:bodyPr/>
          <a:lstStyle/>
          <a:p>
            <a:r>
              <a:rPr lang="en-US" dirty="0" smtClean="0"/>
              <a:t>Imaging Air Cherenkov Telescopes</a:t>
            </a:r>
            <a:endParaRPr lang="en-US" dirty="0"/>
          </a:p>
        </p:txBody>
      </p:sp>
      <p:pic>
        <p:nvPicPr>
          <p:cNvPr id="4" name="Picture 5" descr="Fig_1_500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4686300" y="1449917"/>
            <a:ext cx="3994986" cy="5190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Cherenkov light from EAS</a:t>
            </a:r>
            <a:endParaRPr lang="ja-JP" altLang="en-US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7" name="Cherenkov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905000"/>
            <a:ext cx="7620000" cy="4292600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9024" y="274637"/>
            <a:ext cx="7272339" cy="1072309"/>
          </a:xfrm>
        </p:spPr>
        <p:txBody>
          <a:bodyPr/>
          <a:lstStyle/>
          <a:p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Cherenkov light from EAS</a:t>
            </a:r>
            <a:endParaRPr lang="it-IT" dirty="0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2666"/>
            <a:ext cx="7848600" cy="68304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charset="2"/>
              <a:buNone/>
            </a:pPr>
            <a:r>
              <a:rPr lang="it-IT" sz="1800" dirty="0" smtClean="0"/>
              <a:t>Short light </a:t>
            </a:r>
            <a:r>
              <a:rPr lang="it-IT" sz="1800" dirty="0" err="1" smtClean="0"/>
              <a:t>pulse</a:t>
            </a:r>
            <a:r>
              <a:rPr lang="it-IT" sz="1800" dirty="0" smtClean="0"/>
              <a:t> (</a:t>
            </a:r>
            <a:r>
              <a:rPr lang="it-IT" sz="2000" dirty="0" err="1" smtClean="0">
                <a:solidFill>
                  <a:srgbClr val="59480E"/>
                </a:solidFill>
              </a:rPr>
              <a:t>few</a:t>
            </a:r>
            <a:r>
              <a:rPr lang="it-IT" sz="2000" dirty="0" smtClean="0">
                <a:solidFill>
                  <a:srgbClr val="59480E"/>
                </a:solidFill>
              </a:rPr>
              <a:t> </a:t>
            </a:r>
            <a:r>
              <a:rPr lang="it-IT" sz="2000" dirty="0" err="1" smtClean="0">
                <a:solidFill>
                  <a:srgbClr val="59480E"/>
                </a:solidFill>
              </a:rPr>
              <a:t>ns</a:t>
            </a:r>
            <a:r>
              <a:rPr lang="it-IT" sz="1800" dirty="0" smtClean="0"/>
              <a:t>) </a:t>
            </a:r>
          </a:p>
          <a:p>
            <a:pPr>
              <a:spcBef>
                <a:spcPts val="0"/>
              </a:spcBef>
              <a:buFont typeface="Wingdings" charset="2"/>
              <a:buNone/>
            </a:pPr>
            <a:r>
              <a:rPr lang="it-IT" sz="1800" dirty="0" err="1" smtClean="0"/>
              <a:t>Time</a:t>
            </a:r>
            <a:r>
              <a:rPr lang="it-IT" sz="1800" dirty="0" smtClean="0"/>
              <a:t> </a:t>
            </a:r>
            <a:r>
              <a:rPr lang="it-IT" sz="1800" dirty="0" err="1"/>
              <a:t>evolution</a:t>
            </a:r>
            <a:r>
              <a:rPr lang="it-IT" sz="1800" dirty="0"/>
              <a:t> </a:t>
            </a:r>
            <a:r>
              <a:rPr lang="it-IT" sz="1800" dirty="0" err="1"/>
              <a:t>of</a:t>
            </a:r>
            <a:r>
              <a:rPr lang="it-IT" sz="1800" dirty="0"/>
              <a:t> the </a:t>
            </a:r>
            <a:r>
              <a:rPr lang="it-IT" sz="1800" dirty="0" err="1"/>
              <a:t>shower</a:t>
            </a:r>
            <a:r>
              <a:rPr lang="it-IT" sz="1800" dirty="0"/>
              <a:t> </a:t>
            </a:r>
            <a:r>
              <a:rPr lang="it-IT" sz="1800" dirty="0" err="1" smtClean="0"/>
              <a:t>development</a:t>
            </a:r>
            <a:r>
              <a:rPr lang="it-IT" sz="1800" dirty="0" smtClean="0"/>
              <a:t>: Fast </a:t>
            </a:r>
            <a:r>
              <a:rPr lang="it-IT" sz="1800" dirty="0" err="1" smtClean="0"/>
              <a:t>sampling</a:t>
            </a:r>
            <a:r>
              <a:rPr lang="it-IT" sz="1800" dirty="0" smtClean="0"/>
              <a:t> (</a:t>
            </a:r>
            <a:r>
              <a:rPr lang="it-IT" sz="1800" dirty="0" err="1" smtClean="0"/>
              <a:t>~GHz</a:t>
            </a:r>
            <a:r>
              <a:rPr lang="it-IT" sz="1800" dirty="0" smtClean="0"/>
              <a:t>)</a:t>
            </a:r>
            <a:endParaRPr lang="it-IT" sz="1800" dirty="0"/>
          </a:p>
        </p:txBody>
      </p:sp>
      <p:pic>
        <p:nvPicPr>
          <p:cNvPr id="6" name="Events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1144" y="2041160"/>
            <a:ext cx="8008859" cy="4664855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5399345" y="1469512"/>
            <a:ext cx="2711450" cy="1066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5111" name="Picture 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0" y="1143000"/>
            <a:ext cx="43275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5031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IACT Technique</a:t>
            </a:r>
            <a:endParaRPr lang="en-US" sz="5400" dirty="0"/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2753840" y="1959488"/>
            <a:ext cx="6324600" cy="4629151"/>
            <a:chOff x="1680" y="1248"/>
            <a:chExt cx="3984" cy="2916"/>
          </a:xfrm>
        </p:grpSpPr>
        <p:pic>
          <p:nvPicPr>
            <p:cNvPr id="385095" name="Picture 71" descr="gamma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r="12994"/>
            <a:stretch>
              <a:fillRect/>
            </a:stretch>
          </p:blipFill>
          <p:spPr bwMode="auto">
            <a:xfrm>
              <a:off x="3312" y="1776"/>
              <a:ext cx="1671" cy="1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8"/>
            <p:cNvGrpSpPr>
              <a:grpSpLocks/>
            </p:cNvGrpSpPr>
            <p:nvPr/>
          </p:nvGrpSpPr>
          <p:grpSpPr bwMode="auto">
            <a:xfrm>
              <a:off x="1680" y="1248"/>
              <a:ext cx="3984" cy="2916"/>
              <a:chOff x="1680" y="1248"/>
              <a:chExt cx="3984" cy="2916"/>
            </a:xfrm>
          </p:grpSpPr>
          <p:sp>
            <p:nvSpPr>
              <p:cNvPr id="385065" name="Line 41"/>
              <p:cNvSpPr>
                <a:spLocks noChangeShapeType="1"/>
              </p:cNvSpPr>
              <p:nvPr/>
            </p:nvSpPr>
            <p:spPr bwMode="auto">
              <a:xfrm flipV="1">
                <a:off x="1680" y="1872"/>
                <a:ext cx="2016" cy="12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066" name="Line 42"/>
              <p:cNvSpPr>
                <a:spLocks noChangeShapeType="1"/>
              </p:cNvSpPr>
              <p:nvPr/>
            </p:nvSpPr>
            <p:spPr bwMode="auto">
              <a:xfrm>
                <a:off x="1728" y="3216"/>
                <a:ext cx="240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067" name="Oval 43"/>
              <p:cNvSpPr>
                <a:spLocks noChangeArrowheads="1"/>
              </p:cNvSpPr>
              <p:nvPr/>
            </p:nvSpPr>
            <p:spPr bwMode="auto">
              <a:xfrm>
                <a:off x="1680" y="3120"/>
                <a:ext cx="144" cy="96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068" name="Oval 44"/>
              <p:cNvSpPr>
                <a:spLocks noChangeArrowheads="1"/>
              </p:cNvSpPr>
              <p:nvPr/>
            </p:nvSpPr>
            <p:spPr bwMode="auto">
              <a:xfrm>
                <a:off x="3360" y="1728"/>
                <a:ext cx="1632" cy="158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069" name="Text Box 45"/>
              <p:cNvSpPr txBox="1">
                <a:spLocks noChangeArrowheads="1"/>
              </p:cNvSpPr>
              <p:nvPr/>
            </p:nvSpPr>
            <p:spPr bwMode="auto">
              <a:xfrm>
                <a:off x="3024" y="1248"/>
                <a:ext cx="264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385070" name="Text Box 46"/>
              <p:cNvSpPr txBox="1">
                <a:spLocks noChangeArrowheads="1"/>
              </p:cNvSpPr>
              <p:nvPr/>
            </p:nvSpPr>
            <p:spPr bwMode="auto">
              <a:xfrm>
                <a:off x="3189" y="3497"/>
                <a:ext cx="1948" cy="66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prstTxWarp prst="textNoShape">
                  <a:avLst/>
                </a:prstTxWarp>
                <a:normAutofit/>
              </a:bodyPr>
              <a:lstStyle/>
              <a:p>
                <a:pPr>
                  <a:buFont typeface="Wingdings" charset="2"/>
                  <a:buChar char="Ø"/>
                </a:pPr>
                <a:r>
                  <a:rPr lang="en-US" sz="2000" dirty="0">
                    <a:solidFill>
                      <a:srgbClr val="FFFF00"/>
                    </a:solidFill>
                  </a:rPr>
                  <a:t> Direction reconstruction</a:t>
                </a:r>
              </a:p>
              <a:p>
                <a:pPr>
                  <a:buFont typeface="Wingdings" charset="2"/>
                  <a:buChar char="Ø"/>
                </a:pPr>
                <a:r>
                  <a:rPr lang="en-US" sz="2000" dirty="0">
                    <a:solidFill>
                      <a:srgbClr val="FFFF00"/>
                    </a:solidFill>
                  </a:rPr>
                  <a:t> Particle-id</a:t>
                </a:r>
              </a:p>
              <a:p>
                <a:pPr>
                  <a:buFont typeface="Wingdings" charset="2"/>
                  <a:buChar char="Ø"/>
                </a:pPr>
                <a:r>
                  <a:rPr lang="en-US" sz="2000" dirty="0">
                    <a:solidFill>
                      <a:srgbClr val="FFFF00"/>
                    </a:solidFill>
                  </a:rPr>
                  <a:t> Energy reconstruction</a:t>
                </a:r>
              </a:p>
            </p:txBody>
          </p:sp>
        </p:grp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2035475" y="2492888"/>
            <a:ext cx="5630863" cy="1752600"/>
            <a:chOff x="1248" y="1584"/>
            <a:chExt cx="3547" cy="1104"/>
          </a:xfrm>
        </p:grpSpPr>
        <p:sp>
          <p:nvSpPr>
            <p:cNvPr id="385083" name="Rectangle 59"/>
            <p:cNvSpPr>
              <a:spLocks noChangeArrowheads="1"/>
            </p:cNvSpPr>
            <p:nvPr/>
          </p:nvSpPr>
          <p:spPr bwMode="auto">
            <a:xfrm>
              <a:off x="4299" y="2224"/>
              <a:ext cx="49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solidFill>
                    <a:srgbClr val="FFA040"/>
                  </a:solidFill>
                </a:rPr>
                <a:t>Shower</a:t>
              </a:r>
            </a:p>
            <a:p>
              <a:pPr algn="ctr"/>
              <a:r>
                <a:rPr lang="it-IT" sz="1400" i="1">
                  <a:solidFill>
                    <a:srgbClr val="FFA040"/>
                  </a:solidFill>
                </a:rPr>
                <a:t>top</a:t>
              </a:r>
            </a:p>
          </p:txBody>
        </p:sp>
        <p:sp>
          <p:nvSpPr>
            <p:cNvPr id="385085" name="Oval 61"/>
            <p:cNvSpPr>
              <a:spLocks noChangeArrowheads="1"/>
            </p:cNvSpPr>
            <p:nvPr/>
          </p:nvSpPr>
          <p:spPr bwMode="auto">
            <a:xfrm>
              <a:off x="4224" y="2496"/>
              <a:ext cx="192" cy="192"/>
            </a:xfrm>
            <a:prstGeom prst="ellipse">
              <a:avLst/>
            </a:prstGeom>
            <a:solidFill>
              <a:srgbClr val="FFA040">
                <a:alpha val="64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087" name="Line 63"/>
            <p:cNvSpPr>
              <a:spLocks noChangeShapeType="1"/>
            </p:cNvSpPr>
            <p:nvPr/>
          </p:nvSpPr>
          <p:spPr bwMode="auto">
            <a:xfrm flipH="1" flipV="1">
              <a:off x="1440" y="1680"/>
              <a:ext cx="2784" cy="912"/>
            </a:xfrm>
            <a:prstGeom prst="line">
              <a:avLst/>
            </a:prstGeom>
            <a:noFill/>
            <a:ln w="9525">
              <a:solidFill>
                <a:srgbClr val="FFA04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089" name="Oval 65"/>
            <p:cNvSpPr>
              <a:spLocks noChangeArrowheads="1"/>
            </p:cNvSpPr>
            <p:nvPr/>
          </p:nvSpPr>
          <p:spPr bwMode="auto">
            <a:xfrm>
              <a:off x="1248" y="1584"/>
              <a:ext cx="192" cy="192"/>
            </a:xfrm>
            <a:prstGeom prst="ellipse">
              <a:avLst/>
            </a:prstGeom>
            <a:noFill/>
            <a:ln w="22225">
              <a:solidFill>
                <a:srgbClr val="FFA04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1970130" y="3331088"/>
            <a:ext cx="5824538" cy="1685925"/>
            <a:chOff x="1200" y="2112"/>
            <a:chExt cx="3669" cy="1062"/>
          </a:xfrm>
        </p:grpSpPr>
        <p:sp>
          <p:nvSpPr>
            <p:cNvPr id="385084" name="Rectangle 60"/>
            <p:cNvSpPr>
              <a:spLocks noChangeArrowheads="1"/>
            </p:cNvSpPr>
            <p:nvPr/>
          </p:nvSpPr>
          <p:spPr bwMode="auto">
            <a:xfrm>
              <a:off x="4373" y="2848"/>
              <a:ext cx="49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solidFill>
                    <a:srgbClr val="FFA040"/>
                  </a:solidFill>
                </a:rPr>
                <a:t>Shower</a:t>
              </a:r>
            </a:p>
            <a:p>
              <a:pPr algn="ctr"/>
              <a:r>
                <a:rPr lang="it-IT" sz="1400" i="1">
                  <a:solidFill>
                    <a:srgbClr val="FFA040"/>
                  </a:solidFill>
                </a:rPr>
                <a:t>tail</a:t>
              </a:r>
            </a:p>
          </p:txBody>
        </p:sp>
        <p:sp>
          <p:nvSpPr>
            <p:cNvPr id="385086" name="Oval 62"/>
            <p:cNvSpPr>
              <a:spLocks noChangeArrowheads="1"/>
            </p:cNvSpPr>
            <p:nvPr/>
          </p:nvSpPr>
          <p:spPr bwMode="auto">
            <a:xfrm>
              <a:off x="4512" y="2640"/>
              <a:ext cx="288" cy="240"/>
            </a:xfrm>
            <a:prstGeom prst="ellipse">
              <a:avLst/>
            </a:prstGeom>
            <a:solidFill>
              <a:srgbClr val="FFA040">
                <a:alpha val="64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088" name="Line 64"/>
            <p:cNvSpPr>
              <a:spLocks noChangeShapeType="1"/>
            </p:cNvSpPr>
            <p:nvPr/>
          </p:nvSpPr>
          <p:spPr bwMode="auto">
            <a:xfrm flipH="1" flipV="1">
              <a:off x="1440" y="2304"/>
              <a:ext cx="3072" cy="480"/>
            </a:xfrm>
            <a:prstGeom prst="line">
              <a:avLst/>
            </a:prstGeom>
            <a:noFill/>
            <a:ln w="9525">
              <a:solidFill>
                <a:srgbClr val="FFA04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090" name="Oval 66"/>
            <p:cNvSpPr>
              <a:spLocks noChangeArrowheads="1"/>
            </p:cNvSpPr>
            <p:nvPr/>
          </p:nvSpPr>
          <p:spPr bwMode="auto">
            <a:xfrm>
              <a:off x="1200" y="2112"/>
              <a:ext cx="288" cy="240"/>
            </a:xfrm>
            <a:prstGeom prst="ellipse">
              <a:avLst/>
            </a:prstGeom>
            <a:noFill/>
            <a:ln w="22225">
              <a:solidFill>
                <a:srgbClr val="FFA04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5900223" y="3376613"/>
            <a:ext cx="855662" cy="760412"/>
            <a:chOff x="3703" y="2079"/>
            <a:chExt cx="539" cy="479"/>
          </a:xfrm>
        </p:grpSpPr>
        <p:sp>
          <p:nvSpPr>
            <p:cNvPr id="385082" name="Rectangle 58"/>
            <p:cNvSpPr>
              <a:spLocks noChangeArrowheads="1"/>
            </p:cNvSpPr>
            <p:nvPr/>
          </p:nvSpPr>
          <p:spPr bwMode="auto">
            <a:xfrm>
              <a:off x="4032" y="2346"/>
              <a:ext cx="1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A040"/>
                  </a:solidFill>
                  <a:sym typeface="Symbol" charset="2"/>
                </a:rPr>
                <a:t></a:t>
              </a:r>
              <a:endParaRPr lang="it-IT" sz="2000" i="1">
                <a:solidFill>
                  <a:srgbClr val="FFA040"/>
                </a:solidFill>
              </a:endParaRPr>
            </a:p>
          </p:txBody>
        </p:sp>
        <p:sp>
          <p:nvSpPr>
            <p:cNvPr id="385091" name="Rectangle 67"/>
            <p:cNvSpPr>
              <a:spLocks noChangeArrowheads="1"/>
            </p:cNvSpPr>
            <p:nvPr/>
          </p:nvSpPr>
          <p:spPr bwMode="auto">
            <a:xfrm>
              <a:off x="3703" y="2079"/>
              <a:ext cx="53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solidFill>
                    <a:srgbClr val="FFA040"/>
                  </a:solidFill>
                  <a:latin typeface="Symbol" charset="2"/>
                  <a:sym typeface="Symbol" charset="2"/>
                </a:rPr>
                <a:t></a:t>
              </a:r>
              <a:r>
                <a:rPr lang="en-US" sz="1400">
                  <a:solidFill>
                    <a:srgbClr val="FFA040"/>
                  </a:solidFill>
                </a:rPr>
                <a:t>-ray </a:t>
              </a:r>
            </a:p>
            <a:p>
              <a:pPr algn="ctr"/>
              <a:r>
                <a:rPr lang="en-US" sz="1400">
                  <a:solidFill>
                    <a:srgbClr val="FFA040"/>
                  </a:solidFill>
                </a:rPr>
                <a:t>direction</a:t>
              </a:r>
              <a:endParaRPr lang="it-IT" sz="1400" i="1">
                <a:solidFill>
                  <a:srgbClr val="FFA040"/>
                </a:solidFill>
              </a:endParaRPr>
            </a:p>
          </p:txBody>
        </p:sp>
      </p:grpSp>
      <p:sp>
        <p:nvSpPr>
          <p:cNvPr id="385099" name="Rectangle 75"/>
          <p:cNvSpPr>
            <a:spLocks noChangeArrowheads="1"/>
          </p:cNvSpPr>
          <p:nvPr/>
        </p:nvSpPr>
        <p:spPr bwMode="auto">
          <a:xfrm>
            <a:off x="4495800" y="1524000"/>
            <a:ext cx="4495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norm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IACT detector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=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Atmosphere + telescope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85116" name="AutoShape 92"/>
          <p:cNvSpPr>
            <a:spLocks noChangeArrowheads="1"/>
          </p:cNvSpPr>
          <p:nvPr/>
        </p:nvSpPr>
        <p:spPr bwMode="auto">
          <a:xfrm flipH="1">
            <a:off x="2351130" y="1828800"/>
            <a:ext cx="1752600" cy="838200"/>
          </a:xfrm>
          <a:prstGeom prst="parallelogram">
            <a:avLst>
              <a:gd name="adj" fmla="val 18934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117" name="AutoShape 93"/>
          <p:cNvSpPr>
            <a:spLocks noChangeArrowheads="1"/>
          </p:cNvSpPr>
          <p:nvPr/>
        </p:nvSpPr>
        <p:spPr bwMode="auto">
          <a:xfrm flipH="1">
            <a:off x="293730" y="1219200"/>
            <a:ext cx="1752600" cy="838200"/>
          </a:xfrm>
          <a:prstGeom prst="parallelogram">
            <a:avLst>
              <a:gd name="adj" fmla="val 0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118" name="Text Box 94"/>
          <p:cNvSpPr txBox="1">
            <a:spLocks noChangeArrowheads="1"/>
          </p:cNvSpPr>
          <p:nvPr/>
        </p:nvSpPr>
        <p:spPr bwMode="auto">
          <a:xfrm>
            <a:off x="1055730" y="2209800"/>
            <a:ext cx="11969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 i="1">
                <a:solidFill>
                  <a:schemeClr val="bg1"/>
                </a:solidFill>
              </a:rPr>
              <a:t>Shower top</a:t>
            </a:r>
          </a:p>
          <a:p>
            <a:pPr>
              <a:spcBef>
                <a:spcPct val="50000"/>
              </a:spcBef>
            </a:pPr>
            <a:r>
              <a:rPr lang="it-IT" sz="1400" b="1" i="1">
                <a:solidFill>
                  <a:schemeClr val="bg1"/>
                </a:solidFill>
              </a:rPr>
              <a:t>N</a:t>
            </a:r>
            <a:r>
              <a:rPr lang="it-IT" sz="1400" b="1" i="1" baseline="-25000">
                <a:solidFill>
                  <a:schemeClr val="bg1"/>
                </a:solidFill>
              </a:rPr>
              <a:t>1 </a:t>
            </a:r>
            <a:r>
              <a:rPr lang="it-IT" sz="1400" b="1" i="1">
                <a:solidFill>
                  <a:schemeClr val="bg1"/>
                </a:solidFill>
              </a:rPr>
              <a:t>,</a:t>
            </a:r>
            <a:r>
              <a:rPr lang="it-IT" sz="1400" b="1" i="1">
                <a:solidFill>
                  <a:schemeClr val="bg1"/>
                </a:solidFill>
                <a:latin typeface="Symbol" charset="2"/>
                <a:sym typeface="Symbol" charset="2"/>
              </a:rPr>
              <a:t></a:t>
            </a:r>
            <a:r>
              <a:rPr lang="it-IT" sz="1400" b="1" i="1" baseline="-25000">
                <a:solidFill>
                  <a:schemeClr val="bg1"/>
                </a:solidFill>
              </a:rPr>
              <a:t>C1</a:t>
            </a:r>
            <a:endParaRPr lang="it-IT" sz="1400" b="1" i="1">
              <a:solidFill>
                <a:schemeClr val="bg1"/>
              </a:solidFill>
            </a:endParaRPr>
          </a:p>
        </p:txBody>
      </p:sp>
      <p:sp>
        <p:nvSpPr>
          <p:cNvPr id="385119" name="Text Box 95"/>
          <p:cNvSpPr txBox="1">
            <a:spLocks noChangeArrowheads="1"/>
          </p:cNvSpPr>
          <p:nvPr/>
        </p:nvSpPr>
        <p:spPr bwMode="auto">
          <a:xfrm>
            <a:off x="827130" y="3781425"/>
            <a:ext cx="152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 i="1">
                <a:solidFill>
                  <a:schemeClr val="bg1"/>
                </a:solidFill>
              </a:rPr>
              <a:t>Shower tail</a:t>
            </a:r>
          </a:p>
          <a:p>
            <a:pPr>
              <a:spcBef>
                <a:spcPct val="50000"/>
              </a:spcBef>
            </a:pPr>
            <a:r>
              <a:rPr lang="it-IT" sz="1400" b="1" i="1">
                <a:solidFill>
                  <a:schemeClr val="bg1"/>
                </a:solidFill>
              </a:rPr>
              <a:t>n</a:t>
            </a:r>
            <a:r>
              <a:rPr lang="it-IT" sz="1400" b="1" i="1" baseline="-25000">
                <a:solidFill>
                  <a:schemeClr val="bg1"/>
                </a:solidFill>
              </a:rPr>
              <a:t>2</a:t>
            </a:r>
            <a:r>
              <a:rPr lang="it-IT" sz="1400" b="1" i="1">
                <a:solidFill>
                  <a:schemeClr val="bg1"/>
                </a:solidFill>
              </a:rPr>
              <a:t>&gt;n</a:t>
            </a:r>
            <a:r>
              <a:rPr lang="it-IT" sz="1400" b="1" i="1" baseline="-25000">
                <a:solidFill>
                  <a:schemeClr val="bg1"/>
                </a:solidFill>
              </a:rPr>
              <a:t>1 </a:t>
            </a:r>
            <a:r>
              <a:rPr lang="it-IT" sz="1400" b="1" i="1">
                <a:solidFill>
                  <a:schemeClr val="bg1"/>
                </a:solidFill>
                <a:sym typeface="Symbol" charset="2"/>
              </a:rPr>
              <a:t></a:t>
            </a:r>
            <a:r>
              <a:rPr lang="it-IT" sz="1400" b="1" i="1" baseline="-25000">
                <a:solidFill>
                  <a:schemeClr val="bg1"/>
                </a:solidFill>
              </a:rPr>
              <a:t> </a:t>
            </a:r>
            <a:r>
              <a:rPr lang="it-IT" sz="1400" b="1" i="1">
                <a:solidFill>
                  <a:schemeClr val="bg1"/>
                </a:solidFill>
                <a:latin typeface="Symbol" charset="2"/>
                <a:sym typeface="Symbol" charset="2"/>
              </a:rPr>
              <a:t></a:t>
            </a:r>
            <a:r>
              <a:rPr lang="it-IT" sz="1400" b="1" i="1" baseline="-25000">
                <a:solidFill>
                  <a:schemeClr val="bg1"/>
                </a:solidFill>
              </a:rPr>
              <a:t>C2</a:t>
            </a:r>
            <a:r>
              <a:rPr lang="it-IT" sz="1400" b="1" i="1">
                <a:solidFill>
                  <a:schemeClr val="bg1"/>
                </a:solidFill>
              </a:rPr>
              <a:t>&gt; </a:t>
            </a:r>
            <a:r>
              <a:rPr lang="it-IT" sz="1400" b="1" i="1">
                <a:solidFill>
                  <a:schemeClr val="bg1"/>
                </a:solidFill>
                <a:latin typeface="Symbol" charset="2"/>
                <a:sym typeface="Symbol" charset="2"/>
              </a:rPr>
              <a:t></a:t>
            </a:r>
            <a:r>
              <a:rPr lang="it-IT" sz="1400" b="1" i="1" baseline="-25000">
                <a:solidFill>
                  <a:schemeClr val="bg1"/>
                </a:solidFill>
              </a:rPr>
              <a:t>C1</a:t>
            </a:r>
          </a:p>
          <a:p>
            <a:pPr>
              <a:spcBef>
                <a:spcPct val="50000"/>
              </a:spcBef>
            </a:pPr>
            <a:endParaRPr lang="it-IT" sz="14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2243667"/>
          </a:xfrm>
          <a:prstGeom prst="rect">
            <a:avLst/>
          </a:prstGeom>
          <a:solidFill>
            <a:srgbClr val="2A72D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magic-telescop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1359"/>
            <a:ext cx="9144000" cy="6085841"/>
          </a:xfrm>
          <a:prstGeom prst="rect">
            <a:avLst/>
          </a:prstGeom>
        </p:spPr>
      </p:pic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6400800" cy="10668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5F6CD"/>
                </a:solidFill>
              </a:rPr>
              <a:t>The MAGIC </a:t>
            </a:r>
            <a:r>
              <a:rPr lang="it-IT" dirty="0" err="1" smtClean="0">
                <a:solidFill>
                  <a:srgbClr val="F5F6CD"/>
                </a:solidFill>
              </a:rPr>
              <a:t>telescopes</a:t>
            </a:r>
            <a:endParaRPr lang="it-IT" dirty="0">
              <a:solidFill>
                <a:srgbClr val="F5F6C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371600"/>
            <a:ext cx="8153400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5F6CD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rgbClr val="F5F6CD"/>
                </a:solidFill>
                <a:latin typeface="+mj-lt"/>
              </a:rPr>
              <a:t>VHE range </a:t>
            </a:r>
            <a:r>
              <a:rPr lang="en-US" sz="2800" dirty="0" smtClean="0">
                <a:solidFill>
                  <a:srgbClr val="F5F6CD"/>
                </a:solidFill>
                <a:latin typeface="+mj-lt"/>
              </a:rPr>
              <a:t>- Energy </a:t>
            </a:r>
            <a:r>
              <a:rPr lang="en-US" sz="2800" dirty="0">
                <a:solidFill>
                  <a:srgbClr val="F5F6CD"/>
                </a:solidFill>
                <a:latin typeface="+mj-lt"/>
              </a:rPr>
              <a:t>threshold </a:t>
            </a:r>
            <a:r>
              <a:rPr lang="en-US" sz="2800" b="1" dirty="0">
                <a:solidFill>
                  <a:srgbClr val="F5F6CD"/>
                </a:solidFill>
                <a:latin typeface="+mj-lt"/>
              </a:rPr>
              <a:t>~50 </a:t>
            </a:r>
            <a:r>
              <a:rPr lang="en-US" sz="2800" b="1" dirty="0" err="1" smtClean="0">
                <a:solidFill>
                  <a:srgbClr val="F5F6CD"/>
                </a:solidFill>
                <a:latin typeface="+mj-lt"/>
              </a:rPr>
              <a:t>GeV</a:t>
            </a:r>
            <a:r>
              <a:rPr lang="en-US" sz="2800" b="1" dirty="0" smtClean="0">
                <a:solidFill>
                  <a:srgbClr val="F5F6CD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rgbClr val="F5F6CD"/>
                </a:solidFill>
                <a:latin typeface="+mj-lt"/>
              </a:rPr>
              <a:t>(up to 10 </a:t>
            </a:r>
            <a:r>
              <a:rPr lang="en-US" sz="2000" dirty="0" err="1" smtClean="0">
                <a:solidFill>
                  <a:srgbClr val="F5F6CD"/>
                </a:solidFill>
                <a:latin typeface="+mj-lt"/>
              </a:rPr>
              <a:t>TeV</a:t>
            </a:r>
            <a:r>
              <a:rPr lang="en-US" sz="2000" dirty="0" smtClean="0">
                <a:solidFill>
                  <a:srgbClr val="F5F6CD"/>
                </a:solidFill>
                <a:latin typeface="+mj-lt"/>
              </a:rPr>
              <a:t>)</a:t>
            </a:r>
            <a:endParaRPr lang="en-US" sz="2800" dirty="0" smtClean="0">
              <a:solidFill>
                <a:srgbClr val="F5F6CD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5F6CD"/>
                </a:solidFill>
                <a:latin typeface="+mj-lt"/>
              </a:rPr>
              <a:t> Energy </a:t>
            </a:r>
            <a:r>
              <a:rPr lang="en-US" sz="2800" dirty="0">
                <a:solidFill>
                  <a:srgbClr val="F5F6CD"/>
                </a:solidFill>
                <a:latin typeface="+mj-lt"/>
              </a:rPr>
              <a:t>Resolution ~20%</a:t>
            </a:r>
            <a:r>
              <a:rPr lang="en-US" sz="2800" dirty="0" smtClean="0">
                <a:solidFill>
                  <a:srgbClr val="F5F6CD"/>
                </a:solidFill>
                <a:latin typeface="+mj-lt"/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5F6CD"/>
                </a:solidFill>
                <a:latin typeface="+mj-lt"/>
              </a:rPr>
              <a:t> FOV: 3.5</a:t>
            </a:r>
            <a:r>
              <a:rPr lang="en-US" sz="2800" baseline="30000" dirty="0" smtClean="0">
                <a:solidFill>
                  <a:srgbClr val="F5F6CD"/>
                </a:solidFill>
                <a:latin typeface="+mj-lt"/>
              </a:rPr>
              <a:t>o</a:t>
            </a:r>
            <a:r>
              <a:rPr lang="en-US" sz="2800" dirty="0" smtClean="0">
                <a:solidFill>
                  <a:srgbClr val="F5F6CD"/>
                </a:solidFill>
                <a:latin typeface="+mj-lt"/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5F6CD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F5F6CD"/>
                </a:solidFill>
                <a:latin typeface="+mj-lt"/>
              </a:rPr>
              <a:t>Angular Resolution ~</a:t>
            </a:r>
            <a:r>
              <a:rPr lang="en-US" sz="2800" dirty="0" smtClean="0">
                <a:solidFill>
                  <a:srgbClr val="F5F6CD"/>
                </a:solidFill>
                <a:latin typeface="+mj-lt"/>
              </a:rPr>
              <a:t>0.1</a:t>
            </a:r>
            <a:r>
              <a:rPr lang="en-US" sz="2800" baseline="30000" dirty="0" smtClean="0">
                <a:solidFill>
                  <a:srgbClr val="F5F6CD"/>
                </a:solidFill>
                <a:latin typeface="+mj-lt"/>
              </a:rPr>
              <a:t>o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5F6CD"/>
                </a:solidFill>
                <a:latin typeface="+mj-lt"/>
              </a:rPr>
              <a:t> Sensitivity </a:t>
            </a:r>
            <a:r>
              <a:rPr lang="en-US" dirty="0">
                <a:solidFill>
                  <a:srgbClr val="F5F6CD"/>
                </a:solidFill>
                <a:latin typeface="+mj-lt"/>
              </a:rPr>
              <a:t>(5 </a:t>
            </a:r>
            <a:r>
              <a:rPr lang="en-US" dirty="0" err="1">
                <a:solidFill>
                  <a:srgbClr val="F5F6CD"/>
                </a:solidFill>
                <a:latin typeface="+mj-lt"/>
              </a:rPr>
              <a:t>σ</a:t>
            </a:r>
            <a:r>
              <a:rPr lang="en-US" dirty="0">
                <a:solidFill>
                  <a:srgbClr val="F5F6CD"/>
                </a:solidFill>
                <a:latin typeface="+mj-lt"/>
              </a:rPr>
              <a:t> in 50 </a:t>
            </a:r>
            <a:r>
              <a:rPr lang="en-US" dirty="0" smtClean="0">
                <a:solidFill>
                  <a:srgbClr val="F5F6CD"/>
                </a:solidFill>
                <a:latin typeface="+mj-lt"/>
              </a:rPr>
              <a:t>hours)</a:t>
            </a:r>
            <a:r>
              <a:rPr lang="en-US" sz="2800" dirty="0" smtClean="0">
                <a:solidFill>
                  <a:srgbClr val="F5F6CD"/>
                </a:solidFill>
                <a:latin typeface="+mj-lt"/>
              </a:rPr>
              <a:t>: </a:t>
            </a:r>
            <a:r>
              <a:rPr lang="en-US" sz="2000" dirty="0" smtClean="0">
                <a:solidFill>
                  <a:srgbClr val="F5F6CD"/>
                </a:solidFill>
                <a:latin typeface="+mj-lt"/>
              </a:rPr>
              <a:t>~1% </a:t>
            </a:r>
            <a:r>
              <a:rPr lang="en-US" sz="2000" dirty="0">
                <a:solidFill>
                  <a:srgbClr val="F5F6CD"/>
                </a:solidFill>
                <a:latin typeface="+mj-lt"/>
              </a:rPr>
              <a:t>Crab Nebula flux </a:t>
            </a:r>
            <a:r>
              <a:rPr lang="en-US" sz="2000" dirty="0" smtClean="0">
                <a:solidFill>
                  <a:srgbClr val="F5F6CD"/>
                </a:solidFill>
                <a:latin typeface="+mj-lt"/>
              </a:rPr>
              <a:t>(@~200 </a:t>
            </a:r>
            <a:r>
              <a:rPr lang="en-US" sz="2000" dirty="0" err="1">
                <a:solidFill>
                  <a:srgbClr val="F5F6CD"/>
                </a:solidFill>
                <a:latin typeface="+mj-lt"/>
              </a:rPr>
              <a:t>GeV</a:t>
            </a:r>
            <a:r>
              <a:rPr lang="en-US" sz="2000" dirty="0">
                <a:solidFill>
                  <a:srgbClr val="F5F6CD"/>
                </a:solidFill>
                <a:latin typeface="+mj-lt"/>
              </a:rPr>
              <a:t>)</a:t>
            </a:r>
            <a:endParaRPr lang="en-US" sz="3200" dirty="0">
              <a:solidFill>
                <a:srgbClr val="F5F6CD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5238690"/>
            <a:ext cx="1371600" cy="52322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5F6CD"/>
                </a:solidFill>
              </a:rPr>
              <a:t>2004</a:t>
            </a:r>
            <a:endParaRPr lang="en-US" sz="2800" dirty="0">
              <a:solidFill>
                <a:srgbClr val="F5F6C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3657600"/>
            <a:ext cx="838200" cy="46166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5F6CD"/>
                </a:solidFill>
              </a:rPr>
              <a:t>2009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397180" y="6172200"/>
            <a:ext cx="413722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MAGIC performance paper:</a:t>
            </a:r>
          </a:p>
          <a:p>
            <a:r>
              <a:rPr lang="en-US" dirty="0" err="1" smtClean="0"/>
              <a:t>Aleksic</a:t>
            </a:r>
            <a:r>
              <a:rPr lang="en-US" dirty="0" smtClean="0"/>
              <a:t> et al. (MAGIC) </a:t>
            </a:r>
            <a:r>
              <a:rPr lang="en-US" dirty="0" err="1" smtClean="0"/>
              <a:t>APh</a:t>
            </a:r>
            <a:r>
              <a:rPr lang="en-US" dirty="0" smtClean="0"/>
              <a:t>, 2012, 35, 435A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24366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oster.jpg"/>
          <p:cNvPicPr>
            <a:picLocks noGrp="1" noChangeAspect="1"/>
          </p:cNvPicPr>
          <p:nvPr>
            <p:ph idx="1"/>
          </p:nvPr>
        </p:nvPicPr>
        <p:blipFill>
          <a:blip r:embed="rId2"/>
          <a:srcRect t="16662"/>
          <a:stretch>
            <a:fillRect/>
          </a:stretch>
        </p:blipFill>
        <p:spPr>
          <a:xfrm>
            <a:off x="-118532" y="1143001"/>
            <a:ext cx="9381442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AGN: Prospects with CTA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Artists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11"/>
            <a:ext cx="9153746" cy="68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980819" y="228600"/>
            <a:ext cx="7543800" cy="685800"/>
          </a:xfrm>
        </p:spPr>
        <p:txBody>
          <a:bodyPr/>
          <a:lstStyle/>
          <a:p>
            <a:r>
              <a:rPr lang="fr-FR" dirty="0"/>
              <a:t>The CTA concept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447800" y="2362200"/>
            <a:ext cx="3109913" cy="10318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low energy section</a:t>
            </a:r>
          </a:p>
          <a:p>
            <a:r>
              <a:rPr lang="fr-FR">
                <a:solidFill>
                  <a:schemeClr val="bg1"/>
                </a:solidFill>
              </a:rPr>
              <a:t>E</a:t>
            </a:r>
            <a:r>
              <a:rPr lang="fr-FR" baseline="-25000">
                <a:solidFill>
                  <a:schemeClr val="bg1"/>
                </a:solidFill>
              </a:rPr>
              <a:t>thresh</a:t>
            </a:r>
            <a:r>
              <a:rPr lang="fr-FR">
                <a:solidFill>
                  <a:schemeClr val="bg1"/>
                </a:solidFill>
              </a:rPr>
              <a:t> ~ 10 GeV</a:t>
            </a:r>
          </a:p>
          <a:p>
            <a:r>
              <a:rPr lang="fr-FR">
                <a:solidFill>
                  <a:schemeClr val="bg1"/>
                </a:solidFill>
              </a:rPr>
              <a:t>a few </a:t>
            </a:r>
            <a:r>
              <a:rPr lang="fr-FR" sz="240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ø</a:t>
            </a:r>
            <a:r>
              <a:rPr lang="fr-FR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=</a:t>
            </a:r>
            <a:r>
              <a:rPr lang="fr-FR">
                <a:solidFill>
                  <a:schemeClr val="bg1"/>
                </a:solidFill>
              </a:rPr>
              <a:t>23 m telescopes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H="1">
            <a:off x="2514600" y="3429000"/>
            <a:ext cx="152400" cy="1143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5105400" y="1524000"/>
            <a:ext cx="3048000" cy="10318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core array</a:t>
            </a:r>
          </a:p>
          <a:p>
            <a:r>
              <a:rPr lang="fr-FR">
                <a:solidFill>
                  <a:schemeClr val="bg1"/>
                </a:solidFill>
              </a:rPr>
              <a:t>100 GeV-10 TeV</a:t>
            </a:r>
          </a:p>
          <a:p>
            <a:r>
              <a:rPr lang="fr-FR">
                <a:solidFill>
                  <a:schemeClr val="bg1"/>
                </a:solidFill>
              </a:rPr>
              <a:t>~ 40 </a:t>
            </a:r>
            <a:r>
              <a:rPr lang="fr-FR" sz="240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ø</a:t>
            </a:r>
            <a:r>
              <a:rPr lang="fr-FR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=</a:t>
            </a:r>
            <a:r>
              <a:rPr lang="fr-FR">
                <a:solidFill>
                  <a:schemeClr val="bg1"/>
                </a:solidFill>
              </a:rPr>
              <a:t>12 m telescopes</a:t>
            </a: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flipH="1">
            <a:off x="5029200" y="2438400"/>
            <a:ext cx="762000" cy="2286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5747565" y="2797480"/>
            <a:ext cx="2470150" cy="10318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high energy section</a:t>
            </a:r>
          </a:p>
          <a:p>
            <a:r>
              <a:rPr lang="fr-FR">
                <a:solidFill>
                  <a:schemeClr val="bg1"/>
                </a:solidFill>
              </a:rPr>
              <a:t>~ 40 </a:t>
            </a:r>
            <a:r>
              <a:rPr lang="fr-FR" sz="2400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ø</a:t>
            </a:r>
            <a:r>
              <a:rPr lang="fr-FR">
                <a:solidFill>
                  <a:schemeClr val="bg1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=6 m </a:t>
            </a:r>
            <a:r>
              <a:rPr lang="fr-FR">
                <a:solidFill>
                  <a:schemeClr val="bg1"/>
                </a:solidFill>
              </a:rPr>
              <a:t>tel.</a:t>
            </a:r>
          </a:p>
          <a:p>
            <a:r>
              <a:rPr lang="fr-FR">
                <a:solidFill>
                  <a:schemeClr val="bg1"/>
                </a:solidFill>
              </a:rPr>
              <a:t>on 10 km</a:t>
            </a:r>
            <a:r>
              <a:rPr lang="fr-FR" baseline="30000">
                <a:solidFill>
                  <a:schemeClr val="bg1"/>
                </a:solidFill>
              </a:rPr>
              <a:t>2</a:t>
            </a:r>
            <a:r>
              <a:rPr lang="fr-FR">
                <a:solidFill>
                  <a:schemeClr val="bg1"/>
                </a:solidFill>
              </a:rPr>
              <a:t> area</a:t>
            </a:r>
            <a:endParaRPr lang="fr-FR" baseline="30000">
              <a:solidFill>
                <a:schemeClr val="bg1"/>
              </a:solidFill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7010400" y="3810000"/>
            <a:ext cx="914400" cy="1447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769983" y="1250950"/>
            <a:ext cx="3036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2 </a:t>
            </a:r>
            <a:r>
              <a:rPr lang="fr-FR" b="1" dirty="0" err="1">
                <a:solidFill>
                  <a:srgbClr val="FFFF00"/>
                </a:solidFill>
              </a:rPr>
              <a:t>arrays</a:t>
            </a:r>
            <a:r>
              <a:rPr lang="fr-FR" b="1" dirty="0">
                <a:solidFill>
                  <a:srgbClr val="FFFF00"/>
                </a:solidFill>
              </a:rPr>
              <a:t>: </a:t>
            </a:r>
            <a:r>
              <a:rPr lang="fr-FR" b="1" dirty="0" err="1">
                <a:solidFill>
                  <a:srgbClr val="FFFF00"/>
                </a:solidFill>
              </a:rPr>
              <a:t>north+south</a:t>
            </a:r>
            <a:endParaRPr lang="fr-FR" b="1" dirty="0">
              <a:solidFill>
                <a:srgbClr val="FFFF00"/>
              </a:solidFill>
            </a:endParaRPr>
          </a:p>
          <a:p>
            <a:r>
              <a:rPr lang="fr-FR" b="1" dirty="0" err="1">
                <a:solidFill>
                  <a:srgbClr val="FFFF00"/>
                </a:solidFill>
                <a:sym typeface="Symbol" charset="2"/>
              </a:rPr>
              <a:t></a:t>
            </a:r>
            <a:r>
              <a:rPr lang="fr-FR" b="1" dirty="0">
                <a:solidFill>
                  <a:srgbClr val="FFFF00"/>
                </a:solidFill>
                <a:sym typeface="Symbol" charset="2"/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all-sky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coverage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VHE sky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/>
          <a:lstStyle/>
          <a:p>
            <a:r>
              <a:rPr lang="en-US" dirty="0" smtClean="0"/>
              <a:t>53 extragalactic sources </a:t>
            </a:r>
          </a:p>
          <a:p>
            <a:pPr lvl="1"/>
            <a:r>
              <a:rPr lang="en-US" sz="2400" dirty="0" smtClean="0"/>
              <a:t>29 detected by MAGIC (15 discovered) </a:t>
            </a:r>
            <a:endParaRPr lang="en-US" dirty="0"/>
          </a:p>
        </p:txBody>
      </p:sp>
      <p:pic>
        <p:nvPicPr>
          <p:cNvPr id="3" name="Grafik 8" descr="TeV_Skymap_exgal.jpg"/>
          <p:cNvPicPr>
            <a:picLocks noChangeAspect="1"/>
          </p:cNvPicPr>
          <p:nvPr/>
        </p:nvPicPr>
        <p:blipFill>
          <a:blip r:embed="rId2" cstate="print">
            <a:lum bright="-16000" contrast="26000"/>
          </a:blip>
          <a:stretch>
            <a:fillRect/>
          </a:stretch>
        </p:blipFill>
        <p:spPr>
          <a:xfrm>
            <a:off x="539552" y="2569696"/>
            <a:ext cx="8062526" cy="398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CTA array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possible configurations</a:t>
            </a:r>
            <a:endParaRPr lang="en-US" dirty="0"/>
          </a:p>
        </p:txBody>
      </p:sp>
      <p:pic>
        <p:nvPicPr>
          <p:cNvPr id="3" name="Picture 2" descr="Screen shot 2013-02-13 at 9.44.44 AM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1000"/>
          </a:blip>
          <a:stretch>
            <a:fillRect/>
          </a:stretch>
        </p:blipFill>
        <p:spPr>
          <a:xfrm>
            <a:off x="683867" y="2563939"/>
            <a:ext cx="7674501" cy="380473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7108147" y="4485161"/>
            <a:ext cx="328200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7953578" y="4296775"/>
            <a:ext cx="11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2000 </a:t>
            </a:r>
            <a:r>
              <a:rPr lang="en-US" sz="2400" dirty="0" err="1" smtClean="0"/>
              <a:t>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718819" y="2596507"/>
            <a:ext cx="8443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9A0101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/>
              <a:t> LST</a:t>
            </a:r>
          </a:p>
          <a:p>
            <a:r>
              <a:rPr lang="en-US" sz="1200" dirty="0" err="1" smtClean="0">
                <a:solidFill>
                  <a:srgbClr val="008000"/>
                </a:solidFill>
                <a:latin typeface="Wingdings"/>
                <a:ea typeface="Wingdings"/>
                <a:cs typeface="Wingdings"/>
              </a:rPr>
              <a:t></a:t>
            </a:r>
            <a:r>
              <a:rPr lang="en-US" dirty="0" smtClean="0"/>
              <a:t> MST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★</a:t>
            </a:r>
            <a:r>
              <a:rPr lang="en-US" dirty="0" smtClean="0"/>
              <a:t> SST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024" y="1715058"/>
            <a:ext cx="7272339" cy="4324257"/>
          </a:xfrm>
        </p:spPr>
        <p:txBody>
          <a:bodyPr>
            <a:normAutofit/>
          </a:bodyPr>
          <a:lstStyle/>
          <a:p>
            <a:r>
              <a:rPr lang="en-US" b="1" dirty="0" smtClean="0"/>
              <a:t>Sensitivity x10</a:t>
            </a:r>
          </a:p>
          <a:p>
            <a:pPr lvl="1"/>
            <a:r>
              <a:rPr lang="en-US" dirty="0" smtClean="0"/>
              <a:t>higher dynamic range -&gt; quiescent states</a:t>
            </a:r>
          </a:p>
          <a:p>
            <a:pPr lvl="1"/>
            <a:r>
              <a:rPr lang="en-US" dirty="0" smtClean="0"/>
              <a:t>higher statistics: lower uncertainties in SED</a:t>
            </a:r>
          </a:p>
          <a:p>
            <a:pPr lvl="1"/>
            <a:r>
              <a:rPr lang="en-US" dirty="0" smtClean="0"/>
              <a:t>fast variability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 descr="Screen shot 2012-11-22 at 4.43.59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>
                <a:lum bright="-11000" contrast="26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>
                <a:lum bright="-11000" contrast="26000"/>
              </a:blip>
              <a:stretch>
                <a:fillRect/>
              </a:stretch>
            </p:blipFill>
          </mc:Fallback>
        </mc:AlternateContent>
        <p:spPr>
          <a:xfrm>
            <a:off x="1828799" y="3397790"/>
            <a:ext cx="5795175" cy="330146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4837456" y="5730161"/>
            <a:ext cx="61830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72" y="274637"/>
            <a:ext cx="8361794" cy="1339009"/>
          </a:xfrm>
        </p:spPr>
        <p:txBody>
          <a:bodyPr/>
          <a:lstStyle/>
          <a:p>
            <a:r>
              <a:rPr lang="en-US" dirty="0" smtClean="0"/>
              <a:t>Three different instruments...</a:t>
            </a:r>
            <a:endParaRPr lang="en-US" dirty="0"/>
          </a:p>
        </p:txBody>
      </p:sp>
      <p:pic>
        <p:nvPicPr>
          <p:cNvPr id="4" name="Picture 3" descr="Screen shot 2012-11-10 at 11.30.36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02232" y="2111242"/>
            <a:ext cx="5098588" cy="3403999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915236" y="3430985"/>
            <a:ext cx="2626915" cy="1170591"/>
          </a:xfrm>
          <a:custGeom>
            <a:avLst/>
            <a:gdLst>
              <a:gd name="connsiteX0" fmla="*/ 0 w 2464090"/>
              <a:gd name="connsiteY0" fmla="*/ 477644 h 1170591"/>
              <a:gd name="connsiteX1" fmla="*/ 445056 w 2464090"/>
              <a:gd name="connsiteY1" fmla="*/ 966144 h 1170591"/>
              <a:gd name="connsiteX2" fmla="*/ 1194053 w 2464090"/>
              <a:gd name="connsiteY2" fmla="*/ 1107267 h 1170591"/>
              <a:gd name="connsiteX3" fmla="*/ 1975614 w 2464090"/>
              <a:gd name="connsiteY3" fmla="*/ 586200 h 1170591"/>
              <a:gd name="connsiteX4" fmla="*/ 2464090 w 2464090"/>
              <a:gd name="connsiteY4" fmla="*/ 0 h 117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4090" h="1170591">
                <a:moveTo>
                  <a:pt x="0" y="477644"/>
                </a:moveTo>
                <a:cubicBezTo>
                  <a:pt x="123023" y="669425"/>
                  <a:pt x="246047" y="861207"/>
                  <a:pt x="445056" y="966144"/>
                </a:cubicBezTo>
                <a:cubicBezTo>
                  <a:pt x="644065" y="1071081"/>
                  <a:pt x="938960" y="1170591"/>
                  <a:pt x="1194053" y="1107267"/>
                </a:cubicBezTo>
                <a:cubicBezTo>
                  <a:pt x="1449146" y="1043943"/>
                  <a:pt x="1763941" y="770744"/>
                  <a:pt x="1975614" y="586200"/>
                </a:cubicBezTo>
                <a:cubicBezTo>
                  <a:pt x="2187287" y="401656"/>
                  <a:pt x="2325688" y="200828"/>
                  <a:pt x="2464090" y="0"/>
                </a:cubicBezTo>
              </a:path>
            </a:pathLst>
          </a:cu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264407" y="3181306"/>
            <a:ext cx="2787931" cy="1232106"/>
          </a:xfrm>
          <a:custGeom>
            <a:avLst/>
            <a:gdLst>
              <a:gd name="connsiteX0" fmla="*/ 41611 w 2657671"/>
              <a:gd name="connsiteY0" fmla="*/ 607912 h 1232106"/>
              <a:gd name="connsiteX1" fmla="*/ 85031 w 2657671"/>
              <a:gd name="connsiteY1" fmla="*/ 716467 h 1232106"/>
              <a:gd name="connsiteX2" fmla="*/ 551797 w 2657671"/>
              <a:gd name="connsiteY2" fmla="*/ 1096412 h 1232106"/>
              <a:gd name="connsiteX3" fmla="*/ 1007708 w 2657671"/>
              <a:gd name="connsiteY3" fmla="*/ 1215823 h 1232106"/>
              <a:gd name="connsiteX4" fmla="*/ 1376779 w 2657671"/>
              <a:gd name="connsiteY4" fmla="*/ 1128978 h 1232106"/>
              <a:gd name="connsiteX5" fmla="*/ 2136630 w 2657671"/>
              <a:gd name="connsiteY5" fmla="*/ 597056 h 1232106"/>
              <a:gd name="connsiteX6" fmla="*/ 2657671 w 2657671"/>
              <a:gd name="connsiteY6" fmla="*/ 0 h 123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7671" h="1232106">
                <a:moveTo>
                  <a:pt x="41611" y="607912"/>
                </a:moveTo>
                <a:cubicBezTo>
                  <a:pt x="20805" y="621481"/>
                  <a:pt x="0" y="635050"/>
                  <a:pt x="85031" y="716467"/>
                </a:cubicBezTo>
                <a:cubicBezTo>
                  <a:pt x="170062" y="797884"/>
                  <a:pt x="398018" y="1013186"/>
                  <a:pt x="551797" y="1096412"/>
                </a:cubicBezTo>
                <a:cubicBezTo>
                  <a:pt x="705576" y="1179638"/>
                  <a:pt x="870211" y="1210395"/>
                  <a:pt x="1007708" y="1215823"/>
                </a:cubicBezTo>
                <a:cubicBezTo>
                  <a:pt x="1145205" y="1221251"/>
                  <a:pt x="1188625" y="1232106"/>
                  <a:pt x="1376779" y="1128978"/>
                </a:cubicBezTo>
                <a:cubicBezTo>
                  <a:pt x="1564933" y="1025850"/>
                  <a:pt x="1923148" y="785219"/>
                  <a:pt x="2136630" y="597056"/>
                </a:cubicBezTo>
                <a:cubicBezTo>
                  <a:pt x="2350112" y="408893"/>
                  <a:pt x="2503891" y="204446"/>
                  <a:pt x="2657671" y="0"/>
                </a:cubicBezTo>
              </a:path>
            </a:pathLst>
          </a:cu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361630" y="3430984"/>
            <a:ext cx="2692045" cy="948052"/>
          </a:xfrm>
          <a:custGeom>
            <a:avLst/>
            <a:gdLst>
              <a:gd name="connsiteX0" fmla="*/ 0 w 2529220"/>
              <a:gd name="connsiteY0" fmla="*/ 43422 h 948052"/>
              <a:gd name="connsiteX1" fmla="*/ 336506 w 2529220"/>
              <a:gd name="connsiteY1" fmla="*/ 597056 h 948052"/>
              <a:gd name="connsiteX2" fmla="*/ 738142 w 2529220"/>
              <a:gd name="connsiteY2" fmla="*/ 868445 h 948052"/>
              <a:gd name="connsiteX3" fmla="*/ 1280893 w 2529220"/>
              <a:gd name="connsiteY3" fmla="*/ 911867 h 948052"/>
              <a:gd name="connsiteX4" fmla="*/ 1943049 w 2529220"/>
              <a:gd name="connsiteY4" fmla="*/ 651334 h 948052"/>
              <a:gd name="connsiteX5" fmla="*/ 2529220 w 2529220"/>
              <a:gd name="connsiteY5" fmla="*/ 0 h 9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9220" h="948052">
                <a:moveTo>
                  <a:pt x="0" y="43422"/>
                </a:moveTo>
                <a:cubicBezTo>
                  <a:pt x="106741" y="251487"/>
                  <a:pt x="213482" y="459552"/>
                  <a:pt x="336506" y="597056"/>
                </a:cubicBezTo>
                <a:cubicBezTo>
                  <a:pt x="459530" y="734560"/>
                  <a:pt x="580744" y="815977"/>
                  <a:pt x="738142" y="868445"/>
                </a:cubicBezTo>
                <a:cubicBezTo>
                  <a:pt x="895540" y="920913"/>
                  <a:pt x="1080075" y="948052"/>
                  <a:pt x="1280893" y="911867"/>
                </a:cubicBezTo>
                <a:cubicBezTo>
                  <a:pt x="1481711" y="875682"/>
                  <a:pt x="1734995" y="803312"/>
                  <a:pt x="1943049" y="651334"/>
                </a:cubicBezTo>
                <a:cubicBezTo>
                  <a:pt x="2151103" y="499356"/>
                  <a:pt x="2340161" y="249678"/>
                  <a:pt x="2529220" y="0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80976" y="3430984"/>
            <a:ext cx="620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LST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MST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SST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Wider energy range (20 </a:t>
            </a:r>
            <a:r>
              <a:rPr lang="en-US" b="1" dirty="0" err="1" smtClean="0"/>
              <a:t>GeV</a:t>
            </a:r>
            <a:r>
              <a:rPr lang="en-US" b="1" dirty="0" smtClean="0"/>
              <a:t> – 100 </a:t>
            </a:r>
            <a:r>
              <a:rPr lang="en-US" b="1" dirty="0" err="1" smtClean="0"/>
              <a:t>TeV</a:t>
            </a:r>
            <a:r>
              <a:rPr lang="en-US" b="1" dirty="0" smtClean="0"/>
              <a:t>)</a:t>
            </a:r>
          </a:p>
          <a:p>
            <a:pPr lvl="1">
              <a:buNone/>
            </a:pPr>
            <a:r>
              <a:rPr lang="en-US" i="1" dirty="0" smtClean="0"/>
              <a:t>Low energy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study cutoff in 10-100 </a:t>
            </a:r>
            <a:r>
              <a:rPr lang="en-US" dirty="0" err="1" smtClean="0"/>
              <a:t>GeV</a:t>
            </a:r>
            <a:r>
              <a:rPr lang="en-US" dirty="0" smtClean="0"/>
              <a:t> range</a:t>
            </a:r>
          </a:p>
          <a:p>
            <a:pPr lvl="1"/>
            <a:r>
              <a:rPr lang="en-US" dirty="0" smtClean="0"/>
              <a:t>cover gap with Fermi/LAT</a:t>
            </a:r>
          </a:p>
          <a:p>
            <a:pPr lvl="1"/>
            <a:r>
              <a:rPr lang="en-US" dirty="0" smtClean="0"/>
              <a:t>new populations (e.g. NLSy1) </a:t>
            </a:r>
          </a:p>
          <a:p>
            <a:pPr lvl="1">
              <a:buNone/>
            </a:pPr>
            <a:r>
              <a:rPr lang="en-US" i="1" dirty="0" smtClean="0"/>
              <a:t>High energy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EBL studies: cover near-IR/IR region (~50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</a:t>
            </a:r>
          </a:p>
          <a:p>
            <a:pPr lvl="1"/>
            <a:r>
              <a:rPr lang="en-US" dirty="0" smtClean="0"/>
              <a:t>New gamma-emitters (e.g. FR0)</a:t>
            </a:r>
          </a:p>
          <a:p>
            <a:pPr lvl="1"/>
            <a:r>
              <a:rPr lang="en-US" dirty="0" err="1" smtClean="0"/>
              <a:t>Hadronic</a:t>
            </a:r>
            <a:r>
              <a:rPr lang="en-US" dirty="0" smtClean="0"/>
              <a:t> emission (e.g. starburst)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451" y="1600200"/>
            <a:ext cx="46482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Energy resolution x3-x5</a:t>
            </a:r>
          </a:p>
          <a:p>
            <a:pPr lvl="1"/>
            <a:r>
              <a:rPr lang="en-US" dirty="0" smtClean="0"/>
              <a:t>spectral features</a:t>
            </a:r>
          </a:p>
          <a:p>
            <a:pPr lvl="2"/>
            <a:r>
              <a:rPr lang="en-US" dirty="0" smtClean="0"/>
              <a:t>absorption, cut-off</a:t>
            </a:r>
          </a:p>
          <a:p>
            <a:pPr lvl="2"/>
            <a:r>
              <a:rPr lang="en-US" dirty="0" smtClean="0"/>
              <a:t>EBL signatures</a:t>
            </a:r>
          </a:p>
          <a:p>
            <a:pPr lvl="1"/>
            <a:r>
              <a:rPr lang="en-US" i="1" dirty="0" smtClean="0"/>
              <a:t>Better EBL correction</a:t>
            </a:r>
          </a:p>
          <a:p>
            <a:pPr lvl="2"/>
            <a:endParaRPr lang="en-US" dirty="0" smtClean="0"/>
          </a:p>
        </p:txBody>
      </p:sp>
      <p:pic>
        <p:nvPicPr>
          <p:cNvPr id="4" name="Picture 3" descr="Screen shot 2012-11-22 at 5.03.00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>
                <a:lum bright="-17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>
                <a:lum bright="-17000"/>
              </a:blip>
              <a:stretch>
                <a:fillRect/>
              </a:stretch>
            </p:blipFill>
          </mc:Fallback>
        </mc:AlternateContent>
        <p:spPr>
          <a:xfrm>
            <a:off x="4115230" y="2568880"/>
            <a:ext cx="4724400" cy="3196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95" y="1600200"/>
            <a:ext cx="44958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Angular resolution x2-x5</a:t>
            </a:r>
          </a:p>
          <a:p>
            <a:pPr lvl="1"/>
            <a:r>
              <a:rPr lang="en-US" dirty="0" smtClean="0"/>
              <a:t>extended emission (e.g. lobes)</a:t>
            </a:r>
          </a:p>
          <a:p>
            <a:pPr lvl="1"/>
            <a:r>
              <a:rPr lang="en-US" dirty="0" smtClean="0"/>
              <a:t>counterpart identification</a:t>
            </a:r>
          </a:p>
          <a:p>
            <a:pPr lvl="1"/>
            <a:r>
              <a:rPr lang="en-US" dirty="0" smtClean="0"/>
              <a:t>study of IGMF (diffuse AGN emission)</a:t>
            </a:r>
          </a:p>
          <a:p>
            <a:r>
              <a:rPr lang="en-US" b="1" dirty="0" smtClean="0"/>
              <a:t>Wide </a:t>
            </a:r>
            <a:r>
              <a:rPr lang="en-US" b="1" dirty="0" err="1" smtClean="0"/>
              <a:t>F.o.V</a:t>
            </a:r>
            <a:r>
              <a:rPr lang="en-US" b="1" dirty="0" smtClean="0"/>
              <a:t>. (8-10 deg)</a:t>
            </a:r>
          </a:p>
          <a:p>
            <a:pPr lvl="1"/>
            <a:r>
              <a:rPr lang="en-US" dirty="0" smtClean="0"/>
              <a:t>Survey: </a:t>
            </a:r>
            <a:r>
              <a:rPr lang="en-US" sz="2595" dirty="0" smtClean="0"/>
              <a:t>0.5 hr -&gt; 10% Crab</a:t>
            </a:r>
            <a:endParaRPr lang="en-US" dirty="0"/>
          </a:p>
        </p:txBody>
      </p:sp>
      <p:pic>
        <p:nvPicPr>
          <p:cNvPr id="5" name="Picture 4" descr="Screen shot 2012-11-22 at 5.02.10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>
                <a:lum bright="-13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>
                <a:lum bright="-13000"/>
              </a:blip>
              <a:stretch>
                <a:fillRect/>
              </a:stretch>
            </p:blipFill>
          </mc:Fallback>
        </mc:AlternateContent>
        <p:spPr>
          <a:xfrm>
            <a:off x="4700290" y="2133600"/>
            <a:ext cx="4215110" cy="302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6135" y="3115422"/>
            <a:ext cx="870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 deg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32120" y="4222686"/>
            <a:ext cx="32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sources</a:t>
            </a:r>
            <a:endParaRPr lang="en-US" dirty="0"/>
          </a:p>
        </p:txBody>
      </p:sp>
      <p:pic>
        <p:nvPicPr>
          <p:cNvPr id="4" name="Content Placeholder 3" descr="Screen shot 2012-11-22 at 4.44.13 AM.pdf"/>
          <p:cNvPicPr>
            <a:picLocks noGrp="1" noChangeAspect="1"/>
          </p:cNvPicPr>
          <p:nvPr>
            <p:ph sz="half" idx="1"/>
          </p:nvPr>
        </p:nvPicPr>
        <mc:AlternateContent xmlns:ma="http://schemas.microsoft.com/office/mac/drawingml/2008/main">
          <mc:Choice Requires="ma">
            <p:blipFill>
              <a:blip r:embed="rId2">
                <a:lum bright="-8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>
                <a:lum bright="-8000"/>
              </a:blip>
              <a:stretch>
                <a:fillRect/>
              </a:stretch>
            </p:blipFill>
          </mc:Fallback>
        </mc:AlternateContent>
        <p:spPr>
          <a:xfrm>
            <a:off x="3460709" y="2069068"/>
            <a:ext cx="5607091" cy="4103132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199" y="1490860"/>
            <a:ext cx="300351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120/400 AGN detectable in 50 hrs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z</a:t>
            </a:r>
            <a:r>
              <a:rPr lang="en-US" sz="2400" baseline="-25000" dirty="0" smtClean="0"/>
              <a:t>max</a:t>
            </a:r>
            <a:r>
              <a:rPr lang="en-US" sz="2400" dirty="0" smtClean="0"/>
              <a:t>~1.8</a:t>
            </a:r>
          </a:p>
          <a:p>
            <a:pPr>
              <a:spcBef>
                <a:spcPts val="0"/>
              </a:spcBef>
              <a:buNone/>
            </a:pPr>
            <a:endParaRPr lang="en-US" sz="2400" dirty="0" smtClean="0"/>
          </a:p>
          <a:p>
            <a:pPr>
              <a:spcBef>
                <a:spcPts val="0"/>
              </a:spcBef>
              <a:buNone/>
            </a:pPr>
            <a:r>
              <a:rPr lang="en-US" sz="1600" dirty="0" smtClean="0"/>
              <a:t>see also </a:t>
            </a:r>
            <a:r>
              <a:rPr lang="en-US" sz="1600" b="1" i="1" dirty="0" smtClean="0">
                <a:solidFill>
                  <a:srgbClr val="000000"/>
                </a:solidFill>
              </a:rPr>
              <a:t>Sol et al. 2013 </a:t>
            </a:r>
            <a:r>
              <a:rPr lang="en-US" sz="1600" i="1" dirty="0" smtClean="0">
                <a:solidFill>
                  <a:srgbClr val="000000"/>
                </a:solidFill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</a:rPr>
              <a:t>Astrop.Phys</a:t>
            </a:r>
            <a:r>
              <a:rPr lang="en-US" sz="1600" i="1" dirty="0" smtClean="0">
                <a:solidFill>
                  <a:srgbClr val="000000"/>
                </a:solidFill>
              </a:rPr>
              <a:t>. special issue)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60709" y="5862934"/>
            <a:ext cx="1589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</a:rPr>
              <a:t>Hassan et al.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4871" y="2069068"/>
            <a:ext cx="246052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1FGL extrapolated </a:t>
            </a:r>
            <a:r>
              <a:rPr lang="en-US" dirty="0" err="1" smtClean="0"/>
              <a:t>AGNs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489893">
            <a:off x="7141266" y="3585442"/>
            <a:ext cx="152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CTA sensitivity</a:t>
            </a:r>
            <a:endParaRPr lang="en-US" dirty="0"/>
          </a:p>
        </p:txBody>
      </p:sp>
      <p:sp>
        <p:nvSpPr>
          <p:cNvPr id="8" name="Action Button: Custom 7">
            <a:hlinkClick r:id="rId4" action="ppaction://hlinksldjump" highlightClick="1"/>
          </p:cNvPr>
          <p:cNvSpPr/>
          <p:nvPr/>
        </p:nvSpPr>
        <p:spPr>
          <a:xfrm>
            <a:off x="1279544" y="5578108"/>
            <a:ext cx="739292" cy="597069"/>
          </a:xfrm>
          <a:prstGeom prst="actionButtonBlank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r664661-fullsize.jpg"/>
          <p:cNvPicPr>
            <a:picLocks noGrp="1" noChangeAspect="1"/>
          </p:cNvPicPr>
          <p:nvPr>
            <p:ph idx="4294967295"/>
          </p:nvPr>
        </p:nvPicPr>
        <p:blipFill>
          <a:blip r:embed="rId2">
            <a:lum bright="-5000"/>
          </a:blip>
          <a:stretch>
            <a:fillRect/>
          </a:stretch>
        </p:blipFill>
        <p:spPr>
          <a:xfrm>
            <a:off x="5336171" y="2195581"/>
            <a:ext cx="3364103" cy="3223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371600" y="1804517"/>
            <a:ext cx="3733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chemeClr val="tx2">
                    <a:lumMod val="25000"/>
                  </a:schemeClr>
                </a:solidFill>
                <a:latin typeface="Cracked"/>
                <a:cs typeface="Cracked"/>
              </a:rPr>
              <a:t>Thanks!</a:t>
            </a:r>
            <a:endParaRPr lang="en-US" sz="11500" dirty="0">
              <a:solidFill>
                <a:schemeClr val="tx2">
                  <a:lumMod val="25000"/>
                </a:schemeClr>
              </a:solidFill>
              <a:latin typeface="Cracked"/>
              <a:cs typeface="Crack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Flares -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the emission process</a:t>
            </a:r>
          </a:p>
        </p:txBody>
      </p:sp>
      <p:pic>
        <p:nvPicPr>
          <p:cNvPr id="5" name="Picture 4" descr="Screen shot 2012-11-22 at 4.30.58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>
                <a:lum bright="-10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>
                <a:lum bright="-10000"/>
              </a:blip>
              <a:stretch>
                <a:fillRect/>
              </a:stretch>
            </p:blipFill>
          </mc:Fallback>
        </mc:AlternateContent>
        <p:spPr>
          <a:xfrm>
            <a:off x="1447800" y="2438400"/>
            <a:ext cx="6629400" cy="4047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Flares -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the emission process</a:t>
            </a:r>
          </a:p>
        </p:txBody>
      </p:sp>
      <p:pic>
        <p:nvPicPr>
          <p:cNvPr id="6" name="Picture 5" descr="Screen shot 2012-11-22 at 4.31.05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>
                <a:lum bright="-16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>
                <a:lum bright="-16000"/>
              </a:blip>
              <a:stretch>
                <a:fillRect/>
              </a:stretch>
            </p:blipFill>
          </mc:Fallback>
        </mc:AlternateContent>
        <p:spPr>
          <a:xfrm>
            <a:off x="1447800" y="2407149"/>
            <a:ext cx="6629400" cy="4146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867733"/>
          </a:xfrm>
        </p:spPr>
        <p:txBody>
          <a:bodyPr/>
          <a:lstStyle/>
          <a:p>
            <a:r>
              <a:rPr lang="en-US" dirty="0" smtClean="0"/>
              <a:t>Populations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30" y="1471021"/>
            <a:ext cx="4876236" cy="19811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39 </a:t>
            </a:r>
            <a:r>
              <a:rPr lang="en-US" dirty="0" err="1" smtClean="0"/>
              <a:t>HBLs</a:t>
            </a:r>
            <a:r>
              <a:rPr lang="en-US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8 IBL/LBL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3 FSRQ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3 RG (FRI)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High selection bias</a:t>
            </a:r>
          </a:p>
        </p:txBody>
      </p:sp>
      <p:pic>
        <p:nvPicPr>
          <p:cNvPr id="5" name="Picture 4" descr="Screen shot 2013-02-12 at 10.46.32 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265238"/>
            <a:ext cx="3581963" cy="5440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11320" y="1600201"/>
            <a:ext cx="10951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AGNs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7069896" y="1095961"/>
            <a:ext cx="17698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 smtClean="0">
                <a:solidFill>
                  <a:srgbClr val="0000FF"/>
                </a:solidFill>
              </a:rPr>
              <a:t>Sentürk</a:t>
            </a:r>
            <a:r>
              <a:rPr lang="en-US" sz="1600" b="1" i="1" dirty="0" smtClean="0">
                <a:solidFill>
                  <a:srgbClr val="0000FF"/>
                </a:solidFill>
              </a:rPr>
              <a:t> et al. 2013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Flares -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the emission process</a:t>
            </a:r>
          </a:p>
        </p:txBody>
      </p:sp>
      <p:pic>
        <p:nvPicPr>
          <p:cNvPr id="7" name="Picture 6" descr="Screen shot 2012-11-22 at 4.31.14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>
                <a:lum bright="-14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>
                <a:lum bright="-14000"/>
              </a:blip>
              <a:stretch>
                <a:fillRect/>
              </a:stretch>
            </p:blipFill>
          </mc:Fallback>
        </mc:AlternateContent>
        <p:spPr>
          <a:xfrm>
            <a:off x="1447800" y="2363396"/>
            <a:ext cx="6781800" cy="4189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can be done...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UV-HST on S5 0716+714 (</a:t>
            </a:r>
            <a:r>
              <a:rPr lang="en-US" dirty="0" err="1" smtClean="0"/>
              <a:t>z</a:t>
            </a:r>
            <a:r>
              <a:rPr lang="en-US" dirty="0" smtClean="0"/>
              <a:t>=0.3) </a:t>
            </a:r>
            <a:r>
              <a:rPr lang="en-US" sz="2000" i="1" dirty="0" err="1" smtClean="0"/>
              <a:t>Danforth</a:t>
            </a:r>
            <a:r>
              <a:rPr lang="en-US" sz="2000" i="1" dirty="0" smtClean="0"/>
              <a:t> et al. 2012</a:t>
            </a:r>
          </a:p>
          <a:p>
            <a:pPr>
              <a:buNone/>
            </a:pPr>
            <a:r>
              <a:rPr lang="en-US" sz="2000" i="1" dirty="0" smtClean="0"/>
              <a:t> 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733800" y="5410200"/>
            <a:ext cx="195299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rise time ~ 7 min !!</a:t>
            </a:r>
            <a:endParaRPr lang="en-US" dirty="0"/>
          </a:p>
        </p:txBody>
      </p:sp>
      <p:pic>
        <p:nvPicPr>
          <p:cNvPr id="6" name="Picture 5" descr="Screen shot 2013-02-13 at 8.15.38 AM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9000"/>
          </a:blip>
          <a:stretch>
            <a:fillRect/>
          </a:stretch>
        </p:blipFill>
        <p:spPr>
          <a:xfrm>
            <a:off x="0" y="2410436"/>
            <a:ext cx="9144000" cy="4252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can be done...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UV-HST on S5 0716+714 (</a:t>
            </a:r>
            <a:r>
              <a:rPr lang="en-US" sz="2800" dirty="0" err="1" smtClean="0"/>
              <a:t>z</a:t>
            </a:r>
            <a:r>
              <a:rPr lang="en-US" sz="2800" dirty="0" smtClean="0"/>
              <a:t>=0.3) </a:t>
            </a:r>
            <a:r>
              <a:rPr lang="en-US" sz="1800" i="1" dirty="0" err="1" smtClean="0"/>
              <a:t>Danforth</a:t>
            </a:r>
            <a:r>
              <a:rPr lang="en-US" sz="1800" i="1" dirty="0" smtClean="0"/>
              <a:t> et al. 2012</a:t>
            </a:r>
          </a:p>
          <a:p>
            <a:pPr>
              <a:buNone/>
            </a:pPr>
            <a:r>
              <a:rPr lang="en-US" sz="1800" i="1" dirty="0" smtClean="0"/>
              <a:t> </a:t>
            </a:r>
            <a:endParaRPr lang="en-US" sz="2800" i="1" dirty="0"/>
          </a:p>
        </p:txBody>
      </p:sp>
      <p:pic>
        <p:nvPicPr>
          <p:cNvPr id="6" name="Picture 5" descr="Screen shot 2012-11-21 at 7.22.02 P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b="3628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b="36285"/>
              <a:stretch>
                <a:fillRect/>
              </a:stretch>
            </p:blipFill>
          </mc:Fallback>
        </mc:AlternateContent>
        <p:spPr>
          <a:xfrm>
            <a:off x="152400" y="2308567"/>
            <a:ext cx="8686800" cy="44591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15000" y="2384767"/>
            <a:ext cx="2819400" cy="432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Custom 8">
            <a:hlinkClick r:id="rId4" action="ppaction://hlinksldjump" highlightClick="1"/>
          </p:cNvPr>
          <p:cNvSpPr/>
          <p:nvPr/>
        </p:nvSpPr>
        <p:spPr>
          <a:xfrm>
            <a:off x="7994148" y="1089888"/>
            <a:ext cx="540252" cy="523758"/>
          </a:xfrm>
          <a:prstGeom prst="actionButtonBlank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867733"/>
          </a:xfrm>
        </p:spPr>
        <p:txBody>
          <a:bodyPr/>
          <a:lstStyle/>
          <a:p>
            <a:r>
              <a:rPr lang="en-US" dirty="0" smtClean="0"/>
              <a:t>Populations</a:t>
            </a:r>
            <a:endParaRPr lang="en-US" dirty="0"/>
          </a:p>
        </p:txBody>
      </p:sp>
      <p:pic>
        <p:nvPicPr>
          <p:cNvPr id="5" name="Picture 4" descr="Screen shot 2013-02-12 at 10.46.32 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265238"/>
            <a:ext cx="3581963" cy="54403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69896" y="1095961"/>
            <a:ext cx="17698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err="1" smtClean="0">
                <a:solidFill>
                  <a:srgbClr val="0000FF"/>
                </a:solidFill>
              </a:rPr>
              <a:t>Sentürk</a:t>
            </a:r>
            <a:r>
              <a:rPr lang="en-US" sz="1600" b="1" i="1" dirty="0" smtClean="0">
                <a:solidFill>
                  <a:srgbClr val="0000FF"/>
                </a:solidFill>
              </a:rPr>
              <a:t> et al. 2013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  <p:pic>
        <p:nvPicPr>
          <p:cNvPr id="8" name="Picture 7" descr="Screen shot 2013-02-12 at 10.45.27 PM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4000" contrast="15000"/>
          </a:blip>
          <a:stretch>
            <a:fillRect/>
          </a:stretch>
        </p:blipFill>
        <p:spPr>
          <a:xfrm>
            <a:off x="796090" y="4267200"/>
            <a:ext cx="3471110" cy="24025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5400000">
            <a:off x="3697489" y="5206505"/>
            <a:ext cx="1569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rgbClr val="0000FF"/>
                </a:solidFill>
              </a:rPr>
              <a:t>Shaw et al. 2013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5181600"/>
            <a:ext cx="921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known </a:t>
            </a:r>
            <a:r>
              <a:rPr lang="en-US" sz="1600" dirty="0" err="1" smtClean="0"/>
              <a:t>z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lower </a:t>
            </a:r>
            <a:r>
              <a:rPr lang="en-US" sz="1600" dirty="0" err="1" smtClean="0"/>
              <a:t>z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3048000" y="3810000"/>
            <a:ext cx="114648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i="1" dirty="0" smtClean="0"/>
              <a:t>Fermi</a:t>
            </a:r>
            <a:r>
              <a:rPr lang="en-US" dirty="0" smtClean="0"/>
              <a:t>/LAT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371600" y="4114800"/>
            <a:ext cx="273854" cy="1588"/>
          </a:xfrm>
          <a:prstGeom prst="straightConnector1">
            <a:avLst/>
          </a:prstGeom>
          <a:ln w="730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111320" y="1600201"/>
            <a:ext cx="10951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AGNs</a:t>
            </a:r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814595" y="3915015"/>
            <a:ext cx="1433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0.23        0.33</a:t>
            </a:r>
            <a:endParaRPr lang="en-US" dirty="0" smtClean="0"/>
          </a:p>
        </p:txBody>
      </p:sp>
      <p:pic>
        <p:nvPicPr>
          <p:cNvPr id="19" name="Picture 18" descr="Screen shot 2013-02-13 at 4.38.49 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497" y="5257800"/>
            <a:ext cx="301903" cy="301903"/>
          </a:xfrm>
          <a:prstGeom prst="rect">
            <a:avLst/>
          </a:pr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Rectangle 19"/>
          <p:cNvSpPr/>
          <p:nvPr/>
        </p:nvSpPr>
        <p:spPr>
          <a:xfrm>
            <a:off x="2517497" y="5718620"/>
            <a:ext cx="291477" cy="301180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creen shot 2013-02-13 at 4.38.49 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97" y="3660497"/>
            <a:ext cx="301903" cy="301903"/>
          </a:xfrm>
          <a:prstGeom prst="rect">
            <a:avLst/>
          </a:pr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" name="Rectangle 21"/>
          <p:cNvSpPr/>
          <p:nvPr/>
        </p:nvSpPr>
        <p:spPr>
          <a:xfrm>
            <a:off x="1828800" y="3657600"/>
            <a:ext cx="291477" cy="301180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558310" y="1456036"/>
            <a:ext cx="7272339" cy="432425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39 </a:t>
            </a:r>
            <a:r>
              <a:rPr lang="en-US" dirty="0" err="1" smtClean="0"/>
              <a:t>HBLs</a:t>
            </a:r>
            <a:r>
              <a:rPr lang="en-US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8 IBL/LBL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3 FSRQ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3 RG (FRI)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High selection bias</a:t>
            </a:r>
          </a:p>
          <a:p>
            <a:pPr lvl="1">
              <a:spcBef>
                <a:spcPts val="0"/>
              </a:spcBef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PerseusCluster_Radio-Optical.png"/>
          <p:cNvPicPr>
            <a:picLocks noChangeAspect="1"/>
          </p:cNvPicPr>
          <p:nvPr/>
        </p:nvPicPr>
        <p:blipFill>
          <a:blip r:embed="rId2">
            <a:lum bright="6000" contrast="20000"/>
          </a:blip>
          <a:stretch>
            <a:fillRect/>
          </a:stretch>
        </p:blipFill>
        <p:spPr>
          <a:xfrm>
            <a:off x="3696979" y="2177609"/>
            <a:ext cx="5169162" cy="3872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unexpected guest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561341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smtClean="0"/>
              <a:t>IC 310</a:t>
            </a:r>
            <a:r>
              <a:rPr lang="en-US" sz="2800" dirty="0" smtClean="0"/>
              <a:t>: a </a:t>
            </a:r>
            <a:r>
              <a:rPr lang="en-US" sz="2800" i="1" dirty="0" smtClean="0"/>
              <a:t>radio-tail galaxy </a:t>
            </a:r>
            <a:r>
              <a:rPr lang="en-US" sz="2800" dirty="0" smtClean="0"/>
              <a:t>emitting </a:t>
            </a:r>
            <a:r>
              <a:rPr lang="en-US" sz="2800" dirty="0" err="1" smtClean="0"/>
              <a:t>TeV</a:t>
            </a:r>
            <a:r>
              <a:rPr lang="en-US" sz="2800" dirty="0" smtClean="0"/>
              <a:t>? 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MAGIC detection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a flat </a:t>
            </a:r>
            <a:r>
              <a:rPr lang="en-US" sz="2800" dirty="0" err="1" smtClean="0"/>
              <a:t>GeV-TeV</a:t>
            </a:r>
            <a:r>
              <a:rPr lang="en-US" sz="2800" dirty="0" smtClean="0"/>
              <a:t> peak</a:t>
            </a:r>
          </a:p>
          <a:p>
            <a:pPr>
              <a:spcBef>
                <a:spcPts val="600"/>
              </a:spcBef>
              <a:buNone/>
            </a:pPr>
            <a:endParaRPr lang="en-US" sz="2400" dirty="0"/>
          </a:p>
        </p:txBody>
      </p:sp>
      <p:pic>
        <p:nvPicPr>
          <p:cNvPr id="11" name="Picture 10" descr="Screen shot 2012-07-11 at 9.27.41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600" y="3527429"/>
            <a:ext cx="4095750" cy="30236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unexpected guest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b="1" dirty="0" smtClean="0">
                <a:effectLst>
                  <a:outerShdw blurRad="76200" dist="63500" dir="2700000">
                    <a:srgbClr val="FFFF00">
                      <a:alpha val="62000"/>
                    </a:srgbClr>
                  </a:outerShdw>
                </a:effectLst>
              </a:rPr>
              <a:t>A </a:t>
            </a:r>
            <a:r>
              <a:rPr lang="en-US" b="1" dirty="0" err="1" smtClean="0">
                <a:effectLst>
                  <a:outerShdw blurRad="76200" dist="63500" dir="2700000">
                    <a:srgbClr val="FFFF00">
                      <a:alpha val="62000"/>
                    </a:srgbClr>
                  </a:outerShdw>
                </a:effectLst>
              </a:rPr>
              <a:t>blazar</a:t>
            </a:r>
            <a:r>
              <a:rPr lang="en-US" b="1" dirty="0" smtClean="0">
                <a:effectLst>
                  <a:outerShdw blurRad="76200" dist="63500" dir="2700000">
                    <a:srgbClr val="FFFF00">
                      <a:alpha val="62000"/>
                    </a:srgbClr>
                  </a:outerShdw>
                </a:effectLst>
              </a:rPr>
              <a:t> structure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jet angle &lt;30 deg</a:t>
            </a:r>
          </a:p>
          <a:p>
            <a:pPr>
              <a:spcBef>
                <a:spcPts val="800"/>
              </a:spcBef>
            </a:pPr>
            <a:r>
              <a:rPr lang="en-US" dirty="0" err="1" smtClean="0"/>
              <a:t>TeV</a:t>
            </a:r>
            <a:r>
              <a:rPr lang="en-US" dirty="0" smtClean="0"/>
              <a:t> variability</a:t>
            </a:r>
            <a:endParaRPr lang="en-US" dirty="0"/>
          </a:p>
        </p:txBody>
      </p:sp>
      <p:pic>
        <p:nvPicPr>
          <p:cNvPr id="4" name="Picture 3" descr="Screen shot 2012-05-22 at 11.49.12 P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486400" y="1905000"/>
            <a:ext cx="3345197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4953000"/>
            <a:ext cx="187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Kadler</a:t>
            </a:r>
            <a:r>
              <a:rPr lang="en-US" i="1" dirty="0" smtClean="0"/>
              <a:t> et al. 2012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448300" y="5391581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MAGIC coll.</a:t>
            </a:r>
          </a:p>
          <a:p>
            <a:r>
              <a:rPr lang="en-US" sz="1600" i="1" dirty="0" smtClean="0"/>
              <a:t>A&amp;A 539 (2012)</a:t>
            </a:r>
          </a:p>
          <a:p>
            <a:r>
              <a:rPr lang="en-US" sz="1600" i="1" dirty="0" err="1" smtClean="0"/>
              <a:t>ApJL</a:t>
            </a:r>
            <a:r>
              <a:rPr lang="en-US" sz="1600" i="1" dirty="0" smtClean="0"/>
              <a:t> 723 (2010)</a:t>
            </a:r>
          </a:p>
          <a:p>
            <a:r>
              <a:rPr lang="en-US" sz="1600" i="1" dirty="0" smtClean="0"/>
              <a:t> Gamma2012 - Heidelberg</a:t>
            </a:r>
          </a:p>
          <a:p>
            <a:endParaRPr lang="en-US" sz="1600" i="1" dirty="0"/>
          </a:p>
        </p:txBody>
      </p:sp>
      <p:pic>
        <p:nvPicPr>
          <p:cNvPr id="10" name="Picture 9" descr="Screen shot 2012-07-11 at 9.29.00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 t="49269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6"/>
              <a:srcRect t="49269"/>
              <a:stretch>
                <a:fillRect/>
              </a:stretch>
            </p:blipFill>
          </mc:Fallback>
        </mc:AlternateContent>
        <p:spPr>
          <a:xfrm>
            <a:off x="381000" y="3581400"/>
            <a:ext cx="4864895" cy="27349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2-11-22 at 1.20.13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014733" y="1613646"/>
            <a:ext cx="3976868" cy="349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unexpected guest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b="1" dirty="0" smtClean="0">
                <a:effectLst>
                  <a:outerShdw blurRad="76200" dist="63500" dir="2700000">
                    <a:srgbClr val="FFFF00">
                      <a:alpha val="62000"/>
                    </a:srgbClr>
                  </a:outerShdw>
                </a:effectLst>
              </a:rPr>
              <a:t>A </a:t>
            </a:r>
            <a:r>
              <a:rPr lang="en-US" b="1" dirty="0" err="1" smtClean="0">
                <a:effectLst>
                  <a:outerShdw blurRad="76200" dist="63500" dir="2700000">
                    <a:srgbClr val="FFFF00">
                      <a:alpha val="62000"/>
                    </a:srgbClr>
                  </a:outerShdw>
                </a:effectLst>
              </a:rPr>
              <a:t>blazar</a:t>
            </a:r>
            <a:r>
              <a:rPr lang="en-US" b="1" dirty="0" smtClean="0">
                <a:effectLst>
                  <a:outerShdw blurRad="76200" dist="63500" dir="2700000">
                    <a:srgbClr val="FFFF00">
                      <a:alpha val="62000"/>
                    </a:srgbClr>
                  </a:outerShdw>
                </a:effectLst>
              </a:rPr>
              <a:t> structure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jet angle &lt;30 deg</a:t>
            </a:r>
          </a:p>
          <a:p>
            <a:pPr>
              <a:spcBef>
                <a:spcPts val="800"/>
              </a:spcBef>
            </a:pPr>
            <a:r>
              <a:rPr lang="en-US" b="1" dirty="0" err="1" smtClean="0"/>
              <a:t>TeV</a:t>
            </a:r>
            <a:r>
              <a:rPr lang="en-US" b="1" dirty="0" smtClean="0"/>
              <a:t> variability</a:t>
            </a:r>
            <a:endParaRPr lang="en-US" b="1" dirty="0"/>
          </a:p>
        </p:txBody>
      </p:sp>
      <p:pic>
        <p:nvPicPr>
          <p:cNvPr id="11" name="Picture 10" descr="Screen shot 2012-07-11 at 9.28.37 A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 r="9480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6"/>
              <a:srcRect r="9480"/>
              <a:stretch>
                <a:fillRect/>
              </a:stretch>
            </p:blipFill>
          </mc:Fallback>
        </mc:AlternateContent>
        <p:spPr>
          <a:xfrm>
            <a:off x="846668" y="3467098"/>
            <a:ext cx="480060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587750" y="3509430"/>
            <a:ext cx="1926167" cy="3217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20082038">
            <a:off x="3913150" y="2813178"/>
            <a:ext cx="2735642" cy="8925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IC 310 is a </a:t>
            </a:r>
            <a:r>
              <a:rPr lang="en-US" sz="2800" dirty="0" err="1" smtClean="0"/>
              <a:t>blazar</a:t>
            </a:r>
            <a:r>
              <a:rPr lang="en-US" sz="2800" dirty="0" smtClean="0"/>
              <a:t>!</a:t>
            </a:r>
          </a:p>
          <a:p>
            <a:r>
              <a:rPr lang="en-US" sz="2400" dirty="0" smtClean="0"/>
              <a:t>an extreme one...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zione">
  <a:themeElements>
    <a:clrScheme name="Tradizione">
      <a:dk1>
        <a:srgbClr val="FFFFFF"/>
      </a:dk1>
      <a:lt1>
        <a:srgbClr val="000000"/>
      </a:lt1>
      <a:dk2>
        <a:srgbClr val="D28E11"/>
      </a:dk2>
      <a:lt2>
        <a:srgbClr val="F2E2AB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zione">
      <a:majorFont>
        <a:latin typeface="Candara"/>
        <a:ea typeface=""/>
        <a:cs typeface=""/>
        <a:font script="Jpan" typeface="メイリオ"/>
      </a:majorFont>
      <a:minorFont>
        <a:latin typeface="Candara"/>
        <a:ea typeface=""/>
        <a:cs typeface=""/>
        <a:font script="Jpan" typeface="メイリオ"/>
      </a:minorFont>
    </a:fontScheme>
    <a:fmtScheme name="Tradizion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Tradizione.thmx</Template>
  <TotalTime>1434</TotalTime>
  <Words>2563</Words>
  <Application>Microsoft Macintosh PowerPoint</Application>
  <PresentationFormat>On-screen Show (4:3)</PresentationFormat>
  <Paragraphs>380</Paragraphs>
  <Slides>52</Slides>
  <Notes>16</Notes>
  <HiddenSlides>0</HiddenSlides>
  <MMClips>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Tradizione</vt:lpstr>
      <vt:lpstr>Equation</vt:lpstr>
      <vt:lpstr>The present and the future in VHE gamma rays: MAGIC and CTA </vt:lpstr>
      <vt:lpstr>What have we learned on AGNs from VHE observations?</vt:lpstr>
      <vt:lpstr>What have we learned on AGNs from VHE observations?</vt:lpstr>
      <vt:lpstr>The VHE sky</vt:lpstr>
      <vt:lpstr>Populations</vt:lpstr>
      <vt:lpstr>Populations</vt:lpstr>
      <vt:lpstr>The unexpected guest</vt:lpstr>
      <vt:lpstr>The unexpected guest</vt:lpstr>
      <vt:lpstr>The unexpected guest</vt:lpstr>
      <vt:lpstr>Extreme blazars</vt:lpstr>
      <vt:lpstr>Extreme blazars</vt:lpstr>
      <vt:lpstr>Extreme blazars</vt:lpstr>
      <vt:lpstr>Emission process / Jet</vt:lpstr>
      <vt:lpstr>Emission process</vt:lpstr>
      <vt:lpstr>Emission process</vt:lpstr>
      <vt:lpstr>Emission process</vt:lpstr>
      <vt:lpstr>Multi-zone emission (and models)?</vt:lpstr>
      <vt:lpstr>Constraints on emission zone</vt:lpstr>
      <vt:lpstr>Constraints on emission zone</vt:lpstr>
      <vt:lpstr>Constraints on emission zone</vt:lpstr>
      <vt:lpstr> Light curve </vt:lpstr>
      <vt:lpstr>Collimation</vt:lpstr>
      <vt:lpstr>Collimation</vt:lpstr>
      <vt:lpstr>Collimation</vt:lpstr>
      <vt:lpstr>Slide 25</vt:lpstr>
      <vt:lpstr> </vt:lpstr>
      <vt:lpstr>EBL density</vt:lpstr>
      <vt:lpstr>EBL density</vt:lpstr>
      <vt:lpstr>EBL density</vt:lpstr>
      <vt:lpstr>Limits on IGMF</vt:lpstr>
      <vt:lpstr>Limits on IGMF</vt:lpstr>
      <vt:lpstr>Limits on IGMF</vt:lpstr>
      <vt:lpstr>IACT systems</vt:lpstr>
      <vt:lpstr>Cherenkov light from EAS</vt:lpstr>
      <vt:lpstr>Cherenkov light from EAS</vt:lpstr>
      <vt:lpstr>The IACT Technique</vt:lpstr>
      <vt:lpstr>The MAGIC telescopes</vt:lpstr>
      <vt:lpstr>AGN: Prospects with CTA</vt:lpstr>
      <vt:lpstr>The CTA concept</vt:lpstr>
      <vt:lpstr>The CTA array</vt:lpstr>
      <vt:lpstr>Performances</vt:lpstr>
      <vt:lpstr>Three different instruments...</vt:lpstr>
      <vt:lpstr>Performances</vt:lpstr>
      <vt:lpstr>Performances</vt:lpstr>
      <vt:lpstr>Performances</vt:lpstr>
      <vt:lpstr>New sources</vt:lpstr>
      <vt:lpstr>Slide 47</vt:lpstr>
      <vt:lpstr>Flares - variability</vt:lpstr>
      <vt:lpstr>Flares - variability</vt:lpstr>
      <vt:lpstr>Flares - variability</vt:lpstr>
      <vt:lpstr>it can be done...</vt:lpstr>
      <vt:lpstr>it can be done...</vt:lpstr>
    </vt:vector>
  </TitlesOfParts>
  <Company>Università degli studi di Firenze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an extended VHE gamma ray emission from an extragalactic source: a way to constrain the IGMF</dc:title>
  <dc:creator>Paolo Da Vela</dc:creator>
  <cp:lastModifiedBy>a a</cp:lastModifiedBy>
  <cp:revision>168</cp:revision>
  <cp:lastPrinted>2013-02-19T09:22:32Z</cp:lastPrinted>
  <dcterms:created xsi:type="dcterms:W3CDTF">2013-02-19T09:16:19Z</dcterms:created>
  <dcterms:modified xsi:type="dcterms:W3CDTF">2013-02-19T09:25:14Z</dcterms:modified>
</cp:coreProperties>
</file>