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97" r:id="rId4"/>
    <p:sldId id="291" r:id="rId5"/>
    <p:sldId id="292" r:id="rId6"/>
    <p:sldId id="303" r:id="rId7"/>
    <p:sldId id="304" r:id="rId8"/>
    <p:sldId id="305" r:id="rId9"/>
    <p:sldId id="260" r:id="rId10"/>
    <p:sldId id="296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307" r:id="rId29"/>
    <p:sldId id="281" r:id="rId30"/>
    <p:sldId id="282" r:id="rId31"/>
    <p:sldId id="284" r:id="rId32"/>
    <p:sldId id="298" r:id="rId33"/>
    <p:sldId id="302" r:id="rId34"/>
    <p:sldId id="286" r:id="rId35"/>
    <p:sldId id="301" r:id="rId36"/>
    <p:sldId id="299" r:id="rId37"/>
    <p:sldId id="300" r:id="rId38"/>
    <p:sldId id="261" r:id="rId3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499A3-38EE-2D42-B909-8496E91A8AD3}" type="datetimeFigureOut">
              <a:rPr lang="it-IT" smtClean="0"/>
              <a:t>2/19/13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4E25-03D0-D140-9D03-134439B13C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09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309645" indent="-36859943" defTabSz="915018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497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8994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49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79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fld id="{8D368D36-36E8-D447-B6A6-4435F5354855}" type="slidenum">
              <a:rPr lang="en-US" sz="1300">
                <a:solidFill>
                  <a:prstClr val="black"/>
                </a:solidFill>
                <a:latin typeface="Times New Roman" charset="0"/>
              </a:rPr>
              <a:pPr eaLnBrk="1" hangingPunct="1"/>
              <a:t>3</a:t>
            </a:fld>
            <a:endParaRPr lang="en-US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1835"/>
            <a:ext cx="502837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76" tIns="44937" rIns="89876" bIns="44937"/>
          <a:lstStyle/>
          <a:p>
            <a:pPr eaLnBrk="1" hangingPunct="1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5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7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45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77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64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12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18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66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71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D8B83-C3E8-7744-A3B5-CC7D43341666}" type="datetimeFigureOut">
              <a:rPr lang="it-IT" smtClean="0"/>
              <a:t>2/19/13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36F52-6A59-114F-909E-B637DDAB63C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87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://quasars.org/milliquas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iapositiva1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4" t="16269" r="31517" b="37492"/>
          <a:stretch/>
        </p:blipFill>
        <p:spPr>
          <a:xfrm>
            <a:off x="0" y="4575201"/>
            <a:ext cx="2314702" cy="2091013"/>
          </a:xfrm>
          <a:prstGeom prst="rect">
            <a:avLst/>
          </a:prstGeom>
        </p:spPr>
      </p:pic>
      <p:pic>
        <p:nvPicPr>
          <p:cNvPr id="2" name="Immagine 1" descr="2.pn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9144000" cy="6842624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17641"/>
            <a:ext cx="9144000" cy="1834681"/>
          </a:xfrm>
          <a:prstGeom prst="rect">
            <a:avLst/>
          </a:prstGeom>
          <a:solidFill>
            <a:srgbClr val="A7B3BC">
              <a:alpha val="53000"/>
            </a:srgbClr>
          </a:solidFill>
          <a:ln>
            <a:noFill/>
          </a:ln>
          <a:effectLst/>
          <a:extLst/>
        </p:spPr>
        <p:txBody>
          <a:bodyPr anchor="ctr"/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GB" sz="4000" b="1" dirty="0" err="1" smtClean="0">
                <a:solidFill>
                  <a:schemeClr val="tx2">
                    <a:lumMod val="75000"/>
                  </a:schemeClr>
                </a:solidFill>
                <a:latin typeface="Arial Rounded MT Bold" charset="0"/>
              </a:rPr>
              <a:t>Blazars</a:t>
            </a:r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Arial Rounded MT Bold" charset="0"/>
              </a:rPr>
              <a:t> multi-wavelength        </a:t>
            </a:r>
          </a:p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Arial Rounded MT Bold" charset="0"/>
              </a:rPr>
              <a:t>   multi-temporal data analysis</a:t>
            </a:r>
          </a:p>
          <a:p>
            <a:pPr algn="ctr" defTabSz="914400" eaLnBrk="0" hangingPunct="0">
              <a:lnSpc>
                <a:spcPct val="90000"/>
              </a:lnSpc>
              <a:defRPr/>
            </a:pPr>
            <a:endParaRPr lang="en-GB" sz="4000" b="1" dirty="0">
              <a:solidFill>
                <a:schemeClr val="tx2">
                  <a:lumMod val="75000"/>
                </a:schemeClr>
              </a:solidFill>
              <a:latin typeface="Arial Rounded MT Bold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6934" y="1464218"/>
            <a:ext cx="3852203" cy="635082"/>
          </a:xfrm>
          <a:prstGeom prst="rect">
            <a:avLst/>
          </a:prstGeom>
          <a:solidFill>
            <a:srgbClr val="EAEAEA">
              <a:alpha val="0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bliqueTopLeft"/>
            <a:lightRig rig="threePt" dir="t"/>
          </a:scene3d>
          <a:extLst/>
        </p:spPr>
        <p:txBody>
          <a:bodyPr wrap="none" anchor="ctr"/>
          <a:lstStyle/>
          <a:p>
            <a:pPr>
              <a:defRPr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Arial Rounded MT Bold" charset="0"/>
              </a:rPr>
              <a:t>Paolo Giommi</a:t>
            </a:r>
          </a:p>
          <a:p>
            <a:pPr>
              <a:lnSpc>
                <a:spcPct val="70000"/>
              </a:lnSpc>
              <a:defRPr/>
            </a:pPr>
            <a:endParaRPr lang="it-IT" sz="1600" b="1" dirty="0">
              <a:solidFill>
                <a:srgbClr val="000066"/>
              </a:solidFill>
              <a:latin typeface="Arial Rounded MT Bold" charset="0"/>
            </a:endParaRPr>
          </a:p>
          <a:p>
            <a:pPr>
              <a:defRPr/>
            </a:pPr>
            <a:endParaRPr lang="it-IT" sz="1800" b="1" dirty="0">
              <a:solidFill>
                <a:srgbClr val="000066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5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1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t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3863103" y="0"/>
            <a:ext cx="4956767" cy="2956208"/>
            <a:chOff x="3863103" y="0"/>
            <a:chExt cx="4956767" cy="2956208"/>
          </a:xfrm>
        </p:grpSpPr>
        <p:pic>
          <p:nvPicPr>
            <p:cNvPr id="3" name="Immagine 2" descr="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21" y="0"/>
              <a:ext cx="4230449" cy="2770603"/>
            </a:xfrm>
            <a:prstGeom prst="rect">
              <a:avLst/>
            </a:prstGeom>
          </p:spPr>
        </p:pic>
        <p:cxnSp>
          <p:nvCxnSpPr>
            <p:cNvPr id="4" name="Connettore 2 3"/>
            <p:cNvCxnSpPr/>
            <p:nvPr/>
          </p:nvCxnSpPr>
          <p:spPr>
            <a:xfrm flipV="1">
              <a:off x="3863103" y="811493"/>
              <a:ext cx="726318" cy="19746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flipV="1">
              <a:off x="3916023" y="2788244"/>
              <a:ext cx="1922732" cy="1679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063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147465" y="1924170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&lt;3C273&gt;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2" name="Immagine 1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7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20269" y="1924170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&lt;3C279&gt;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5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320269" y="1924170"/>
            <a:ext cx="1641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&lt;PKS 0106+01&gt; </a:t>
            </a:r>
          </a:p>
          <a:p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320269" y="1924170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&lt;3C345&gt;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3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164288" y="1916832"/>
            <a:ext cx="203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&lt;3C454.3&gt;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0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164288" y="1916832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&lt;3C446&gt;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2" name="Immagine 1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8256" y="1916832"/>
            <a:ext cx="208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&lt;BL </a:t>
            </a:r>
            <a:r>
              <a:rPr lang="it-IT" b="1" dirty="0" err="1" smtClean="0">
                <a:solidFill>
                  <a:srgbClr val="348F55"/>
                </a:solidFill>
              </a:rPr>
              <a:t>Lac</a:t>
            </a:r>
            <a:r>
              <a:rPr lang="it-IT" b="1" dirty="0" smtClean="0">
                <a:solidFill>
                  <a:srgbClr val="348F55"/>
                </a:solidFill>
              </a:rPr>
              <a:t>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164288" y="1916832"/>
            <a:ext cx="185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&lt;AP </a:t>
            </a:r>
            <a:r>
              <a:rPr lang="it-IT" b="1" dirty="0" err="1" smtClean="0">
                <a:solidFill>
                  <a:srgbClr val="348F55"/>
                </a:solidFill>
              </a:rPr>
              <a:t>Lib</a:t>
            </a:r>
            <a:r>
              <a:rPr lang="it-IT" b="1" dirty="0" smtClean="0">
                <a:solidFill>
                  <a:srgbClr val="348F55"/>
                </a:solidFill>
              </a:rPr>
              <a:t>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7" name="Immagine 6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4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GN_paradig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36689"/>
            <a:ext cx="2626761" cy="336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947800" y="1115673"/>
            <a:ext cx="6223001" cy="257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defTabSz="914400">
              <a:lnSpc>
                <a:spcPct val="90000"/>
              </a:lnSpc>
              <a:spcBef>
                <a:spcPct val="20000"/>
              </a:spcBef>
            </a:pPr>
            <a:r>
              <a:rPr lang="en-GB" sz="2400" b="1" dirty="0" smtClean="0"/>
              <a:t>   AGN</a:t>
            </a:r>
            <a:r>
              <a:rPr lang="en-GB" sz="2000" dirty="0" smtClean="0"/>
              <a:t> </a:t>
            </a:r>
            <a:r>
              <a:rPr lang="en-GB" sz="2000" dirty="0"/>
              <a:t>: </a:t>
            </a:r>
            <a:r>
              <a:rPr lang="en-GB" sz="2400" b="1" dirty="0"/>
              <a:t>Two main categories</a:t>
            </a:r>
            <a:r>
              <a:rPr lang="en-GB" sz="2000" dirty="0"/>
              <a:t> </a:t>
            </a:r>
          </a:p>
          <a:p>
            <a:pPr marL="914400" lvl="1" indent="-457200" defTabSz="914400">
              <a:lnSpc>
                <a:spcPct val="11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GB" sz="1800" i="1" dirty="0"/>
              <a:t>Dominated by (mostly) thermal emission from accretion disk - </a:t>
            </a:r>
          </a:p>
          <a:p>
            <a:pPr marL="914400" lvl="1" indent="-457200" defTabSz="914400">
              <a:lnSpc>
                <a:spcPct val="110000"/>
              </a:lnSpc>
              <a:spcBef>
                <a:spcPct val="20000"/>
              </a:spcBef>
              <a:buFont typeface="Arial" charset="0"/>
              <a:buNone/>
            </a:pPr>
            <a:r>
              <a:rPr lang="en-GB" sz="1800" dirty="0">
                <a:solidFill>
                  <a:srgbClr val="AD101E"/>
                </a:solidFill>
              </a:rPr>
              <a:t> 	</a:t>
            </a:r>
            <a:r>
              <a:rPr lang="en-GB" sz="1800" dirty="0" smtClean="0">
                <a:solidFill>
                  <a:srgbClr val="AD101E"/>
                </a:solidFill>
              </a:rPr>
              <a:t>Radio quiet AGN </a:t>
            </a:r>
            <a:r>
              <a:rPr lang="en-GB" sz="1800" dirty="0">
                <a:solidFill>
                  <a:srgbClr val="AD101E"/>
                </a:solidFill>
              </a:rPr>
              <a:t>(&gt;~90 %</a:t>
            </a:r>
            <a:r>
              <a:rPr lang="en-GB" sz="1800" dirty="0" smtClean="0">
                <a:solidFill>
                  <a:srgbClr val="AD101E"/>
                </a:solidFill>
              </a:rPr>
              <a:t>) </a:t>
            </a:r>
          </a:p>
          <a:p>
            <a:pPr marL="914400" lvl="1" indent="-457200" defTabSz="914400">
              <a:lnSpc>
                <a:spcPct val="110000"/>
              </a:lnSpc>
              <a:spcBef>
                <a:spcPct val="20000"/>
              </a:spcBef>
              <a:buFont typeface="Arial" charset="0"/>
              <a:buNone/>
            </a:pPr>
            <a:r>
              <a:rPr lang="en-GB" sz="1800" dirty="0" smtClean="0">
                <a:solidFill>
                  <a:srgbClr val="AD101E"/>
                </a:solidFill>
              </a:rPr>
              <a:t>(normal QSO </a:t>
            </a:r>
            <a:r>
              <a:rPr lang="en-GB" dirty="0">
                <a:solidFill>
                  <a:srgbClr val="AD101E"/>
                </a:solidFill>
              </a:rPr>
              <a:t>p</a:t>
            </a:r>
            <a:r>
              <a:rPr lang="en-GB" dirty="0" smtClean="0">
                <a:solidFill>
                  <a:srgbClr val="AD101E"/>
                </a:solidFill>
              </a:rPr>
              <a:t>owered by accretion onto a SM black hole)</a:t>
            </a:r>
            <a:endParaRPr lang="en-GB" sz="1800" dirty="0"/>
          </a:p>
          <a:p>
            <a:pPr marL="914400" lvl="1" indent="-457200" defTabSz="914400">
              <a:lnSpc>
                <a:spcPct val="120000"/>
              </a:lnSpc>
              <a:spcBef>
                <a:spcPct val="20000"/>
              </a:spcBef>
              <a:buFont typeface="Arial" charset="0"/>
              <a:buAutoNum type="arabicPeriod"/>
            </a:pPr>
            <a:r>
              <a:rPr lang="en-GB" sz="1800" i="1" dirty="0"/>
              <a:t>Dominated by Non-Thermal radiation </a:t>
            </a:r>
            <a:r>
              <a:rPr lang="en-GB" sz="1800" i="1" dirty="0" smtClean="0"/>
              <a:t>– </a:t>
            </a:r>
          </a:p>
          <a:p>
            <a:pPr lvl="1" defTabSz="914400">
              <a:lnSpc>
                <a:spcPct val="120000"/>
              </a:lnSpc>
              <a:spcBef>
                <a:spcPct val="20000"/>
              </a:spcBef>
            </a:pPr>
            <a:r>
              <a:rPr lang="en-GB" i="1" dirty="0"/>
              <a:t> </a:t>
            </a:r>
            <a:r>
              <a:rPr lang="en-GB" i="1" dirty="0" smtClean="0"/>
              <a:t>       </a:t>
            </a:r>
            <a:r>
              <a:rPr lang="en-GB" dirty="0" smtClean="0">
                <a:solidFill>
                  <a:srgbClr val="AD101E"/>
                </a:solidFill>
              </a:rPr>
              <a:t>Jet dominated </a:t>
            </a:r>
            <a:r>
              <a:rPr lang="en-GB" sz="1800" dirty="0" smtClean="0">
                <a:solidFill>
                  <a:srgbClr val="AD101E"/>
                </a:solidFill>
              </a:rPr>
              <a:t>AGN </a:t>
            </a:r>
            <a:r>
              <a:rPr lang="en-GB" sz="1800" dirty="0">
                <a:solidFill>
                  <a:srgbClr val="AD101E"/>
                </a:solidFill>
              </a:rPr>
              <a:t>(&lt; 10%)</a:t>
            </a:r>
            <a:endParaRPr lang="en-GB" sz="1800" dirty="0"/>
          </a:p>
        </p:txBody>
      </p:sp>
      <p:pic>
        <p:nvPicPr>
          <p:cNvPr id="5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4219322" y="3997696"/>
            <a:ext cx="3313060" cy="646331"/>
            <a:chOff x="4148047" y="3572933"/>
            <a:chExt cx="3313060" cy="646331"/>
          </a:xfrm>
        </p:grpSpPr>
        <p:sp>
          <p:nvSpPr>
            <p:cNvPr id="8" name="CasellaDiTesto 7"/>
            <p:cNvSpPr txBox="1"/>
            <p:nvPr/>
          </p:nvSpPr>
          <p:spPr>
            <a:xfrm>
              <a:off x="4148047" y="3572933"/>
              <a:ext cx="2015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When</a:t>
              </a:r>
              <a:r>
                <a:rPr lang="it-IT" dirty="0" smtClean="0"/>
                <a:t> </a:t>
              </a:r>
              <a:r>
                <a:rPr lang="el-GR" b="1" dirty="0"/>
                <a:t>Θ</a:t>
              </a:r>
              <a:r>
                <a:rPr lang="it-IT" b="1" dirty="0"/>
                <a:t> &lt; </a:t>
              </a:r>
              <a:r>
                <a:rPr lang="it-IT" b="1" dirty="0" err="1" smtClean="0"/>
                <a:t>θ</a:t>
              </a:r>
              <a:r>
                <a:rPr lang="it-IT" b="1" baseline="-25000" dirty="0" err="1" smtClean="0"/>
                <a:t>blazar</a:t>
              </a:r>
              <a:r>
                <a:rPr lang="it-IT" b="1" baseline="-25000" dirty="0" smtClean="0"/>
                <a:t>  </a:t>
              </a:r>
              <a:endParaRPr lang="it-IT" b="1" baseline="-25000" dirty="0"/>
            </a:p>
            <a:p>
              <a:endParaRPr lang="it-IT" dirty="0"/>
            </a:p>
          </p:txBody>
        </p:sp>
        <p:sp>
          <p:nvSpPr>
            <p:cNvPr id="10" name="Freccia destra 9"/>
            <p:cNvSpPr/>
            <p:nvPr/>
          </p:nvSpPr>
          <p:spPr>
            <a:xfrm flipV="1">
              <a:off x="5875852" y="3674530"/>
              <a:ext cx="440267" cy="15240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688652" y="3572933"/>
              <a:ext cx="772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Blazar</a:t>
              </a:r>
              <a:endParaRPr lang="it-IT" b="1" dirty="0"/>
            </a:p>
          </p:txBody>
        </p:sp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1598" y="5031761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sz="2000" dirty="0">
                <a:solidFill>
                  <a:srgbClr val="C8263A"/>
                </a:solidFill>
              </a:rPr>
              <a:t>As of today, about </a:t>
            </a:r>
            <a:r>
              <a:rPr lang="en-GB" sz="2000" dirty="0" smtClean="0">
                <a:solidFill>
                  <a:srgbClr val="C8263A"/>
                </a:solidFill>
              </a:rPr>
              <a:t>3,150 </a:t>
            </a:r>
            <a:r>
              <a:rPr lang="en-GB" sz="2000" dirty="0" err="1">
                <a:solidFill>
                  <a:srgbClr val="C8263A"/>
                </a:solidFill>
              </a:rPr>
              <a:t>blazars</a:t>
            </a:r>
            <a:r>
              <a:rPr lang="en-GB" sz="2000" dirty="0">
                <a:solidFill>
                  <a:srgbClr val="C8263A"/>
                </a:solidFill>
              </a:rPr>
              <a:t> are known (</a:t>
            </a:r>
            <a:r>
              <a:rPr lang="en-GB" sz="2000" dirty="0" err="1">
                <a:solidFill>
                  <a:srgbClr val="C8263A"/>
                </a:solidFill>
              </a:rPr>
              <a:t>Bzcat</a:t>
            </a:r>
            <a:r>
              <a:rPr lang="en-GB" sz="2000" dirty="0" smtClean="0">
                <a:solidFill>
                  <a:srgbClr val="C8263A"/>
                </a:solidFill>
              </a:rPr>
              <a:t>, edition 4.1, </a:t>
            </a:r>
            <a:r>
              <a:rPr lang="en-GB" sz="2000" dirty="0" err="1">
                <a:solidFill>
                  <a:srgbClr val="C8263A"/>
                </a:solidFill>
              </a:rPr>
              <a:t>Massaro</a:t>
            </a:r>
            <a:r>
              <a:rPr lang="en-GB" sz="2000" dirty="0">
                <a:solidFill>
                  <a:srgbClr val="C8263A"/>
                </a:solidFill>
              </a:rPr>
              <a:t> et al. </a:t>
            </a:r>
            <a:r>
              <a:rPr lang="en-GB" sz="2000" dirty="0" smtClean="0">
                <a:solidFill>
                  <a:srgbClr val="C8263A"/>
                </a:solidFill>
              </a:rPr>
              <a:t>2012)</a:t>
            </a:r>
            <a:r>
              <a:rPr lang="en-GB" sz="2000" dirty="0">
                <a:solidFill>
                  <a:srgbClr val="C8263A"/>
                </a:solidFill>
              </a:rPr>
              <a:t>. </a:t>
            </a:r>
          </a:p>
          <a:p>
            <a:pPr eaLnBrk="0" hangingPunct="0"/>
            <a:r>
              <a:rPr lang="en-GB" sz="2000" dirty="0">
                <a:solidFill>
                  <a:srgbClr val="C8263A"/>
                </a:solidFill>
              </a:rPr>
              <a:t> </a:t>
            </a:r>
            <a:endParaRPr lang="en-GB" sz="2400" dirty="0">
              <a:solidFill>
                <a:srgbClr val="C8263A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15747" y="5486779"/>
            <a:ext cx="8208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dirty="0" smtClean="0">
                <a:solidFill>
                  <a:srgbClr val="C8263A"/>
                </a:solidFill>
              </a:rPr>
              <a:t> </a:t>
            </a:r>
            <a:r>
              <a:rPr lang="en-GB" sz="2000" dirty="0" smtClean="0">
                <a:solidFill>
                  <a:srgbClr val="C8263A"/>
                </a:solidFill>
              </a:rPr>
              <a:t>This number is increasing rapidly but it remains a small percentage </a:t>
            </a:r>
          </a:p>
          <a:p>
            <a:pPr algn="ctr" eaLnBrk="0" hangingPunct="0"/>
            <a:r>
              <a:rPr lang="en-GB" sz="2000" dirty="0" smtClean="0">
                <a:solidFill>
                  <a:srgbClr val="C8263A"/>
                </a:solidFill>
              </a:rPr>
              <a:t>  of the over one million AGN known</a:t>
            </a:r>
          </a:p>
          <a:p>
            <a:pPr algn="ctr" eaLnBrk="0" hangingPunct="0"/>
            <a:r>
              <a:rPr lang="en-GB" dirty="0" err="1"/>
              <a:t>Flesch</a:t>
            </a:r>
            <a:r>
              <a:rPr lang="en-GB" dirty="0"/>
              <a:t>, E. The Million Quasars (MILLIQUAS) </a:t>
            </a:r>
            <a:r>
              <a:rPr lang="en-GB" dirty="0" err="1"/>
              <a:t>Catalog</a:t>
            </a:r>
            <a:r>
              <a:rPr lang="en-GB" dirty="0"/>
              <a:t>, Version 3.1 </a:t>
            </a:r>
            <a:endParaRPr lang="en-GB" dirty="0" smtClean="0"/>
          </a:p>
          <a:p>
            <a:pPr algn="ctr" eaLnBrk="0" hangingPunct="0"/>
            <a:r>
              <a:rPr lang="en-GB" dirty="0" smtClean="0"/>
              <a:t>(</a:t>
            </a:r>
            <a:r>
              <a:rPr lang="en-GB" dirty="0"/>
              <a:t>22 October 2012) </a:t>
            </a:r>
            <a:r>
              <a:rPr lang="en-GB" dirty="0">
                <a:hlinkClick r:id="rId5"/>
              </a:rPr>
              <a:t>http://quasars.org/milliquas.htm</a:t>
            </a:r>
            <a:r>
              <a:rPr lang="en-GB" dirty="0"/>
              <a:t> </a:t>
            </a:r>
            <a:endParaRPr lang="en-GB" dirty="0">
              <a:solidFill>
                <a:srgbClr val="C8263A"/>
              </a:solidFill>
            </a:endParaRPr>
          </a:p>
          <a:p>
            <a:pPr eaLnBrk="0" hangingPunct="0"/>
            <a:endParaRPr lang="en-GB" sz="2000" dirty="0">
              <a:solidFill>
                <a:srgbClr val="C82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7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181928" y="1916832"/>
            <a:ext cx="166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&lt;PKS2155-304&gt; </a:t>
            </a:r>
          </a:p>
          <a:p>
            <a:r>
              <a:rPr lang="it-IT" b="1" dirty="0">
                <a:solidFill>
                  <a:srgbClr val="348F55"/>
                </a:solidFill>
              </a:rPr>
              <a:t> </a:t>
            </a:r>
            <a:r>
              <a:rPr lang="it-IT" b="1" dirty="0" smtClean="0">
                <a:solidFill>
                  <a:srgbClr val="348F55"/>
                </a:solidFill>
              </a:rPr>
              <a:t>  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8256" y="1916832"/>
            <a:ext cx="208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&lt;MKN501&gt;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2" name="Immagine 1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8256" y="1916832"/>
            <a:ext cx="208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348F55"/>
                </a:solidFill>
              </a:rPr>
              <a:t>&lt;MKN421&gt;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5" name="Immagine 4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8256" y="1916832"/>
            <a:ext cx="208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348F55"/>
                </a:solidFill>
              </a:rPr>
              <a:t>&lt;</a:t>
            </a:r>
            <a:r>
              <a:rPr lang="it-IT" b="1" dirty="0" err="1" smtClean="0">
                <a:solidFill>
                  <a:srgbClr val="348F55"/>
                </a:solidFill>
              </a:rPr>
              <a:t>Centaurus</a:t>
            </a:r>
            <a:r>
              <a:rPr lang="it-IT" b="1" dirty="0" smtClean="0">
                <a:solidFill>
                  <a:srgbClr val="348F55"/>
                </a:solidFill>
              </a:rPr>
              <a:t>-A&gt;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2" name="Immagine 1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8256" y="1916832"/>
            <a:ext cx="208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348F55"/>
                </a:solidFill>
              </a:rPr>
              <a:t>&lt;</a:t>
            </a:r>
            <a:r>
              <a:rPr lang="it-IT" b="1" dirty="0" err="1" smtClean="0">
                <a:solidFill>
                  <a:srgbClr val="348F55"/>
                </a:solidFill>
              </a:rPr>
              <a:t>Crab</a:t>
            </a:r>
            <a:r>
              <a:rPr lang="it-IT" b="1" dirty="0" smtClean="0">
                <a:solidFill>
                  <a:srgbClr val="348F55"/>
                </a:solidFill>
              </a:rPr>
              <a:t> Nebula&gt; </a:t>
            </a:r>
            <a:r>
              <a:rPr lang="en-GB" b="1" dirty="0" smtClean="0">
                <a:solidFill>
                  <a:srgbClr val="348F55"/>
                </a:solidFill>
              </a:rPr>
              <a:t>rescaled </a:t>
            </a:r>
            <a:endParaRPr lang="en-GB" b="1" dirty="0">
              <a:solidFill>
                <a:srgbClr val="348F55"/>
              </a:solidFill>
            </a:endParaRPr>
          </a:p>
        </p:txBody>
      </p:sp>
      <p:pic>
        <p:nvPicPr>
          <p:cNvPr id="3" name="Immagine 2" descr="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3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c45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2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482" t="12223" r="29815" b="32666"/>
          <a:stretch/>
        </p:blipFill>
        <p:spPr>
          <a:xfrm>
            <a:off x="395536" y="980728"/>
            <a:ext cx="8064896" cy="57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6174" r="9605" b="5080"/>
          <a:stretch/>
        </p:blipFill>
        <p:spPr>
          <a:xfrm>
            <a:off x="317512" y="194051"/>
            <a:ext cx="8225949" cy="6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8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fld id="{514B542C-09D1-054D-9339-2C006481DAB2}" type="slidenum">
              <a:rPr lang="en-US" sz="1400">
                <a:solidFill>
                  <a:srgbClr val="080808"/>
                </a:solidFill>
                <a:latin typeface="Times New Roman" charset="0"/>
              </a:rPr>
              <a:pPr eaLnBrk="1" hangingPunct="1"/>
              <a:t>3</a:t>
            </a:fld>
            <a:endParaRPr lang="en-US" sz="1400">
              <a:solidFill>
                <a:srgbClr val="080808"/>
              </a:solidFill>
              <a:latin typeface="Times New Roman" charset="0"/>
            </a:endParaRPr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56" y="1532256"/>
            <a:ext cx="8991600" cy="609600"/>
          </a:xfrm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accent2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The two </a:t>
            </a:r>
            <a:r>
              <a:rPr lang="en-US" sz="4000" b="1" dirty="0" err="1">
                <a:solidFill>
                  <a:schemeClr val="accent2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blazar</a:t>
            </a:r>
            <a:r>
              <a:rPr lang="en-US" sz="4000" b="1" dirty="0">
                <a:solidFill>
                  <a:schemeClr val="accent2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smtClean="0">
                <a:solidFill>
                  <a:schemeClr val="accent2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classes</a:t>
            </a:r>
            <a:endParaRPr lang="en-US" sz="4000" b="1" dirty="0">
              <a:solidFill>
                <a:schemeClr val="accent2"/>
              </a:solidFill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0" y="4123046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6003925" y="3426134"/>
            <a:ext cx="2073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FFFF00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821768"/>
              </p:ext>
            </p:extLst>
          </p:nvPr>
        </p:nvGraphicFramePr>
        <p:xfrm>
          <a:off x="7162800" y="290384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4" imgW="114300" imgH="215900" progId="Equation.3">
                  <p:embed/>
                </p:oleObj>
              </mc:Choice>
              <mc:Fallback>
                <p:oleObj name="Equation" r:id="rId4" imgW="114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90384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-76200" y="2349809"/>
            <a:ext cx="92202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3088" indent="-457200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SzPct val="95000"/>
              <a:buFont typeface="Times" charset="0"/>
              <a:buNone/>
            </a:pPr>
            <a:endParaRPr lang="en-GB" smtClean="0">
              <a:solidFill>
                <a:srgbClr val="080808"/>
              </a:solidFill>
            </a:endParaRPr>
          </a:p>
        </p:txBody>
      </p:sp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4354513" y="6081703"/>
            <a:ext cx="250825" cy="412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i="1" baseline="-16000" smtClean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Times New Roman"/>
              </a:rPr>
              <a:t>May 24, 2012</a:t>
            </a:r>
            <a:endParaRPr lang="en-US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7419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Times New Roman" charset="0"/>
              </a:rPr>
              <a:t>P. Padovani − Bologna High Energy Meeting</a:t>
            </a:r>
            <a:endParaRPr lang="en-US" sz="1400">
              <a:solidFill>
                <a:srgbClr val="FFFFFF"/>
              </a:solidFill>
              <a:latin typeface="Times New Roman" charset="0"/>
              <a:sym typeface="Symbol" charset="0"/>
            </a:endParaRPr>
          </a:p>
        </p:txBody>
      </p:sp>
      <p:pic>
        <p:nvPicPr>
          <p:cNvPr id="12" name="Picture 9" descr="C:\Documents and Settings\hermi\My Documents\DISPUTATION\bllacspectr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"/>
          <a:stretch>
            <a:fillRect/>
          </a:stretch>
        </p:blipFill>
        <p:spPr bwMode="auto">
          <a:xfrm>
            <a:off x="22225" y="2656196"/>
            <a:ext cx="4535488" cy="22288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10" descr="C:\Documents and Settings\hermi\My Documents\DISPUTATION\quasarspectr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4" y="2656196"/>
            <a:ext cx="4527550" cy="22288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02701" y="2351396"/>
            <a:ext cx="2176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80808"/>
                </a:solidFill>
              </a:rPr>
              <a:t>BL Lac object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99025" y="2351396"/>
            <a:ext cx="414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80808"/>
                </a:solidFill>
              </a:rPr>
              <a:t>Flat spectrum radio quasar</a:t>
            </a:r>
          </a:p>
        </p:txBody>
      </p:sp>
      <p:pic>
        <p:nvPicPr>
          <p:cNvPr id="16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06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80437" cy="6858000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4568692" y="952623"/>
            <a:ext cx="0" cy="49748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6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529" y="-1008529"/>
            <a:ext cx="6857999" cy="88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7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56648"/>
            <a:ext cx="8864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c27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58800"/>
            <a:ext cx="8509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0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80" y="1234319"/>
            <a:ext cx="7422809" cy="5735807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2023992" y="-244634"/>
            <a:ext cx="7469448" cy="6366287"/>
            <a:chOff x="1958010" y="-158767"/>
            <a:chExt cx="7469448" cy="6366287"/>
          </a:xfrm>
        </p:grpSpPr>
        <p:sp>
          <p:nvSpPr>
            <p:cNvPr id="3" name="Rettangolo 2"/>
            <p:cNvSpPr/>
            <p:nvPr/>
          </p:nvSpPr>
          <p:spPr>
            <a:xfrm rot="16200000">
              <a:off x="908112" y="3043343"/>
              <a:ext cx="4214075" cy="2114280"/>
            </a:xfrm>
            <a:prstGeom prst="rect">
              <a:avLst/>
            </a:prstGeom>
            <a:solidFill>
              <a:srgbClr val="CCFFCC">
                <a:alpha val="24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Immagine 4" descr="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399" y="-158767"/>
              <a:ext cx="3727059" cy="2880000"/>
            </a:xfrm>
            <a:prstGeom prst="rect">
              <a:avLst/>
            </a:prstGeom>
          </p:spPr>
        </p:pic>
      </p:grpSp>
      <p:grpSp>
        <p:nvGrpSpPr>
          <p:cNvPr id="10" name="Gruppo 9"/>
          <p:cNvGrpSpPr/>
          <p:nvPr/>
        </p:nvGrpSpPr>
        <p:grpSpPr>
          <a:xfrm>
            <a:off x="4156628" y="-240963"/>
            <a:ext cx="5329147" cy="6450821"/>
            <a:chOff x="4156628" y="-170399"/>
            <a:chExt cx="5329147" cy="6450821"/>
          </a:xfrm>
        </p:grpSpPr>
        <p:sp>
          <p:nvSpPr>
            <p:cNvPr id="4" name="Rettangolo 3"/>
            <p:cNvSpPr/>
            <p:nvPr/>
          </p:nvSpPr>
          <p:spPr>
            <a:xfrm rot="16200000">
              <a:off x="3096690" y="3097370"/>
              <a:ext cx="4242990" cy="2123113"/>
            </a:xfrm>
            <a:prstGeom prst="rect">
              <a:avLst/>
            </a:prstGeom>
            <a:solidFill>
              <a:srgbClr val="FF6600">
                <a:alpha val="19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Immagine 6" descr="bb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716" y="-170399"/>
              <a:ext cx="3727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7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DTo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780"/>
            <a:ext cx="9144000" cy="51566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40463" y="181410"/>
            <a:ext cx="55473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</a:rPr>
              <a:t>http://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</a:rPr>
              <a:t>tools.asdc.asi.it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</a:rPr>
              <a:t>/SED</a:t>
            </a:r>
            <a:endParaRPr lang="it-IT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7424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523409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38475" y="47033"/>
            <a:ext cx="4381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Polynomial + physical model fitting  tool</a:t>
            </a:r>
          </a:p>
          <a:p>
            <a:pPr algn="ctr"/>
            <a:r>
              <a:rPr lang="en-GB" sz="2000" dirty="0" smtClean="0"/>
              <a:t>Courtesy of Andrea </a:t>
            </a:r>
            <a:r>
              <a:rPr lang="en-GB" sz="2000" dirty="0" err="1"/>
              <a:t>T</a:t>
            </a:r>
            <a:r>
              <a:rPr lang="en-GB" sz="2000" dirty="0" err="1" smtClean="0"/>
              <a:t>ramacere</a:t>
            </a:r>
            <a:r>
              <a:rPr lang="en-GB" sz="2000" dirty="0" smtClean="0"/>
              <a:t>, ISDC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8391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18182"/>
          <a:stretch/>
        </p:blipFill>
        <p:spPr>
          <a:xfrm>
            <a:off x="2046223" y="2142541"/>
            <a:ext cx="4903848" cy="2752827"/>
          </a:xfrm>
          <a:prstGeom prst="rect">
            <a:avLst/>
          </a:prstGeom>
        </p:spPr>
      </p:pic>
      <p:pic>
        <p:nvPicPr>
          <p:cNvPr id="3" name="Immagine 2" descr="v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1214"/>
            <a:ext cx="9144000" cy="128494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74665" y="194052"/>
            <a:ext cx="92314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Helvetica"/>
                <a:cs typeface="Helvetica"/>
              </a:rPr>
              <a:t>Multi-frequency astronomy is now a lot easier than in the past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Helvetica"/>
                <a:cs typeface="Helvetica"/>
              </a:rPr>
              <a:t>thanks to the many data centers that provide data, software 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Helvetica"/>
                <a:cs typeface="Helvetica"/>
              </a:rPr>
              <a:t>and calibration for most existing observational facilities </a:t>
            </a:r>
          </a:p>
          <a:p>
            <a:pPr algn="ctr"/>
            <a:endParaRPr lang="en-GB" sz="2400" b="1" dirty="0" smtClean="0">
              <a:latin typeface="Helvetica"/>
              <a:cs typeface="Helvetica"/>
            </a:endParaRPr>
          </a:p>
          <a:p>
            <a:pPr algn="ctr"/>
            <a:r>
              <a:rPr lang="en-GB" sz="2400" b="1" dirty="0" smtClean="0">
                <a:latin typeface="Helvetica"/>
                <a:cs typeface="Helvetica"/>
              </a:rPr>
              <a:t>AND</a:t>
            </a:r>
            <a:endParaRPr lang="en-GB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306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kn421_optic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/>
          <a:stretch/>
        </p:blipFill>
        <p:spPr>
          <a:xfrm>
            <a:off x="1397000" y="1243964"/>
            <a:ext cx="6337300" cy="5367776"/>
          </a:xfrm>
          <a:prstGeom prst="rect">
            <a:avLst/>
          </a:prstGeom>
        </p:spPr>
      </p:pic>
      <p:pic>
        <p:nvPicPr>
          <p:cNvPr id="3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48" y="1023352"/>
            <a:ext cx="4640102" cy="3098986"/>
          </a:xfrm>
          <a:prstGeom prst="rect">
            <a:avLst/>
          </a:prstGeom>
        </p:spPr>
      </p:pic>
      <p:pic>
        <p:nvPicPr>
          <p:cNvPr id="3" name="Immagine 2" descr="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321" y="3699261"/>
            <a:ext cx="4484223" cy="30222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739179" y="2754233"/>
            <a:ext cx="8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3C 273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069916" y="5400453"/>
            <a:ext cx="10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MKN 501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812972" y="297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9" name="Picture 1" descr="s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64" y="3198857"/>
            <a:ext cx="1137274" cy="2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s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52" y="5952601"/>
            <a:ext cx="1137274" cy="2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894D-B0E7-D448-906B-B9E8C0D1F480}" type="slidenum">
              <a:rPr lang="it-IT" smtClean="0"/>
              <a:t>5</a:t>
            </a:fld>
            <a:endParaRPr lang="it-IT"/>
          </a:p>
        </p:txBody>
      </p:sp>
      <p:pic>
        <p:nvPicPr>
          <p:cNvPr id="11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7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417"/>
            <a:ext cx="9144000" cy="4694028"/>
          </a:xfrm>
          <a:prstGeom prst="rect">
            <a:avLst/>
          </a:prstGeom>
        </p:spPr>
      </p:pic>
      <p:pic>
        <p:nvPicPr>
          <p:cNvPr id="3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60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g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458"/>
            <a:ext cx="9144000" cy="60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7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c45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6" b="6566"/>
          <a:stretch/>
        </p:blipFill>
        <p:spPr>
          <a:xfrm>
            <a:off x="0" y="1028332"/>
            <a:ext cx="9144000" cy="5758577"/>
          </a:xfrm>
          <a:prstGeom prst="rect">
            <a:avLst/>
          </a:prstGeom>
        </p:spPr>
      </p:pic>
      <p:pic>
        <p:nvPicPr>
          <p:cNvPr id="3" name="Picture 12" descr="banner_presentazione_UNICO_senza_logo_AS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53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4533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3843449" y="67994"/>
            <a:ext cx="4572000" cy="2591353"/>
            <a:chOff x="3843449" y="67994"/>
            <a:chExt cx="4572000" cy="2591353"/>
          </a:xfrm>
        </p:grpSpPr>
        <p:sp>
          <p:nvSpPr>
            <p:cNvPr id="2" name="Rettangolo 1"/>
            <p:cNvSpPr/>
            <p:nvPr/>
          </p:nvSpPr>
          <p:spPr>
            <a:xfrm>
              <a:off x="3843449" y="67994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dirty="0"/>
                <a:t>Fermi adattive bin 1GeV light-curve </a:t>
              </a:r>
            </a:p>
            <a:p>
              <a:r>
                <a:rPr lang="it-IT" dirty="0" err="1"/>
                <a:t>Courtesiy</a:t>
              </a:r>
              <a:r>
                <a:rPr lang="it-IT" dirty="0"/>
                <a:t> of  B. Lott </a:t>
              </a:r>
            </a:p>
            <a:p>
              <a:r>
                <a:rPr lang="it-IT" sz="2400" dirty="0">
                  <a:solidFill>
                    <a:srgbClr val="FF0000"/>
                  </a:solidFill>
                </a:rPr>
                <a:t>Preliminary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Connettore 2 4"/>
            <p:cNvCxnSpPr/>
            <p:nvPr/>
          </p:nvCxnSpPr>
          <p:spPr>
            <a:xfrm>
              <a:off x="4672335" y="1083657"/>
              <a:ext cx="407332" cy="15756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o 6"/>
          <p:cNvGrpSpPr/>
          <p:nvPr/>
        </p:nvGrpSpPr>
        <p:grpSpPr>
          <a:xfrm>
            <a:off x="301247" y="2209342"/>
            <a:ext cx="3598019" cy="1354173"/>
            <a:chOff x="4214670" y="4624988"/>
            <a:chExt cx="3423834" cy="1066025"/>
          </a:xfrm>
        </p:grpSpPr>
        <p:sp>
          <p:nvSpPr>
            <p:cNvPr id="8" name="Anello 7"/>
            <p:cNvSpPr/>
            <p:nvPr/>
          </p:nvSpPr>
          <p:spPr>
            <a:xfrm>
              <a:off x="6207602" y="4777633"/>
              <a:ext cx="1430902" cy="913380"/>
            </a:xfrm>
            <a:prstGeom prst="donut">
              <a:avLst>
                <a:gd name="adj" fmla="val 7494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4000"/>
                  </a:schemeClr>
                </a:gs>
              </a:gsLst>
              <a:lin ang="16200000" scaled="0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214670" y="4624988"/>
              <a:ext cx="2093117" cy="72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Accretion</a:t>
              </a:r>
              <a:r>
                <a:rPr lang="it-IT" dirty="0" smtClean="0"/>
                <a:t> </a:t>
              </a:r>
              <a:r>
                <a:rPr lang="it-IT" dirty="0" err="1" smtClean="0"/>
                <a:t>onto</a:t>
              </a:r>
              <a:r>
                <a:rPr lang="it-IT" dirty="0" smtClean="0"/>
                <a:t> SMBH</a:t>
              </a:r>
            </a:p>
            <a:p>
              <a:endParaRPr lang="it-IT" dirty="0" smtClean="0"/>
            </a:p>
            <a:p>
              <a:endParaRPr lang="it-IT" dirty="0"/>
            </a:p>
          </p:txBody>
        </p:sp>
        <p:sp>
          <p:nvSpPr>
            <p:cNvPr id="10" name="Freccia destra 9"/>
            <p:cNvSpPr/>
            <p:nvPr/>
          </p:nvSpPr>
          <p:spPr>
            <a:xfrm>
              <a:off x="4547447" y="5119108"/>
              <a:ext cx="1489761" cy="152211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9000"/>
                  </a:schemeClr>
                </a:gs>
              </a:gsLst>
              <a:lin ang="16200000" scaled="0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3110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265</Words>
  <Application>Microsoft Macintosh PowerPoint</Application>
  <PresentationFormat>Presentazione su schermo (4:3)</PresentationFormat>
  <Paragraphs>55</Paragraphs>
  <Slides>38</Slides>
  <Notes>3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Equation</vt:lpstr>
      <vt:lpstr>Presentazione di PowerPoint</vt:lpstr>
      <vt:lpstr>Presentazione di PowerPoint</vt:lpstr>
      <vt:lpstr>The two blazar classes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Paolo Giommi</dc:creator>
  <cp:lastModifiedBy>Paolo Giommi</cp:lastModifiedBy>
  <cp:revision>19</cp:revision>
  <dcterms:created xsi:type="dcterms:W3CDTF">2013-02-12T06:45:31Z</dcterms:created>
  <dcterms:modified xsi:type="dcterms:W3CDTF">2013-02-19T11:01:40Z</dcterms:modified>
</cp:coreProperties>
</file>