
<file path=[Content_Types].xml><?xml version="1.0" encoding="utf-8"?>
<Types xmlns="http://schemas.openxmlformats.org/package/2006/content-types"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notesSlides/notesSlide14.xml" ContentType="application/vnd.openxmlformats-officedocument.presentationml.notesSlide+xml"/>
  <Override PartName="/ppt/theme/theme2.xml" ContentType="application/vnd.openxmlformats-officedocument.theme+xml"/>
  <Override PartName="/ppt/notesSlides/notesSlide11.xml" ContentType="application/vnd.openxmlformats-officedocument.presentationml.notesSlide+xml"/>
  <Override PartName="/ppt/slides/slide2.xml" ContentType="application/vnd.openxmlformats-officedocument.presentationml.slide+xml"/>
  <Override PartName="/docProps/app.xml" ContentType="application/vnd.openxmlformats-officedocument.extended-properties+xml"/>
  <Override PartName="/ppt/notesSlides/notesSlide9.xml" ContentType="application/vnd.openxmlformats-officedocument.presentationml.notesSlide+xml"/>
  <Override PartName="/ppt/slides/slide1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notesSlides/notesSlide3.xml" ContentType="application/vnd.openxmlformats-officedocument.presentationml.notesSlid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Default Extension="xml" ContentType="application/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Masters/slideMaster1.xml" ContentType="application/vnd.openxmlformats-officedocument.presentationml.slideMaster+xml"/>
  <Override PartName="/ppt/notesSlides/notesSlide7.xml" ContentType="application/vnd.openxmlformats-officedocument.presentationml.notesSlide+xml"/>
  <Override PartName="/ppt/notesSlides/notesSlide4.xml" ContentType="application/vnd.openxmlformats-officedocument.presentationml.notes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17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5.xml" ContentType="application/vnd.openxmlformats-officedocument.presentationml.notesSlide+xml"/>
  <Override PartName="/ppt/slideLayouts/slideLayout2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theme/theme1.xml" ContentType="application/vnd.openxmlformats-officedocument.theme+xml"/>
  <Override PartName="/ppt/slideLayouts/slideLayout6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5.xml" ContentType="application/vnd.openxmlformats-officedocument.presentationml.slide+xml"/>
  <Override PartName="/ppt/slides/slide10.xml" ContentType="application/vnd.openxmlformats-officedocument.presentationml.slide+xml"/>
  <Override PartName="/ppt/slideLayouts/slideLayout7.xml" ContentType="application/vnd.openxmlformats-officedocument.presentationml.slideLayout+xml"/>
  <Override PartName="/ppt/presProps.xml" ContentType="application/vnd.openxmlformats-officedocument.presentationml.presProps+xml"/>
  <Default Extension="jpeg" ContentType="image/jpeg"/>
  <Override PartName="/ppt/slides/slide3.xml" ContentType="application/vnd.openxmlformats-officedocument.presentationml.slide+xml"/>
  <Override PartName="/ppt/slides/slide4.xml" ContentType="application/vnd.openxmlformats-officedocument.presentationml.slide+xml"/>
  <Default Extension="tiff" ContentType="image/tiff"/>
  <Override PartName="/ppt/slideLayouts/slideLayout11.xml" ContentType="application/vnd.openxmlformats-officedocument.presentationml.slideLayout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ppt/slides/slide8.xml" ContentType="application/vnd.openxmlformats-officedocument.presentationml.slide+xml"/>
  <Override PartName="/ppt/slides/slide15.xml" ContentType="application/vnd.openxmlformats-officedocument.presentationml.slide+xml"/>
  <Default Extension="bin" ContentType="application/vnd.openxmlformats-officedocument.presentationml.printerSettings"/>
  <Override PartName="/ppt/notesSlides/notesSlide10.xml" ContentType="application/vnd.openxmlformats-officedocument.presentationml.notesSlide+xml"/>
  <Default Extension="rels" ContentType="application/vnd.openxmlformats-package.relationships+xml"/>
  <Override PartName="/ppt/slides/slide9.xml" ContentType="application/vnd.openxmlformats-officedocument.presentationml.slide+xml"/>
  <Override PartName="/ppt/slides/slide6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Override PartName="/ppt/slides/slide1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9" r:id="rId4"/>
    <p:sldId id="272" r:id="rId5"/>
    <p:sldId id="261" r:id="rId6"/>
    <p:sldId id="262" r:id="rId7"/>
    <p:sldId id="263" r:id="rId8"/>
    <p:sldId id="264" r:id="rId9"/>
    <p:sldId id="265" r:id="rId10"/>
    <p:sldId id="266" r:id="rId11"/>
    <p:sldId id="274" r:id="rId12"/>
    <p:sldId id="267" r:id="rId13"/>
    <p:sldId id="268" r:id="rId14"/>
    <p:sldId id="273" r:id="rId15"/>
    <p:sldId id="269" r:id="rId16"/>
    <p:sldId id="270" r:id="rId17"/>
    <p:sldId id="271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lrMru>
    <a:srgbClr val="00FFFF"/>
    <a:srgbClr val="B8491D"/>
    <a:srgbClr val="953B1F"/>
    <a:srgbClr val="FF00FF"/>
    <a:srgbClr val="FF9C30"/>
    <a:srgbClr val="00FF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 showOutlineIcons="0">
    <p:restoredLeft sz="15620"/>
    <p:restoredTop sz="92738" autoAdjust="0"/>
  </p:normalViewPr>
  <p:slideViewPr>
    <p:cSldViewPr snapToGrid="0">
      <p:cViewPr varScale="1">
        <p:scale>
          <a:sx n="108" d="100"/>
          <a:sy n="108" d="100"/>
        </p:scale>
        <p:origin x="-752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4" Type="http://schemas.openxmlformats.org/officeDocument/2006/relationships/slide" Target="slides/slide13.xml"/><Relationship Id="rId20" Type="http://schemas.openxmlformats.org/officeDocument/2006/relationships/printerSettings" Target="printerSettings/printerSettings1.bin"/><Relationship Id="rId4" Type="http://schemas.openxmlformats.org/officeDocument/2006/relationships/slide" Target="slides/slide3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7" Type="http://schemas.openxmlformats.org/officeDocument/2006/relationships/slide" Target="slides/slide6.xml"/><Relationship Id="rId11" Type="http://schemas.openxmlformats.org/officeDocument/2006/relationships/slide" Target="slides/slide10.xml"/><Relationship Id="rId1" Type="http://schemas.openxmlformats.org/officeDocument/2006/relationships/slideMaster" Target="slideMasters/slideMaster1.xml"/><Relationship Id="rId24" Type="http://schemas.openxmlformats.org/officeDocument/2006/relationships/tableStyles" Target="tableStyles.xml"/><Relationship Id="rId6" Type="http://schemas.openxmlformats.org/officeDocument/2006/relationships/slide" Target="slides/slide5.xml"/><Relationship Id="rId16" Type="http://schemas.openxmlformats.org/officeDocument/2006/relationships/slide" Target="slides/slide15.xml"/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0" Type="http://schemas.openxmlformats.org/officeDocument/2006/relationships/slide" Target="slides/slide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19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9" Type="http://schemas.openxmlformats.org/officeDocument/2006/relationships/slide" Target="slides/slide8.xml"/><Relationship Id="rId3" Type="http://schemas.openxmlformats.org/officeDocument/2006/relationships/slide" Target="slides/slide2.xml"/><Relationship Id="rId18" Type="http://schemas.openxmlformats.org/officeDocument/2006/relationships/slide" Target="slides/slide1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6EABF0-3280-BA4B-8E06-0BABBFB4DC0C}" type="datetimeFigureOut">
              <a:rPr lang="en-US" smtClean="0"/>
              <a:pPr/>
              <a:t>11/12/09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AE40D2-314D-024E-9D7C-FA56B021CE3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83F0B4-C19A-AE48-B829-EC4B9E991932}" type="slidenum">
              <a:rPr lang="en-US"/>
              <a:pPr/>
              <a:t>2</a:t>
            </a:fld>
            <a:endParaRPr lang="en-US"/>
          </a:p>
        </p:txBody>
      </p:sp>
      <p:sp>
        <p:nvSpPr>
          <p:cNvPr id="43010" name="Rectangle 1026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1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AE40D2-314D-024E-9D7C-FA56B021CE3C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AE40D2-314D-024E-9D7C-FA56B021CE3C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AE40D2-314D-024E-9D7C-FA56B021CE3C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AE40D2-314D-024E-9D7C-FA56B021CE3C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AE40D2-314D-024E-9D7C-FA56B021CE3C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BF1EB46-551B-A843-ABD4-B78ED90E5EE8}" type="slidenum">
              <a:rPr lang="en-US"/>
              <a:pPr/>
              <a:t>3</a:t>
            </a:fld>
            <a:endParaRPr lang="en-US"/>
          </a:p>
        </p:txBody>
      </p:sp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AE40D2-314D-024E-9D7C-FA56B021CE3C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AE40D2-314D-024E-9D7C-FA56B021CE3C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AE40D2-314D-024E-9D7C-FA56B021CE3C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AE40D2-314D-024E-9D7C-FA56B021CE3C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AE40D2-314D-024E-9D7C-FA56B021CE3C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AE40D2-314D-024E-9D7C-FA56B021CE3C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AE40D2-314D-024E-9D7C-FA56B021CE3C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DFFFC-BC56-A148-ABDD-FC0EE3B882C2}" type="datetimeFigureOut">
              <a:rPr lang="en-US" smtClean="0"/>
              <a:pPr/>
              <a:t>11/12/09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71312-8717-194E-92C3-8CF7795627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DFFFC-BC56-A148-ABDD-FC0EE3B882C2}" type="datetimeFigureOut">
              <a:rPr lang="en-US" smtClean="0"/>
              <a:pPr/>
              <a:t>11/12/09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71312-8717-194E-92C3-8CF7795627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DFFFC-BC56-A148-ABDD-FC0EE3B882C2}" type="datetimeFigureOut">
              <a:rPr lang="en-US" smtClean="0"/>
              <a:pPr/>
              <a:t>11/12/09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71312-8717-194E-92C3-8CF7795627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DFFFC-BC56-A148-ABDD-FC0EE3B882C2}" type="datetimeFigureOut">
              <a:rPr lang="en-US" smtClean="0"/>
              <a:pPr/>
              <a:t>11/12/09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71312-8717-194E-92C3-8CF7795627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DFFFC-BC56-A148-ABDD-FC0EE3B882C2}" type="datetimeFigureOut">
              <a:rPr lang="en-US" smtClean="0"/>
              <a:pPr/>
              <a:t>11/12/09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71312-8717-194E-92C3-8CF7795627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DFFFC-BC56-A148-ABDD-FC0EE3B882C2}" type="datetimeFigureOut">
              <a:rPr lang="en-US" smtClean="0"/>
              <a:pPr/>
              <a:t>11/12/09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71312-8717-194E-92C3-8CF7795627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DFFFC-BC56-A148-ABDD-FC0EE3B882C2}" type="datetimeFigureOut">
              <a:rPr lang="en-US" smtClean="0"/>
              <a:pPr/>
              <a:t>11/12/09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71312-8717-194E-92C3-8CF7795627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DFFFC-BC56-A148-ABDD-FC0EE3B882C2}" type="datetimeFigureOut">
              <a:rPr lang="en-US" smtClean="0"/>
              <a:pPr/>
              <a:t>11/12/09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71312-8717-194E-92C3-8CF7795627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DFFFC-BC56-A148-ABDD-FC0EE3B882C2}" type="datetimeFigureOut">
              <a:rPr lang="en-US" smtClean="0"/>
              <a:pPr/>
              <a:t>11/12/09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71312-8717-194E-92C3-8CF7795627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DFFFC-BC56-A148-ABDD-FC0EE3B882C2}" type="datetimeFigureOut">
              <a:rPr lang="en-US" smtClean="0"/>
              <a:pPr/>
              <a:t>11/12/09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71312-8717-194E-92C3-8CF7795627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DFFFC-BC56-A148-ABDD-FC0EE3B882C2}" type="datetimeFigureOut">
              <a:rPr lang="en-US" smtClean="0"/>
              <a:pPr/>
              <a:t>11/12/09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71312-8717-194E-92C3-8CF7795627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4" Type="http://schemas.openxmlformats.org/officeDocument/2006/relationships/slideLayout" Target="../slideLayouts/slideLayout4.xml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7DFFFC-BC56-A148-ABDD-FC0EE3B882C2}" type="datetimeFigureOut">
              <a:rPr lang="en-US" smtClean="0"/>
              <a:pPr/>
              <a:t>11/12/09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E71312-8717-194E-92C3-8CF7795627F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tif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1.gi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image" Target="../media/image25.tif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.tiff"/><Relationship Id="rId3" Type="http://schemas.openxmlformats.org/officeDocument/2006/relationships/image" Target="../media/image24.tiff"/></Relationships>
</file>

<file path=ppt/slides/_rels/slide15.xml.rels><?xml version="1.0" encoding="UTF-8" standalone="yes"?>
<Relationships xmlns="http://schemas.openxmlformats.org/package/2006/relationships"><Relationship Id="rId6" Type="http://schemas.openxmlformats.org/officeDocument/2006/relationships/image" Target="../media/image29.tiff"/><Relationship Id="rId4" Type="http://schemas.openxmlformats.org/officeDocument/2006/relationships/image" Target="../media/image27.tiff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6.jpeg"/><Relationship Id="rId5" Type="http://schemas.openxmlformats.org/officeDocument/2006/relationships/image" Target="../media/image28.tif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image" Target="../media/image6.jpeg"/><Relationship Id="rId4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jpeg"/><Relationship Id="rId5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jpeg"/><Relationship Id="rId5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1.jpeg"/><Relationship Id="rId5" Type="http://schemas.openxmlformats.org/officeDocument/2006/relationships/image" Target="../media/image13.tif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1" descr="obscured_AGN"/>
          <p:cNvPicPr>
            <a:picLocks noChangeArrowheads="1"/>
          </p:cNvPicPr>
          <p:nvPr/>
        </p:nvPicPr>
        <p:blipFill>
          <a:blip r:embed="rId2"/>
          <a:srcRect l="-261" r="-244"/>
          <a:stretch>
            <a:fillRect/>
          </a:stretch>
        </p:blipFill>
        <p:spPr bwMode="auto">
          <a:xfrm>
            <a:off x="-92795" y="0"/>
            <a:ext cx="9248775" cy="6848475"/>
          </a:xfrm>
          <a:prstGeom prst="rect">
            <a:avLst/>
          </a:prstGeom>
          <a:noFill/>
          <a:effectLst>
            <a:outerShdw blurRad="63500" dist="38099" dir="2700000" algn="ctr" rotWithShape="0">
              <a:schemeClr val="tx1"/>
            </a:outerShdw>
          </a:effectLst>
        </p:spPr>
      </p:pic>
      <p:sp>
        <p:nvSpPr>
          <p:cNvPr id="2" name="Rectangle 1"/>
          <p:cNvSpPr/>
          <p:nvPr/>
        </p:nvSpPr>
        <p:spPr>
          <a:xfrm>
            <a:off x="389183" y="2244574"/>
            <a:ext cx="8147558" cy="156966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FF00"/>
                </a:solidFill>
              </a:rPr>
              <a:t>L’ </a:t>
            </a:r>
            <a:r>
              <a:rPr lang="en-US" sz="3200" b="1" dirty="0" err="1" smtClean="0">
                <a:solidFill>
                  <a:srgbClr val="FFFF00"/>
                </a:solidFill>
              </a:rPr>
              <a:t>accrescimento</a:t>
            </a:r>
            <a:r>
              <a:rPr lang="en-US" sz="3200" b="1" dirty="0" smtClean="0">
                <a:solidFill>
                  <a:srgbClr val="FFFF00"/>
                </a:solidFill>
              </a:rPr>
              <a:t> sui </a:t>
            </a:r>
            <a:r>
              <a:rPr lang="en-US" sz="3200" b="1" dirty="0" err="1" smtClean="0">
                <a:solidFill>
                  <a:srgbClr val="FFFF00"/>
                </a:solidFill>
              </a:rPr>
              <a:t>buchi</a:t>
            </a:r>
            <a:r>
              <a:rPr lang="en-US" sz="3200" b="1" dirty="0" smtClean="0">
                <a:solidFill>
                  <a:srgbClr val="FFFF00"/>
                </a:solidFill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</a:rPr>
              <a:t>neri</a:t>
            </a:r>
            <a:r>
              <a:rPr lang="en-US" sz="3200" b="1" dirty="0" smtClean="0">
                <a:solidFill>
                  <a:srgbClr val="FFFF00"/>
                </a:solidFill>
              </a:rPr>
              <a:t> super </a:t>
            </a:r>
            <a:r>
              <a:rPr lang="en-US" sz="3200" b="1" dirty="0" err="1" smtClean="0">
                <a:solidFill>
                  <a:srgbClr val="FFFF00"/>
                </a:solidFill>
              </a:rPr>
              <a:t>massivi</a:t>
            </a:r>
            <a:r>
              <a:rPr lang="en-US" sz="3200" b="1" dirty="0" smtClean="0">
                <a:solidFill>
                  <a:srgbClr val="FFFF00"/>
                </a:solidFill>
              </a:rPr>
              <a:t>:</a:t>
            </a:r>
          </a:p>
          <a:p>
            <a:pPr algn="ctr"/>
            <a:r>
              <a:rPr lang="en-US" sz="3200" b="1" dirty="0" smtClean="0">
                <a:solidFill>
                  <a:srgbClr val="FFFF00"/>
                </a:solidFill>
              </a:rPr>
              <a:t>la </a:t>
            </a:r>
            <a:r>
              <a:rPr lang="en-US" sz="3200" b="1" dirty="0" err="1" smtClean="0">
                <a:solidFill>
                  <a:srgbClr val="FFFF00"/>
                </a:solidFill>
              </a:rPr>
              <a:t>varieta</a:t>
            </a:r>
            <a:r>
              <a:rPr lang="en-US" sz="3200" b="1" dirty="0" smtClean="0">
                <a:solidFill>
                  <a:srgbClr val="FFFF00"/>
                </a:solidFill>
              </a:rPr>
              <a:t>'  </a:t>
            </a:r>
            <a:r>
              <a:rPr lang="en-US" sz="3200" b="1" dirty="0" err="1" smtClean="0">
                <a:solidFill>
                  <a:srgbClr val="FFFF00"/>
                </a:solidFill>
              </a:rPr>
              <a:t>degli</a:t>
            </a:r>
            <a:r>
              <a:rPr lang="en-US" sz="3200" b="1" dirty="0" smtClean="0">
                <a:solidFill>
                  <a:srgbClr val="FFFF00"/>
                </a:solidFill>
              </a:rPr>
              <a:t>  AGN</a:t>
            </a:r>
          </a:p>
          <a:p>
            <a:pPr algn="ctr"/>
            <a:r>
              <a:rPr lang="en-US" sz="3200" b="1" dirty="0" smtClean="0">
                <a:solidFill>
                  <a:srgbClr val="FFFF00"/>
                </a:solidFill>
              </a:rPr>
              <a:t>… NHXM prospects</a:t>
            </a:r>
            <a:endParaRPr lang="en-US" sz="3200" b="1" dirty="0">
              <a:solidFill>
                <a:srgbClr val="FFFF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83837" y="5260073"/>
            <a:ext cx="4560163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Roberto </a:t>
            </a:r>
            <a:r>
              <a:rPr lang="en-US" sz="2800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Maiolino</a:t>
            </a:r>
            <a:r>
              <a:rPr lang="en-US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(Oss. Roma)</a:t>
            </a:r>
          </a:p>
          <a:p>
            <a:r>
              <a:rPr lang="en-US" sz="32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Guido </a:t>
            </a:r>
            <a:r>
              <a:rPr lang="en-US" sz="3200" b="1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Risaliti</a:t>
            </a:r>
            <a:r>
              <a:rPr lang="en-US" sz="32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(Oss. </a:t>
            </a:r>
            <a:r>
              <a:rPr lang="en-US" sz="2800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Arcetri</a:t>
            </a:r>
            <a:r>
              <a:rPr lang="en-US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)</a:t>
            </a:r>
          </a:p>
          <a:p>
            <a:r>
              <a:rPr lang="en-US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Marco </a:t>
            </a:r>
            <a:r>
              <a:rPr lang="en-US" sz="2800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Salvati</a:t>
            </a:r>
            <a:r>
              <a:rPr lang="en-US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(Oss. </a:t>
            </a:r>
            <a:r>
              <a:rPr lang="en-US" sz="2800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Arcetri</a:t>
            </a:r>
            <a:r>
              <a:rPr lang="en-US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)</a:t>
            </a:r>
            <a:endParaRPr lang="en-US" sz="28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37167" y="689158"/>
            <a:ext cx="9147757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solidFill>
                  <a:srgbClr val="0000FF"/>
                </a:solidFill>
                <a:latin typeface="Calibri" pitchFamily="-110" charset="0"/>
              </a:rPr>
              <a:t>Simulation with a realistic model: reflection, rel. line, soft </a:t>
            </a:r>
            <a:r>
              <a:rPr lang="en-US" sz="2400" dirty="0" smtClean="0">
                <a:solidFill>
                  <a:srgbClr val="0000FF"/>
                </a:solidFill>
                <a:latin typeface="Calibri" pitchFamily="-110" charset="0"/>
              </a:rPr>
              <a:t>exc., part. </a:t>
            </a:r>
            <a:r>
              <a:rPr lang="en-US" sz="2400" dirty="0" err="1" smtClean="0">
                <a:solidFill>
                  <a:srgbClr val="0000FF"/>
                </a:solidFill>
                <a:latin typeface="Calibri" pitchFamily="-110" charset="0"/>
              </a:rPr>
              <a:t>cov</a:t>
            </a:r>
            <a:r>
              <a:rPr lang="en-US" sz="2400" dirty="0" smtClean="0">
                <a:solidFill>
                  <a:srgbClr val="0000FF"/>
                </a:solidFill>
                <a:latin typeface="Calibri" pitchFamily="-110" charset="0"/>
              </a:rPr>
              <a:t>.</a:t>
            </a:r>
          </a:p>
          <a:p>
            <a:r>
              <a:rPr lang="en-US" sz="2400" dirty="0">
                <a:solidFill>
                  <a:srgbClr val="0000FF"/>
                </a:solidFill>
                <a:latin typeface="Calibri" pitchFamily="-110" charset="0"/>
              </a:rPr>
              <a:t>2 intervals, 10 </a:t>
            </a:r>
            <a:r>
              <a:rPr lang="en-US" sz="2400" dirty="0" err="1" smtClean="0">
                <a:solidFill>
                  <a:srgbClr val="0000FF"/>
                </a:solidFill>
                <a:latin typeface="Calibri" pitchFamily="-110" charset="0"/>
              </a:rPr>
              <a:t>ksec</a:t>
            </a:r>
            <a:r>
              <a:rPr lang="en-US" sz="2400" dirty="0" smtClean="0">
                <a:solidFill>
                  <a:srgbClr val="0000FF"/>
                </a:solidFill>
                <a:latin typeface="Calibri" pitchFamily="-110" charset="0"/>
              </a:rPr>
              <a:t> </a:t>
            </a:r>
            <a:r>
              <a:rPr lang="en-US" sz="2400" dirty="0">
                <a:solidFill>
                  <a:srgbClr val="0000FF"/>
                </a:solidFill>
                <a:latin typeface="Calibri" pitchFamily="-110" charset="0"/>
              </a:rPr>
              <a:t>each.</a:t>
            </a:r>
            <a:r>
              <a:rPr lang="en-US" sz="2400" dirty="0" smtClean="0">
                <a:solidFill>
                  <a:srgbClr val="0000FF"/>
                </a:solidFill>
                <a:latin typeface="Calibri" pitchFamily="-110" charset="0"/>
              </a:rPr>
              <a:t> </a:t>
            </a:r>
          </a:p>
          <a:p>
            <a:r>
              <a:rPr lang="en-US" sz="2400" dirty="0" smtClean="0">
                <a:solidFill>
                  <a:srgbClr val="0000FF"/>
                </a:solidFill>
                <a:latin typeface="Calibri" pitchFamily="-110" charset="0"/>
              </a:rPr>
              <a:t>N</a:t>
            </a:r>
            <a:r>
              <a:rPr lang="en-US" sz="2400" baseline="-25000" dirty="0" smtClean="0">
                <a:solidFill>
                  <a:srgbClr val="0000FF"/>
                </a:solidFill>
                <a:latin typeface="Calibri" pitchFamily="-110" charset="0"/>
              </a:rPr>
              <a:t>H1</a:t>
            </a:r>
            <a:r>
              <a:rPr lang="en-US" sz="2400" dirty="0">
                <a:solidFill>
                  <a:srgbClr val="0000FF"/>
                </a:solidFill>
                <a:latin typeface="Calibri" pitchFamily="-110" charset="0"/>
              </a:rPr>
              <a:t>=2x10</a:t>
            </a:r>
            <a:r>
              <a:rPr lang="en-US" sz="2400" baseline="30000" dirty="0">
                <a:solidFill>
                  <a:srgbClr val="0000FF"/>
                </a:solidFill>
                <a:latin typeface="Calibri" pitchFamily="-110" charset="0"/>
              </a:rPr>
              <a:t>23</a:t>
            </a:r>
            <a:r>
              <a:rPr lang="en-US" sz="2400" dirty="0">
                <a:solidFill>
                  <a:srgbClr val="0000FF"/>
                </a:solidFill>
                <a:latin typeface="Calibri" pitchFamily="-110" charset="0"/>
              </a:rPr>
              <a:t>cm</a:t>
            </a:r>
            <a:r>
              <a:rPr lang="en-US" sz="2400" baseline="30000" dirty="0">
                <a:solidFill>
                  <a:srgbClr val="0000FF"/>
                </a:solidFill>
                <a:latin typeface="Calibri" pitchFamily="-110" charset="0"/>
              </a:rPr>
              <a:t>-2</a:t>
            </a:r>
            <a:r>
              <a:rPr lang="en-US" sz="2400" dirty="0">
                <a:solidFill>
                  <a:srgbClr val="0000FF"/>
                </a:solidFill>
                <a:latin typeface="Calibri" pitchFamily="-110" charset="0"/>
              </a:rPr>
              <a:t>, complete covering,</a:t>
            </a:r>
            <a:r>
              <a:rPr lang="en-US" sz="2400" dirty="0" smtClean="0">
                <a:solidFill>
                  <a:srgbClr val="0000FF"/>
                </a:solidFill>
                <a:latin typeface="Calibri" pitchFamily="-110" charset="0"/>
              </a:rPr>
              <a:t> </a:t>
            </a:r>
          </a:p>
          <a:p>
            <a:r>
              <a:rPr lang="en-US" sz="2400" dirty="0" smtClean="0">
                <a:solidFill>
                  <a:srgbClr val="0000FF"/>
                </a:solidFill>
                <a:latin typeface="Calibri" pitchFamily="-110" charset="0"/>
              </a:rPr>
              <a:t>N</a:t>
            </a:r>
            <a:r>
              <a:rPr lang="en-US" sz="2400" baseline="-25000" dirty="0" smtClean="0">
                <a:solidFill>
                  <a:srgbClr val="0000FF"/>
                </a:solidFill>
                <a:latin typeface="Calibri" pitchFamily="-110" charset="0"/>
              </a:rPr>
              <a:t>H2</a:t>
            </a:r>
            <a:r>
              <a:rPr lang="en-US" sz="2400" dirty="0">
                <a:solidFill>
                  <a:srgbClr val="0000FF"/>
                </a:solidFill>
                <a:latin typeface="Calibri" pitchFamily="-110" charset="0"/>
              </a:rPr>
              <a:t>=2x10</a:t>
            </a:r>
            <a:r>
              <a:rPr lang="en-US" sz="2400" baseline="30000" dirty="0">
                <a:solidFill>
                  <a:srgbClr val="0000FF"/>
                </a:solidFill>
                <a:latin typeface="Calibri" pitchFamily="-110" charset="0"/>
              </a:rPr>
              <a:t>23</a:t>
            </a:r>
            <a:r>
              <a:rPr lang="en-US" sz="2400" dirty="0">
                <a:solidFill>
                  <a:srgbClr val="0000FF"/>
                </a:solidFill>
                <a:latin typeface="Calibri" pitchFamily="-110" charset="0"/>
              </a:rPr>
              <a:t>cm</a:t>
            </a:r>
            <a:r>
              <a:rPr lang="en-US" sz="2400" baseline="30000" dirty="0">
                <a:solidFill>
                  <a:srgbClr val="0000FF"/>
                </a:solidFill>
                <a:latin typeface="Calibri" pitchFamily="-110" charset="0"/>
              </a:rPr>
              <a:t>-2</a:t>
            </a:r>
            <a:r>
              <a:rPr lang="en-US" sz="2400" dirty="0" smtClean="0">
                <a:solidFill>
                  <a:srgbClr val="0000FF"/>
                </a:solidFill>
                <a:latin typeface="Calibri" pitchFamily="-110" charset="0"/>
              </a:rPr>
              <a:t>, Partial </a:t>
            </a:r>
            <a:r>
              <a:rPr lang="en-US" sz="2400" dirty="0">
                <a:solidFill>
                  <a:srgbClr val="0000FF"/>
                </a:solidFill>
                <a:latin typeface="Calibri" pitchFamily="-110" charset="0"/>
              </a:rPr>
              <a:t>covering: </a:t>
            </a:r>
            <a:r>
              <a:rPr lang="en-US" sz="2400" dirty="0" smtClean="0">
                <a:solidFill>
                  <a:srgbClr val="0000FF"/>
                </a:solidFill>
                <a:latin typeface="Calibri" pitchFamily="-110" charset="0"/>
              </a:rPr>
              <a:t>CF1</a:t>
            </a:r>
            <a:r>
              <a:rPr lang="en-US" sz="2400" dirty="0">
                <a:solidFill>
                  <a:srgbClr val="0000FF"/>
                </a:solidFill>
                <a:latin typeface="Calibri" pitchFamily="-110" charset="0"/>
              </a:rPr>
              <a:t>=40</a:t>
            </a:r>
            <a:r>
              <a:rPr lang="en-US" sz="2400" dirty="0" smtClean="0">
                <a:solidFill>
                  <a:srgbClr val="0000FF"/>
                </a:solidFill>
                <a:latin typeface="Calibri" pitchFamily="-110" charset="0"/>
              </a:rPr>
              <a:t>% </a:t>
            </a:r>
            <a:r>
              <a:rPr lang="en-US" sz="2400" dirty="0" err="1" smtClean="0">
                <a:solidFill>
                  <a:srgbClr val="0000FF"/>
                </a:solidFill>
                <a:latin typeface="Wingdings"/>
                <a:ea typeface="Wingdings"/>
                <a:cs typeface="Wingdings"/>
              </a:rPr>
              <a:t></a:t>
            </a:r>
            <a:r>
              <a:rPr lang="en-US" sz="2400" dirty="0" smtClean="0">
                <a:solidFill>
                  <a:srgbClr val="0000FF"/>
                </a:solidFill>
                <a:latin typeface="Calibri" pitchFamily="-110" charset="0"/>
              </a:rPr>
              <a:t> CF2</a:t>
            </a:r>
            <a:r>
              <a:rPr lang="en-US" sz="2400" dirty="0">
                <a:solidFill>
                  <a:srgbClr val="0000FF"/>
                </a:solidFill>
                <a:latin typeface="Calibri" pitchFamily="-110" charset="0"/>
              </a:rPr>
              <a:t>=80% </a:t>
            </a: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3402348" y="90488"/>
            <a:ext cx="2083022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Absorption</a:t>
            </a:r>
            <a:endParaRPr lang="en-US" sz="3200" b="1" dirty="0">
              <a:solidFill>
                <a:srgbClr val="FF0000"/>
              </a:solidFill>
            </a:endParaRPr>
          </a:p>
        </p:txBody>
      </p:sp>
      <p:pic>
        <p:nvPicPr>
          <p:cNvPr id="5" name="Picture 4" descr="contxmm.jpg"/>
          <p:cNvPicPr>
            <a:picLocks noChangeAspect="1"/>
          </p:cNvPicPr>
          <p:nvPr/>
        </p:nvPicPr>
        <p:blipFill>
          <a:blip r:embed="rId3">
            <a:lum bright="-80000" contrast="91000"/>
          </a:blip>
          <a:srcRect r="4541" b="4086"/>
          <a:stretch>
            <a:fillRect/>
          </a:stretch>
        </p:blipFill>
        <p:spPr bwMode="auto">
          <a:xfrm rot="5400000">
            <a:off x="1045698" y="2843362"/>
            <a:ext cx="2813264" cy="3798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cont1.jpg"/>
          <p:cNvPicPr>
            <a:picLocks noChangeAspect="1"/>
          </p:cNvPicPr>
          <p:nvPr/>
        </p:nvPicPr>
        <p:blipFill>
          <a:blip r:embed="rId4">
            <a:lum bright="-87000" contrast="94000"/>
          </a:blip>
          <a:srcRect r="4151" b="4403"/>
          <a:stretch>
            <a:fillRect/>
          </a:stretch>
        </p:blipFill>
        <p:spPr bwMode="auto">
          <a:xfrm rot="5400000">
            <a:off x="5534399" y="2830789"/>
            <a:ext cx="2775544" cy="37856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1267841" y="5053393"/>
            <a:ext cx="23392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XMM: No C.F. variation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390342" y="5134753"/>
            <a:ext cx="29971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NHXM: C.F. variation detected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797994" y="6237119"/>
            <a:ext cx="12370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Cov</a:t>
            </a:r>
            <a:r>
              <a:rPr lang="en-US" dirty="0" smtClean="0"/>
              <a:t>. Fact. 1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6275641" y="6238621"/>
            <a:ext cx="12370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Cov</a:t>
            </a:r>
            <a:r>
              <a:rPr lang="en-US" dirty="0" smtClean="0"/>
              <a:t>. Fact. 1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 rot="16200000">
            <a:off x="4177401" y="4441921"/>
            <a:ext cx="12370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Cov</a:t>
            </a:r>
            <a:r>
              <a:rPr lang="en-US" dirty="0" smtClean="0"/>
              <a:t>. Fact. 2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 rot="16200000">
            <a:off x="-259484" y="4430848"/>
            <a:ext cx="12370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Cov</a:t>
            </a:r>
            <a:r>
              <a:rPr lang="en-US" dirty="0" smtClean="0"/>
              <a:t>. Fact. 2</a:t>
            </a:r>
            <a:endParaRPr lang="en-US" dirty="0"/>
          </a:p>
        </p:txBody>
      </p:sp>
      <p:sp>
        <p:nvSpPr>
          <p:cNvPr id="22" name="Oval 21"/>
          <p:cNvSpPr/>
          <p:nvPr/>
        </p:nvSpPr>
        <p:spPr>
          <a:xfrm>
            <a:off x="4689876" y="2313772"/>
            <a:ext cx="590950" cy="578442"/>
          </a:xfrm>
          <a:prstGeom prst="ellipse">
            <a:avLst/>
          </a:prstGeom>
          <a:gradFill flip="none" rotWithShape="1">
            <a:gsLst>
              <a:gs pos="100000">
                <a:schemeClr val="accent1">
                  <a:tint val="100000"/>
                  <a:shade val="100000"/>
                  <a:satMod val="130000"/>
                </a:schemeClr>
              </a:gs>
              <a:gs pos="0">
                <a:schemeClr val="accent1">
                  <a:tint val="50000"/>
                  <a:shade val="100000"/>
                  <a:satMod val="3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4224664" y="2389217"/>
            <a:ext cx="792000" cy="792000"/>
          </a:xfrm>
          <a:prstGeom prst="ellipse">
            <a:avLst/>
          </a:prstGeom>
          <a:gradFill>
            <a:gsLst>
              <a:gs pos="0">
                <a:schemeClr val="accent2">
                  <a:lumMod val="50000"/>
                </a:schemeClr>
              </a:gs>
              <a:gs pos="100000">
                <a:srgbClr val="FF6600"/>
              </a:gs>
            </a:gsLst>
            <a:lin ang="19800000" scaled="0"/>
          </a:gra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6300790" y="2302699"/>
            <a:ext cx="590950" cy="578442"/>
          </a:xfrm>
          <a:prstGeom prst="ellipse">
            <a:avLst/>
          </a:prstGeom>
          <a:gradFill flip="none" rotWithShape="1">
            <a:gsLst>
              <a:gs pos="100000">
                <a:schemeClr val="accent1">
                  <a:tint val="100000"/>
                  <a:shade val="100000"/>
                  <a:satMod val="130000"/>
                </a:schemeClr>
              </a:gs>
              <a:gs pos="0">
                <a:schemeClr val="accent1">
                  <a:tint val="50000"/>
                  <a:shade val="100000"/>
                  <a:satMod val="3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6049319" y="2378144"/>
            <a:ext cx="792000" cy="792000"/>
          </a:xfrm>
          <a:prstGeom prst="ellipse">
            <a:avLst/>
          </a:prstGeom>
          <a:gradFill>
            <a:gsLst>
              <a:gs pos="0">
                <a:schemeClr val="accent2">
                  <a:lumMod val="50000"/>
                </a:schemeClr>
              </a:gs>
              <a:gs pos="100000">
                <a:srgbClr val="FF6600"/>
              </a:gs>
            </a:gsLst>
            <a:lin ang="19800000" scaled="0"/>
          </a:gra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Arrow Connector 16"/>
          <p:cNvCxnSpPr/>
          <p:nvPr/>
        </p:nvCxnSpPr>
        <p:spPr>
          <a:xfrm>
            <a:off x="5074760" y="2788007"/>
            <a:ext cx="502936" cy="1588"/>
          </a:xfrm>
          <a:prstGeom prst="straightConnector1">
            <a:avLst/>
          </a:prstGeom>
          <a:ln w="28575" cap="flat" cmpd="sng" algn="ctr">
            <a:solidFill>
              <a:srgbClr val="FF6600"/>
            </a:solidFill>
            <a:prstDash val="solid"/>
            <a:round/>
            <a:headEnd type="none" w="med" len="med"/>
            <a:tailEnd type="arrow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6928370" y="2777295"/>
            <a:ext cx="502936" cy="1588"/>
          </a:xfrm>
          <a:prstGeom prst="straightConnector1">
            <a:avLst/>
          </a:prstGeom>
          <a:ln w="28575" cap="flat" cmpd="sng" algn="ctr">
            <a:solidFill>
              <a:srgbClr val="FF6600"/>
            </a:solidFill>
            <a:prstDash val="solid"/>
            <a:round/>
            <a:headEnd type="none" w="med" len="med"/>
            <a:tailEnd type="arrow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3402348" y="38656"/>
            <a:ext cx="2083022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Absorption</a:t>
            </a:r>
            <a:endParaRPr lang="en-US" sz="3200" b="1" dirty="0">
              <a:solidFill>
                <a:srgbClr val="FF0000"/>
              </a:solidFill>
            </a:endParaRPr>
          </a:p>
        </p:txBody>
      </p:sp>
      <p:pic>
        <p:nvPicPr>
          <p:cNvPr id="3" name="Picture 2" descr="Snapshot 2009-11-11 14-02-27.tif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28128"/>
            <a:ext cx="6042832" cy="502987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0964" y="531276"/>
            <a:ext cx="9132728" cy="1200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00FF"/>
                </a:solidFill>
              </a:rPr>
              <a:t>Compton thick partial covering:</a:t>
            </a:r>
          </a:p>
          <a:p>
            <a:r>
              <a:rPr lang="en-US" sz="2400" dirty="0" smtClean="0">
                <a:solidFill>
                  <a:srgbClr val="0000FF"/>
                </a:solidFill>
              </a:rPr>
              <a:t>   - Warped disk?</a:t>
            </a:r>
          </a:p>
          <a:p>
            <a:r>
              <a:rPr lang="en-US" sz="2400" dirty="0" smtClean="0">
                <a:solidFill>
                  <a:srgbClr val="0000FF"/>
                </a:solidFill>
              </a:rPr>
              <a:t>   - Very dense and very small clouds at the base of the disk driven wind?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399252" y="2136118"/>
            <a:ext cx="16734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FF"/>
                </a:solidFill>
              </a:rPr>
              <a:t>N</a:t>
            </a:r>
            <a:r>
              <a:rPr lang="en-US" baseline="-25000" dirty="0" smtClean="0">
                <a:solidFill>
                  <a:srgbClr val="FF00FF"/>
                </a:solidFill>
              </a:rPr>
              <a:t>H </a:t>
            </a:r>
            <a:r>
              <a:rPr lang="en-US" dirty="0" smtClean="0">
                <a:solidFill>
                  <a:srgbClr val="FF00FF"/>
                </a:solidFill>
              </a:rPr>
              <a:t>~ 3 10</a:t>
            </a:r>
            <a:r>
              <a:rPr lang="en-US" baseline="30000" dirty="0" smtClean="0">
                <a:solidFill>
                  <a:srgbClr val="FF00FF"/>
                </a:solidFill>
              </a:rPr>
              <a:t>24</a:t>
            </a:r>
            <a:r>
              <a:rPr lang="en-US" dirty="0" smtClean="0">
                <a:solidFill>
                  <a:srgbClr val="FF00FF"/>
                </a:solidFill>
              </a:rPr>
              <a:t> cm</a:t>
            </a:r>
            <a:r>
              <a:rPr lang="en-US" baseline="30000" dirty="0" smtClean="0">
                <a:solidFill>
                  <a:srgbClr val="FF00FF"/>
                </a:solidFill>
              </a:rPr>
              <a:t>-2</a:t>
            </a:r>
          </a:p>
          <a:p>
            <a:r>
              <a:rPr lang="en-US" dirty="0" err="1" smtClean="0">
                <a:solidFill>
                  <a:srgbClr val="FF00FF"/>
                </a:solidFill>
              </a:rPr>
              <a:t>Cov</a:t>
            </a:r>
            <a:r>
              <a:rPr lang="en-US" dirty="0" smtClean="0">
                <a:solidFill>
                  <a:srgbClr val="FF00FF"/>
                </a:solidFill>
              </a:rPr>
              <a:t>. Fact ~ 80%</a:t>
            </a:r>
            <a:endParaRPr lang="en-US" dirty="0">
              <a:solidFill>
                <a:srgbClr val="FF00FF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21031" y="2780919"/>
            <a:ext cx="12797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transmitted</a:t>
            </a:r>
          </a:p>
          <a:p>
            <a:r>
              <a:rPr lang="en-US" dirty="0" smtClean="0"/>
              <a:t>component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714833" y="3024025"/>
            <a:ext cx="12797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FF"/>
                </a:solidFill>
              </a:rPr>
              <a:t>intrinsic</a:t>
            </a:r>
          </a:p>
          <a:p>
            <a:r>
              <a:rPr lang="en-US" dirty="0" smtClean="0">
                <a:solidFill>
                  <a:srgbClr val="FF00FF"/>
                </a:solidFill>
              </a:rPr>
              <a:t>component</a:t>
            </a:r>
            <a:endParaRPr lang="en-US" dirty="0">
              <a:solidFill>
                <a:srgbClr val="FF00FF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114481" y="1914682"/>
            <a:ext cx="296472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Only two cases known</a:t>
            </a:r>
          </a:p>
          <a:p>
            <a:r>
              <a:rPr lang="en-US" sz="2400" dirty="0" smtClean="0"/>
              <a:t>so far…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53773" y="3803449"/>
            <a:ext cx="3216145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…but may be much</a:t>
            </a:r>
          </a:p>
          <a:p>
            <a:r>
              <a:rPr lang="en-US" sz="2400" dirty="0" smtClean="0"/>
              <a:t>more common: their</a:t>
            </a:r>
          </a:p>
          <a:p>
            <a:r>
              <a:rPr lang="en-US" sz="2400" dirty="0" smtClean="0"/>
              <a:t>identification is limited</a:t>
            </a:r>
          </a:p>
          <a:p>
            <a:r>
              <a:rPr lang="en-US" sz="2400" dirty="0" smtClean="0"/>
              <a:t>by current</a:t>
            </a:r>
          </a:p>
          <a:p>
            <a:r>
              <a:rPr lang="en-US" sz="2400" dirty="0" smtClean="0"/>
              <a:t>sensitivities at E&gt;10 </a:t>
            </a:r>
            <a:r>
              <a:rPr lang="en-US" sz="2400" dirty="0" err="1" smtClean="0"/>
              <a:t>keV</a:t>
            </a:r>
            <a:endParaRPr lang="en-US" sz="2400" dirty="0" smtClean="0"/>
          </a:p>
          <a:p>
            <a:r>
              <a:rPr lang="en-US" sz="2400" dirty="0" smtClean="0"/>
              <a:t>(along with E &lt;10 </a:t>
            </a:r>
            <a:r>
              <a:rPr lang="en-US" sz="2400" dirty="0" err="1" smtClean="0"/>
              <a:t>keV</a:t>
            </a:r>
            <a:r>
              <a:rPr lang="en-US" sz="2400" dirty="0" smtClean="0"/>
              <a:t>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101381" y="2695256"/>
            <a:ext cx="18356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Risaliti</a:t>
            </a:r>
            <a:r>
              <a:rPr lang="en-US" dirty="0" smtClean="0"/>
              <a:t> et al. 2009</a:t>
            </a:r>
          </a:p>
          <a:p>
            <a:r>
              <a:rPr lang="en-US" dirty="0" smtClean="0"/>
              <a:t>Turner et al. 2009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3402348" y="90488"/>
            <a:ext cx="1900080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Reflection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0729" y="700465"/>
            <a:ext cx="871264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arenR"/>
            </a:pPr>
            <a:r>
              <a:rPr lang="en-US" sz="2000" dirty="0" smtClean="0"/>
              <a:t>Determination of continuum reflection component in bright </a:t>
            </a:r>
            <a:r>
              <a:rPr lang="en-US" sz="2000" dirty="0" err="1" smtClean="0"/>
              <a:t>AGNs</a:t>
            </a:r>
            <a:endParaRPr lang="en-US" sz="2000" dirty="0" smtClean="0"/>
          </a:p>
          <a:p>
            <a:pPr marL="342900" indent="-342900">
              <a:buFontTx/>
              <a:buChar char="-"/>
            </a:pPr>
            <a:r>
              <a:rPr lang="en-US" sz="2000" dirty="0" smtClean="0"/>
              <a:t>Currently uncertain by ~50% even in the brightest AGN</a:t>
            </a:r>
          </a:p>
          <a:p>
            <a:pPr marL="342900" indent="-342900">
              <a:buFontTx/>
              <a:buChar char="-"/>
            </a:pPr>
            <a:r>
              <a:rPr lang="en-US" sz="2000" dirty="0" smtClean="0"/>
              <a:t>Needed to understand the structure &amp; geometry of the </a:t>
            </a:r>
            <a:r>
              <a:rPr lang="en-US" sz="2000" dirty="0" err="1" smtClean="0"/>
              <a:t>circumnuclear</a:t>
            </a:r>
            <a:r>
              <a:rPr lang="en-US" sz="2000" dirty="0" smtClean="0"/>
              <a:t> medium</a:t>
            </a:r>
          </a:p>
          <a:p>
            <a:pPr marL="342900" indent="-342900">
              <a:buFontTx/>
              <a:buChar char="-"/>
            </a:pPr>
            <a:endParaRPr lang="en-US" sz="2000" dirty="0"/>
          </a:p>
        </p:txBody>
      </p:sp>
      <p:pic>
        <p:nvPicPr>
          <p:cNvPr id="7" name="Picture 6" descr="model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855" y="1900362"/>
            <a:ext cx="6231844" cy="473304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196845" y="5103083"/>
            <a:ext cx="10811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rgbClr val="0000FF"/>
                </a:solidFill>
              </a:rPr>
              <a:t>cold</a:t>
            </a:r>
          </a:p>
          <a:p>
            <a:pPr algn="ctr"/>
            <a:r>
              <a:rPr lang="en-US" dirty="0" smtClean="0">
                <a:solidFill>
                  <a:srgbClr val="0000FF"/>
                </a:solidFill>
              </a:rPr>
              <a:t>reflection</a:t>
            </a:r>
            <a:endParaRPr lang="en-US" dirty="0">
              <a:solidFill>
                <a:srgbClr val="0000FF"/>
              </a:solidFill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6806032" y="2362167"/>
            <a:ext cx="2060517" cy="1393388"/>
            <a:chOff x="2604214" y="5187271"/>
            <a:chExt cx="2060517" cy="1393388"/>
          </a:xfrm>
        </p:grpSpPr>
        <p:sp>
          <p:nvSpPr>
            <p:cNvPr id="8" name="Oval 7"/>
            <p:cNvSpPr/>
            <p:nvPr/>
          </p:nvSpPr>
          <p:spPr>
            <a:xfrm>
              <a:off x="3722774" y="6228061"/>
              <a:ext cx="503794" cy="283931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tint val="100000"/>
                    <a:shade val="100000"/>
                    <a:satMod val="13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12"/>
            <p:cNvSpPr>
              <a:spLocks noChangeArrowheads="1"/>
            </p:cNvSpPr>
            <p:nvPr/>
          </p:nvSpPr>
          <p:spPr bwMode="auto">
            <a:xfrm>
              <a:off x="3931623" y="6320488"/>
              <a:ext cx="88425" cy="115333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Line 13"/>
            <p:cNvSpPr>
              <a:spLocks noChangeShapeType="1"/>
            </p:cNvSpPr>
            <p:nvPr/>
          </p:nvSpPr>
          <p:spPr bwMode="auto">
            <a:xfrm>
              <a:off x="3767111" y="6378155"/>
              <a:ext cx="419506" cy="0"/>
            </a:xfrm>
            <a:prstGeom prst="line">
              <a:avLst/>
            </a:prstGeom>
            <a:noFill/>
            <a:ln w="57150">
              <a:solidFill>
                <a:srgbClr val="3366FF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Oval 15"/>
            <p:cNvSpPr>
              <a:spLocks noChangeArrowheads="1"/>
            </p:cNvSpPr>
            <p:nvPr/>
          </p:nvSpPr>
          <p:spPr bwMode="auto">
            <a:xfrm>
              <a:off x="3308533" y="6174310"/>
              <a:ext cx="316686" cy="406349"/>
            </a:xfrm>
            <a:prstGeom prst="ellipse">
              <a:avLst/>
            </a:prstGeom>
            <a:gradFill flip="none" rotWithShape="1">
              <a:gsLst>
                <a:gs pos="0">
                  <a:schemeClr val="bg2"/>
                </a:gs>
                <a:gs pos="100000">
                  <a:srgbClr val="000000"/>
                </a:gs>
              </a:gsLst>
              <a:lin ang="10800000" scaled="0"/>
              <a:tileRect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Oval 20"/>
            <p:cNvSpPr>
              <a:spLocks noChangeArrowheads="1"/>
            </p:cNvSpPr>
            <p:nvPr/>
          </p:nvSpPr>
          <p:spPr bwMode="auto">
            <a:xfrm>
              <a:off x="4348045" y="6163581"/>
              <a:ext cx="316686" cy="406349"/>
            </a:xfrm>
            <a:prstGeom prst="ellipse">
              <a:avLst/>
            </a:prstGeom>
            <a:gradFill flip="none" rotWithShape="1">
              <a:gsLst>
                <a:gs pos="0">
                  <a:schemeClr val="bg2"/>
                </a:gs>
                <a:gs pos="100000">
                  <a:srgbClr val="000000"/>
                </a:gs>
              </a:gsLst>
              <a:lin ang="0" scaled="1"/>
              <a:tileRect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1"/>
            <p:cNvSpPr>
              <a:spLocks/>
            </p:cNvSpPr>
            <p:nvPr/>
          </p:nvSpPr>
          <p:spPr bwMode="auto">
            <a:xfrm rot="21400358">
              <a:off x="2604214" y="5187271"/>
              <a:ext cx="204612" cy="222620"/>
            </a:xfrm>
            <a:custGeom>
              <a:avLst/>
              <a:gdLst/>
              <a:ahLst/>
              <a:cxnLst>
                <a:cxn ang="0">
                  <a:pos x="127" y="166"/>
                </a:cxn>
                <a:cxn ang="0">
                  <a:pos x="0" y="0"/>
                </a:cxn>
                <a:cxn ang="0">
                  <a:pos x="199" y="50"/>
                </a:cxn>
              </a:cxnLst>
              <a:rect l="0" t="0" r="r" b="b"/>
              <a:pathLst>
                <a:path w="199" h="166">
                  <a:moveTo>
                    <a:pt x="127" y="166"/>
                  </a:moveTo>
                  <a:lnTo>
                    <a:pt x="0" y="0"/>
                  </a:lnTo>
                  <a:lnTo>
                    <a:pt x="199" y="50"/>
                  </a:ln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 type="none" w="med" len="med"/>
              <a:tailEnd type="none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2"/>
            <p:cNvSpPr>
              <a:spLocks/>
            </p:cNvSpPr>
            <p:nvPr/>
          </p:nvSpPr>
          <p:spPr bwMode="auto">
            <a:xfrm>
              <a:off x="2694696" y="5216775"/>
              <a:ext cx="69918" cy="140814"/>
            </a:xfrm>
            <a:custGeom>
              <a:avLst/>
              <a:gdLst/>
              <a:ahLst/>
              <a:cxnLst>
                <a:cxn ang="0">
                  <a:pos x="49" y="0"/>
                </a:cxn>
                <a:cxn ang="0">
                  <a:pos x="60" y="67"/>
                </a:cxn>
                <a:cxn ang="0">
                  <a:pos x="0" y="105"/>
                </a:cxn>
              </a:cxnLst>
              <a:rect l="0" t="0" r="r" b="b"/>
              <a:pathLst>
                <a:path w="68" h="105">
                  <a:moveTo>
                    <a:pt x="49" y="0"/>
                  </a:moveTo>
                  <a:cubicBezTo>
                    <a:pt x="58" y="25"/>
                    <a:pt x="68" y="50"/>
                    <a:pt x="60" y="67"/>
                  </a:cubicBezTo>
                  <a:cubicBezTo>
                    <a:pt x="52" y="84"/>
                    <a:pt x="10" y="99"/>
                    <a:pt x="0" y="105"/>
                  </a:cubicBez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25"/>
            <p:cNvSpPr>
              <a:spLocks/>
            </p:cNvSpPr>
            <p:nvPr/>
          </p:nvSpPr>
          <p:spPr bwMode="auto">
            <a:xfrm>
              <a:off x="2875659" y="5369658"/>
              <a:ext cx="1503232" cy="94948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429" y="647"/>
                </a:cxn>
                <a:cxn ang="0">
                  <a:pos x="1153" y="730"/>
                </a:cxn>
              </a:cxnLst>
              <a:rect l="0" t="0" r="r" b="b"/>
              <a:pathLst>
                <a:path w="1429" h="730">
                  <a:moveTo>
                    <a:pt x="0" y="0"/>
                  </a:moveTo>
                  <a:lnTo>
                    <a:pt x="1429" y="647"/>
                  </a:lnTo>
                  <a:lnTo>
                    <a:pt x="1153" y="730"/>
                  </a:lnTo>
                </a:path>
              </a:pathLst>
            </a:custGeom>
            <a:noFill/>
            <a:ln w="28575" cmpd="sng">
              <a:solidFill>
                <a:srgbClr val="0000FF"/>
              </a:solidFill>
              <a:round/>
              <a:headEnd type="none" w="med" len="med"/>
              <a:tailEnd type="none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Line 27"/>
            <p:cNvSpPr>
              <a:spLocks noChangeShapeType="1"/>
            </p:cNvSpPr>
            <p:nvPr/>
          </p:nvSpPr>
          <p:spPr bwMode="auto">
            <a:xfrm>
              <a:off x="2869490" y="5387093"/>
              <a:ext cx="988103" cy="851588"/>
            </a:xfrm>
            <a:prstGeom prst="line">
              <a:avLst/>
            </a:prstGeom>
            <a:noFill/>
            <a:ln w="28575">
              <a:solidFill>
                <a:srgbClr val="00FFFF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3402348" y="90488"/>
            <a:ext cx="1900080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Reflection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89196" y="766308"/>
            <a:ext cx="7869045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2) Study of reflection-dominated objects: Compton hump</a:t>
            </a:r>
          </a:p>
          <a:p>
            <a:pPr>
              <a:buFontTx/>
              <a:buChar char="-"/>
            </a:pPr>
            <a:r>
              <a:rPr lang="en-US" sz="2400" dirty="0" smtClean="0"/>
              <a:t> Only NGC 1068 in bright catalogs (BAT, Integral)</a:t>
            </a:r>
          </a:p>
          <a:p>
            <a:pPr>
              <a:buFontTx/>
              <a:buChar char="-"/>
            </a:pPr>
            <a:r>
              <a:rPr lang="en-US" sz="2400" dirty="0" smtClean="0"/>
              <a:t> Very few other spectra, NO ONE with good spectrum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0" y="2611440"/>
            <a:ext cx="6653184" cy="4092247"/>
            <a:chOff x="314238" y="2145244"/>
            <a:chExt cx="8144003" cy="4712756"/>
          </a:xfrm>
        </p:grpSpPr>
        <p:grpSp>
          <p:nvGrpSpPr>
            <p:cNvPr id="8" name="Group 7"/>
            <p:cNvGrpSpPr/>
            <p:nvPr/>
          </p:nvGrpSpPr>
          <p:grpSpPr>
            <a:xfrm>
              <a:off x="314238" y="2145244"/>
              <a:ext cx="8144003" cy="4192645"/>
              <a:chOff x="314238" y="2391824"/>
              <a:chExt cx="8144003" cy="4192645"/>
            </a:xfrm>
          </p:grpSpPr>
          <p:pic>
            <p:nvPicPr>
              <p:cNvPr id="5" name="Picture 4" descr="awaki2273.jpg"/>
              <p:cNvPicPr>
                <a:picLocks noChangeAspect="1"/>
              </p:cNvPicPr>
              <p:nvPr/>
            </p:nvPicPr>
            <p:blipFill>
              <a:blip r:embed="rId3"/>
              <a:srcRect t="9208"/>
              <a:stretch>
                <a:fillRect/>
              </a:stretch>
            </p:blipFill>
            <p:spPr>
              <a:xfrm>
                <a:off x="314238" y="2391824"/>
                <a:ext cx="8144003" cy="4192645"/>
              </a:xfrm>
              <a:prstGeom prst="rect">
                <a:avLst/>
              </a:prstGeom>
            </p:spPr>
          </p:pic>
          <p:sp>
            <p:nvSpPr>
              <p:cNvPr id="7" name="Rectangle 6"/>
              <p:cNvSpPr/>
              <p:nvPr/>
            </p:nvSpPr>
            <p:spPr>
              <a:xfrm>
                <a:off x="6127852" y="2811010"/>
                <a:ext cx="1935760" cy="54247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288137" y="2774022"/>
                <a:ext cx="178640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err="1" smtClean="0"/>
                  <a:t>Awaki</a:t>
                </a:r>
                <a:r>
                  <a:rPr lang="en-US" dirty="0" smtClean="0"/>
                  <a:t> et al. 2009</a:t>
                </a:r>
                <a:endParaRPr lang="en-US" dirty="0"/>
              </a:p>
            </p:txBody>
          </p:sp>
        </p:grpSp>
        <p:sp>
          <p:nvSpPr>
            <p:cNvPr id="9" name="TextBox 8"/>
            <p:cNvSpPr txBox="1"/>
            <p:nvPr/>
          </p:nvSpPr>
          <p:spPr>
            <a:xfrm>
              <a:off x="2885144" y="6078191"/>
              <a:ext cx="36665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/>
                <a:t>1</a:t>
              </a:r>
              <a:endParaRPr lang="en-US" sz="2800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5972010" y="6078191"/>
              <a:ext cx="54864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/>
                <a:t>10</a:t>
              </a:r>
              <a:endParaRPr lang="en-US" sz="2800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609155" y="6334780"/>
              <a:ext cx="201211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/>
                <a:t>Energy (</a:t>
              </a:r>
              <a:r>
                <a:rPr lang="en-US" sz="2800" dirty="0" err="1" smtClean="0"/>
                <a:t>keV</a:t>
              </a:r>
              <a:r>
                <a:rPr lang="en-US" sz="2800" dirty="0" smtClean="0"/>
                <a:t>)</a:t>
              </a:r>
              <a:endParaRPr lang="en-US" sz="2800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841035" y="2458333"/>
              <a:ext cx="116875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NGC2273</a:t>
              </a:r>
              <a:endParaRPr lang="en-US" sz="2000" dirty="0"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6587597" y="2302816"/>
            <a:ext cx="2409518" cy="1665402"/>
            <a:chOff x="3002994" y="4470400"/>
            <a:chExt cx="3845719" cy="2227961"/>
          </a:xfrm>
        </p:grpSpPr>
        <p:sp>
          <p:nvSpPr>
            <p:cNvPr id="15" name="Oval 14"/>
            <p:cNvSpPr/>
            <p:nvPr/>
          </p:nvSpPr>
          <p:spPr>
            <a:xfrm>
              <a:off x="4637542" y="5650677"/>
              <a:ext cx="978778" cy="442733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tint val="100000"/>
                    <a:shade val="100000"/>
                    <a:satMod val="13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7"/>
            <p:cNvSpPr>
              <a:spLocks noChangeArrowheads="1"/>
            </p:cNvSpPr>
            <p:nvPr/>
          </p:nvSpPr>
          <p:spPr bwMode="auto">
            <a:xfrm>
              <a:off x="5052457" y="5811838"/>
              <a:ext cx="136525" cy="13652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Line 18"/>
            <p:cNvSpPr>
              <a:spLocks noChangeShapeType="1"/>
            </p:cNvSpPr>
            <p:nvPr/>
          </p:nvSpPr>
          <p:spPr bwMode="auto">
            <a:xfrm>
              <a:off x="4798457" y="5880100"/>
              <a:ext cx="647700" cy="0"/>
            </a:xfrm>
            <a:prstGeom prst="line">
              <a:avLst/>
            </a:prstGeom>
            <a:noFill/>
            <a:ln w="57150">
              <a:solidFill>
                <a:srgbClr val="3366FF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Oval 19"/>
            <p:cNvSpPr>
              <a:spLocks noChangeArrowheads="1"/>
            </p:cNvSpPr>
            <p:nvPr/>
          </p:nvSpPr>
          <p:spPr bwMode="auto">
            <a:xfrm>
              <a:off x="4090432" y="5638800"/>
              <a:ext cx="488950" cy="481013"/>
            </a:xfrm>
            <a:prstGeom prst="ellipse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0"/>
            <p:cNvSpPr>
              <a:spLocks/>
            </p:cNvSpPr>
            <p:nvPr/>
          </p:nvSpPr>
          <p:spPr bwMode="auto">
            <a:xfrm rot="21400358">
              <a:off x="3002994" y="4470400"/>
              <a:ext cx="315913" cy="263525"/>
            </a:xfrm>
            <a:custGeom>
              <a:avLst/>
              <a:gdLst/>
              <a:ahLst/>
              <a:cxnLst>
                <a:cxn ang="0">
                  <a:pos x="127" y="166"/>
                </a:cxn>
                <a:cxn ang="0">
                  <a:pos x="0" y="0"/>
                </a:cxn>
                <a:cxn ang="0">
                  <a:pos x="199" y="50"/>
                </a:cxn>
              </a:cxnLst>
              <a:rect l="0" t="0" r="r" b="b"/>
              <a:pathLst>
                <a:path w="199" h="166">
                  <a:moveTo>
                    <a:pt x="127" y="166"/>
                  </a:moveTo>
                  <a:lnTo>
                    <a:pt x="0" y="0"/>
                  </a:lnTo>
                  <a:lnTo>
                    <a:pt x="199" y="50"/>
                  </a:ln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 type="none" w="med" len="med"/>
              <a:tailEnd type="none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1"/>
            <p:cNvSpPr>
              <a:spLocks/>
            </p:cNvSpPr>
            <p:nvPr/>
          </p:nvSpPr>
          <p:spPr bwMode="auto">
            <a:xfrm>
              <a:off x="3142694" y="4505325"/>
              <a:ext cx="107950" cy="166688"/>
            </a:xfrm>
            <a:custGeom>
              <a:avLst/>
              <a:gdLst/>
              <a:ahLst/>
              <a:cxnLst>
                <a:cxn ang="0">
                  <a:pos x="49" y="0"/>
                </a:cxn>
                <a:cxn ang="0">
                  <a:pos x="60" y="67"/>
                </a:cxn>
                <a:cxn ang="0">
                  <a:pos x="0" y="105"/>
                </a:cxn>
              </a:cxnLst>
              <a:rect l="0" t="0" r="r" b="b"/>
              <a:pathLst>
                <a:path w="68" h="105">
                  <a:moveTo>
                    <a:pt x="49" y="0"/>
                  </a:moveTo>
                  <a:cubicBezTo>
                    <a:pt x="58" y="25"/>
                    <a:pt x="68" y="50"/>
                    <a:pt x="60" y="67"/>
                  </a:cubicBezTo>
                  <a:cubicBezTo>
                    <a:pt x="52" y="84"/>
                    <a:pt x="10" y="99"/>
                    <a:pt x="0" y="105"/>
                  </a:cubicBez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Oval 24"/>
            <p:cNvSpPr>
              <a:spLocks noChangeArrowheads="1"/>
            </p:cNvSpPr>
            <p:nvPr/>
          </p:nvSpPr>
          <p:spPr bwMode="auto">
            <a:xfrm>
              <a:off x="5695394" y="5626100"/>
              <a:ext cx="488950" cy="481013"/>
            </a:xfrm>
            <a:prstGeom prst="ellipse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25"/>
            <p:cNvSpPr>
              <a:spLocks/>
            </p:cNvSpPr>
            <p:nvPr/>
          </p:nvSpPr>
          <p:spPr bwMode="auto">
            <a:xfrm>
              <a:off x="3457019" y="4664075"/>
              <a:ext cx="2233613" cy="113823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407" y="518"/>
                </a:cxn>
                <a:cxn ang="0">
                  <a:pos x="1158" y="717"/>
                </a:cxn>
              </a:cxnLst>
              <a:rect l="0" t="0" r="r" b="b"/>
              <a:pathLst>
                <a:path w="1407" h="717">
                  <a:moveTo>
                    <a:pt x="0" y="0"/>
                  </a:moveTo>
                  <a:lnTo>
                    <a:pt x="1407" y="518"/>
                  </a:lnTo>
                  <a:lnTo>
                    <a:pt x="1158" y="717"/>
                  </a:lnTo>
                </a:path>
              </a:pathLst>
            </a:custGeom>
            <a:noFill/>
            <a:ln w="28575" cmpd="sng">
              <a:solidFill>
                <a:srgbClr val="0000FF"/>
              </a:solidFill>
              <a:round/>
              <a:headEnd type="none" w="med" len="med"/>
              <a:tailEnd type="none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Oval 38"/>
            <p:cNvSpPr>
              <a:spLocks noChangeArrowheads="1"/>
            </p:cNvSpPr>
            <p:nvPr/>
          </p:nvSpPr>
          <p:spPr bwMode="auto">
            <a:xfrm>
              <a:off x="3453844" y="5026243"/>
              <a:ext cx="1189038" cy="1662161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Oval 38"/>
            <p:cNvSpPr>
              <a:spLocks noChangeArrowheads="1"/>
            </p:cNvSpPr>
            <p:nvPr/>
          </p:nvSpPr>
          <p:spPr bwMode="auto">
            <a:xfrm>
              <a:off x="5659675" y="5036200"/>
              <a:ext cx="1189038" cy="1662161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napshot 2009-11-11 13-31-27.tif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4271" y="2058959"/>
            <a:ext cx="5009729" cy="438808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091396" y="6123946"/>
            <a:ext cx="18109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Raban</a:t>
            </a:r>
            <a:r>
              <a:rPr lang="en-US" dirty="0" smtClean="0"/>
              <a:t> et al. 2009</a:t>
            </a:r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0" y="2075255"/>
            <a:ext cx="4336821" cy="4172160"/>
            <a:chOff x="691539" y="717166"/>
            <a:chExt cx="4336821" cy="4172160"/>
          </a:xfrm>
        </p:grpSpPr>
        <p:pic>
          <p:nvPicPr>
            <p:cNvPr id="4" name="Picture 3" descr="Snapshot 2009-11-11 13-37-28.tiff"/>
            <p:cNvPicPr>
              <a:picLocks noChangeAspect="1"/>
            </p:cNvPicPr>
            <p:nvPr/>
          </p:nvPicPr>
          <p:blipFill>
            <a:blip r:embed="rId3"/>
            <a:srcRect b="6198"/>
            <a:stretch>
              <a:fillRect/>
            </a:stretch>
          </p:blipFill>
          <p:spPr>
            <a:xfrm>
              <a:off x="1575347" y="829940"/>
              <a:ext cx="3453013" cy="3747300"/>
            </a:xfrm>
            <a:prstGeom prst="rect">
              <a:avLst/>
            </a:prstGeom>
          </p:spPr>
        </p:pic>
        <p:pic>
          <p:nvPicPr>
            <p:cNvPr id="5" name="Picture 4" descr="Snapshot 2009-11-11 13-37-47.tiff"/>
            <p:cNvPicPr>
              <a:picLocks noChangeAspect="1"/>
            </p:cNvPicPr>
            <p:nvPr/>
          </p:nvPicPr>
          <p:blipFill>
            <a:blip r:embed="rId4"/>
            <a:srcRect b="8110"/>
            <a:stretch>
              <a:fillRect/>
            </a:stretch>
          </p:blipFill>
          <p:spPr>
            <a:xfrm>
              <a:off x="691539" y="717166"/>
              <a:ext cx="930430" cy="3583427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2728427" y="4489216"/>
              <a:ext cx="72926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err="1" smtClean="0">
                  <a:latin typeface="Times New Roman"/>
                  <a:cs typeface="Times New Roman"/>
                </a:rPr>
                <a:t>cos</a:t>
              </a:r>
              <a:r>
                <a:rPr lang="en-US" sz="2000" i="1" dirty="0" smtClean="0">
                  <a:latin typeface="Times New Roman"/>
                  <a:cs typeface="Times New Roman"/>
                </a:rPr>
                <a:t> </a:t>
              </a:r>
              <a:r>
                <a:rPr lang="en-US" sz="2000" i="1" dirty="0" err="1" smtClean="0">
                  <a:latin typeface="Times New Roman"/>
                  <a:cs typeface="Times New Roman"/>
                </a:rPr>
                <a:t>i</a:t>
              </a:r>
              <a:endParaRPr lang="en-US" sz="2000" i="1" dirty="0">
                <a:latin typeface="Times New Roman"/>
                <a:cs typeface="Times New Roman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080481" y="2175446"/>
              <a:ext cx="97975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/>
                <a:t>2-5.6 </a:t>
              </a:r>
              <a:r>
                <a:rPr lang="en-US" sz="1600" dirty="0" err="1" smtClean="0"/>
                <a:t>keV</a:t>
              </a:r>
              <a:endParaRPr lang="en-US" sz="1600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2579065" y="3069762"/>
              <a:ext cx="103105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/>
                <a:t>16-45 </a:t>
              </a:r>
              <a:r>
                <a:rPr lang="en-US" sz="1600" dirty="0" err="1" smtClean="0"/>
                <a:t>keV</a:t>
              </a:r>
              <a:endParaRPr lang="en-US" sz="1600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209255" y="3674857"/>
              <a:ext cx="123623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/>
                <a:t>126-355 </a:t>
              </a:r>
              <a:r>
                <a:rPr lang="en-US" sz="1600" dirty="0" err="1" smtClean="0"/>
                <a:t>keV</a:t>
              </a:r>
              <a:endParaRPr lang="en-US" sz="1600" dirty="0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251469" y="6249698"/>
            <a:ext cx="20826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Ghisellini</a:t>
            </a:r>
            <a:r>
              <a:rPr lang="en-US" dirty="0" smtClean="0"/>
              <a:t> et al. 1994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5308058" y="5246157"/>
            <a:ext cx="13777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mid-IR</a:t>
            </a:r>
          </a:p>
          <a:p>
            <a:pPr algn="ctr"/>
            <a:r>
              <a:rPr lang="en-US" dirty="0" smtClean="0">
                <a:solidFill>
                  <a:srgbClr val="FF0000"/>
                </a:solidFill>
              </a:rPr>
              <a:t>(dusty torus)</a:t>
            </a:r>
          </a:p>
        </p:txBody>
      </p:sp>
      <p:sp>
        <p:nvSpPr>
          <p:cNvPr id="13" name="Text Box 2"/>
          <p:cNvSpPr txBox="1">
            <a:spLocks noChangeArrowheads="1"/>
          </p:cNvSpPr>
          <p:nvPr/>
        </p:nvSpPr>
        <p:spPr bwMode="auto">
          <a:xfrm>
            <a:off x="3402348" y="2463"/>
            <a:ext cx="1900080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Reflection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76622" y="489661"/>
            <a:ext cx="838820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3) Reflection-dominated objects. Expected strong </a:t>
            </a:r>
            <a:r>
              <a:rPr lang="en-US" sz="2400" b="1" dirty="0" smtClean="0"/>
              <a:t>polarization</a:t>
            </a:r>
            <a:r>
              <a:rPr lang="en-US" sz="2400" dirty="0" smtClean="0"/>
              <a:t>:       - energy-dependent: function of inclination angle </a:t>
            </a:r>
            <a:r>
              <a:rPr lang="en-US" sz="2400" dirty="0" err="1" smtClean="0"/>
              <a:t>wrt</a:t>
            </a:r>
            <a:r>
              <a:rPr lang="en-US" sz="2400" dirty="0" smtClean="0"/>
              <a:t> line of sight;</a:t>
            </a:r>
          </a:p>
          <a:p>
            <a:pPr>
              <a:buFontTx/>
              <a:buChar char="-"/>
            </a:pPr>
            <a:r>
              <a:rPr lang="en-US" sz="2400" dirty="0" smtClean="0"/>
              <a:t> polarization angle:  orientation of “reflector” on the sky</a:t>
            </a:r>
          </a:p>
          <a:p>
            <a:r>
              <a:rPr lang="en-US" sz="2400" dirty="0" smtClean="0"/>
              <a:t>     </a:t>
            </a:r>
            <a:r>
              <a:rPr lang="en-US" sz="2000" dirty="0" err="1" smtClean="0">
                <a:latin typeface="Wingdings"/>
                <a:ea typeface="Wingdings"/>
                <a:cs typeface="Wingdings"/>
              </a:rPr>
              <a:t></a:t>
            </a:r>
            <a:r>
              <a:rPr lang="en-US" sz="2400" dirty="0" smtClean="0"/>
              <a:t> how does it compare with the other nuclear components?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531506" y="2247343"/>
            <a:ext cx="11031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rgbClr val="008000"/>
                </a:solidFill>
              </a:rPr>
              <a:t>ionization</a:t>
            </a:r>
          </a:p>
          <a:p>
            <a:pPr algn="ctr"/>
            <a:r>
              <a:rPr lang="en-US" dirty="0" smtClean="0">
                <a:solidFill>
                  <a:srgbClr val="008000"/>
                </a:solidFill>
              </a:rPr>
              <a:t>cone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2421442" y="53501"/>
            <a:ext cx="4025060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Probing Strong Gravity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573" y="666462"/>
            <a:ext cx="4531759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/>
              <a:t>Probing GR effects in AGN spectra:</a:t>
            </a:r>
          </a:p>
          <a:p>
            <a:pPr marL="342900" indent="-342900">
              <a:buAutoNum type="arabicParenR"/>
            </a:pPr>
            <a:r>
              <a:rPr lang="en-US" sz="2200" dirty="0" smtClean="0"/>
              <a:t>Iron (K, L) relativistic lines:</a:t>
            </a:r>
          </a:p>
          <a:p>
            <a:pPr marL="342900" indent="-342900"/>
            <a:r>
              <a:rPr lang="en-US" sz="2200" dirty="0" smtClean="0"/>
              <a:t>                          shape &amp; delays</a:t>
            </a:r>
          </a:p>
          <a:p>
            <a:pPr marL="342900" indent="-342900"/>
            <a:r>
              <a:rPr lang="en-US" sz="2200" dirty="0" smtClean="0"/>
              <a:t>2) Continuum polarization (NHXM):</a:t>
            </a:r>
          </a:p>
          <a:p>
            <a:pPr marL="342900" indent="-342900"/>
            <a:r>
              <a:rPr lang="en-US" sz="2200" dirty="0" smtClean="0"/>
              <a:t>                rotation of polarization angle</a:t>
            </a:r>
          </a:p>
          <a:p>
            <a:pPr marL="342900" indent="-342900"/>
            <a:endParaRPr lang="en-US" sz="2200" dirty="0" smtClean="0"/>
          </a:p>
          <a:p>
            <a:pPr marL="342900" indent="-342900"/>
            <a:r>
              <a:rPr lang="en-US" sz="2200" dirty="0" smtClean="0"/>
              <a:t>Both methods provide independent</a:t>
            </a:r>
          </a:p>
          <a:p>
            <a:pPr marL="342900" indent="-342900"/>
            <a:r>
              <a:rPr lang="en-US" sz="2200" dirty="0" smtClean="0"/>
              <a:t>measurements of the disk geometry</a:t>
            </a:r>
          </a:p>
          <a:p>
            <a:pPr marL="342900" indent="-342900"/>
            <a:r>
              <a:rPr lang="en-US" sz="2200" dirty="0" smtClean="0"/>
              <a:t>and </a:t>
            </a:r>
            <a:r>
              <a:rPr lang="en-US" sz="2200" b="1" dirty="0" smtClean="0"/>
              <a:t>BH spin</a:t>
            </a:r>
            <a:endParaRPr lang="en-US" sz="2200" b="1" dirty="0"/>
          </a:p>
        </p:txBody>
      </p:sp>
      <p:pic>
        <p:nvPicPr>
          <p:cNvPr id="5" name="Picture 4" descr="fabian.jpg"/>
          <p:cNvPicPr>
            <a:picLocks noChangeAspect="1"/>
          </p:cNvPicPr>
          <p:nvPr/>
        </p:nvPicPr>
        <p:blipFill>
          <a:blip r:embed="rId3">
            <a:lum bright="-25000" contrast="47000"/>
          </a:blip>
          <a:stretch>
            <a:fillRect/>
          </a:stretch>
        </p:blipFill>
        <p:spPr>
          <a:xfrm>
            <a:off x="4468748" y="675264"/>
            <a:ext cx="4675252" cy="312947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375803" y="988172"/>
            <a:ext cx="13351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1H0707-495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710912" y="3881902"/>
            <a:ext cx="18384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Fabian et al. 2009</a:t>
            </a:r>
            <a:endParaRPr lang="en-US" dirty="0"/>
          </a:p>
        </p:txBody>
      </p:sp>
      <p:grpSp>
        <p:nvGrpSpPr>
          <p:cNvPr id="16" name="Group 15"/>
          <p:cNvGrpSpPr/>
          <p:nvPr/>
        </p:nvGrpSpPr>
        <p:grpSpPr>
          <a:xfrm>
            <a:off x="283366" y="3812440"/>
            <a:ext cx="5311221" cy="3045560"/>
            <a:chOff x="270793" y="3558399"/>
            <a:chExt cx="5311221" cy="3045560"/>
          </a:xfrm>
        </p:grpSpPr>
        <p:grpSp>
          <p:nvGrpSpPr>
            <p:cNvPr id="13" name="Group 12"/>
            <p:cNvGrpSpPr/>
            <p:nvPr/>
          </p:nvGrpSpPr>
          <p:grpSpPr>
            <a:xfrm>
              <a:off x="270793" y="3881902"/>
              <a:ext cx="5311221" cy="2722057"/>
              <a:chOff x="270793" y="3881902"/>
              <a:chExt cx="5311221" cy="2722057"/>
            </a:xfrm>
          </p:grpSpPr>
          <p:pic>
            <p:nvPicPr>
              <p:cNvPr id="10" name="Picture 9" descr="Snapshot 2009-11-11 11-56-12.tiff"/>
              <p:cNvPicPr>
                <a:picLocks noChangeAspect="1"/>
              </p:cNvPicPr>
              <p:nvPr/>
            </p:nvPicPr>
            <p:blipFill>
              <a:blip r:embed="rId4">
                <a:lum bright="-51000" contrast="82000"/>
              </a:blip>
              <a:srcRect t="4819"/>
              <a:stretch>
                <a:fillRect/>
              </a:stretch>
            </p:blipFill>
            <p:spPr>
              <a:xfrm>
                <a:off x="270793" y="3881902"/>
                <a:ext cx="5311221" cy="2722057"/>
              </a:xfrm>
              <a:prstGeom prst="rect">
                <a:avLst/>
              </a:prstGeom>
            </p:spPr>
          </p:pic>
          <p:cxnSp>
            <p:nvCxnSpPr>
              <p:cNvPr id="12" name="Straight Connector 11"/>
              <p:cNvCxnSpPr/>
              <p:nvPr/>
            </p:nvCxnSpPr>
            <p:spPr>
              <a:xfrm>
                <a:off x="1144179" y="3881902"/>
                <a:ext cx="4231624" cy="1588"/>
              </a:xfrm>
              <a:prstGeom prst="line">
                <a:avLst/>
              </a:prstGeom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14" name="Picture 13" descr="Snapshot 2009-11-11 11-56-25.tiff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468748" y="3908640"/>
              <a:ext cx="823271" cy="790666"/>
            </a:xfrm>
            <a:prstGeom prst="rect">
              <a:avLst/>
            </a:prstGeom>
          </p:spPr>
        </p:pic>
        <p:pic>
          <p:nvPicPr>
            <p:cNvPr id="15" name="Picture 14" descr="Snapshot 2009-11-11 11-56-46.tiff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160149" y="3558399"/>
              <a:ext cx="1448414" cy="303863"/>
            </a:xfrm>
            <a:prstGeom prst="rect">
              <a:avLst/>
            </a:prstGeom>
          </p:spPr>
        </p:pic>
      </p:grpSp>
      <p:sp>
        <p:nvSpPr>
          <p:cNvPr id="17" name="TextBox 16"/>
          <p:cNvSpPr txBox="1"/>
          <p:nvPr/>
        </p:nvSpPr>
        <p:spPr>
          <a:xfrm>
            <a:off x="5681413" y="5329510"/>
            <a:ext cx="19543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Dovciak</a:t>
            </a:r>
            <a:r>
              <a:rPr lang="en-US" dirty="0" smtClean="0"/>
              <a:t> et al. 2004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1988278" y="90488"/>
            <a:ext cx="439114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“Old” XMM-Newton science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18984" y="868391"/>
            <a:ext cx="63371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en-US" dirty="0" smtClean="0"/>
              <a:t>At least 3 times more area @ 6 </a:t>
            </a:r>
            <a:r>
              <a:rPr lang="en-US" dirty="0" err="1" smtClean="0"/>
              <a:t>keV</a:t>
            </a:r>
            <a:endParaRPr lang="en-US" dirty="0" smtClean="0"/>
          </a:p>
          <a:p>
            <a:pPr>
              <a:buFontTx/>
              <a:buChar char="-"/>
            </a:pPr>
            <a:r>
              <a:rPr lang="en-US" dirty="0" smtClean="0"/>
              <a:t>Future of bigger mission uncertain (and very long time scales)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18984" y="1652009"/>
            <a:ext cx="772519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-110" charset="2"/>
              <a:buChar char="à"/>
            </a:pPr>
            <a:r>
              <a:rPr lang="en-US" dirty="0" smtClean="0">
                <a:sym typeface="Wingdings"/>
              </a:rPr>
              <a:t>Broad Iron lines in bright objects (variability, profile)</a:t>
            </a:r>
          </a:p>
          <a:p>
            <a:pPr>
              <a:buFont typeface="Wingdings" pitchFamily="-110" charset="2"/>
              <a:buChar char="à"/>
            </a:pPr>
            <a:r>
              <a:rPr lang="en-US" dirty="0" smtClean="0">
                <a:sym typeface="Wingdings"/>
              </a:rPr>
              <a:t>Broad Iron lines in fainter objects (increasing the sample, are they ubiquitous?</a:t>
            </a:r>
          </a:p>
          <a:p>
            <a:pPr>
              <a:buFont typeface="Wingdings" pitchFamily="-110" charset="2"/>
              <a:buChar char="à"/>
            </a:pPr>
            <a:r>
              <a:rPr lang="en-US" dirty="0" smtClean="0">
                <a:sym typeface="Wingdings"/>
              </a:rPr>
              <a:t>Short time scale continuum variability (power spectra etc..)</a:t>
            </a:r>
          </a:p>
          <a:p>
            <a:pPr>
              <a:buFont typeface="Wingdings" pitchFamily="-110" charset="2"/>
              <a:buChar char="à"/>
            </a:pPr>
            <a:endParaRPr lang="en-US" dirty="0"/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1357" y="693984"/>
            <a:ext cx="8484427" cy="4585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Conclusions</a:t>
            </a:r>
          </a:p>
          <a:p>
            <a:endParaRPr lang="en-US" sz="2400" dirty="0" smtClean="0"/>
          </a:p>
          <a:p>
            <a:r>
              <a:rPr lang="en-US" sz="2400" dirty="0" smtClean="0"/>
              <a:t>1) High Energy spectra and X-ray </a:t>
            </a:r>
            <a:r>
              <a:rPr lang="en-US" sz="2400" dirty="0" err="1" smtClean="0"/>
              <a:t>polarimetry</a:t>
            </a:r>
            <a:r>
              <a:rPr lang="en-US" sz="2400" dirty="0" smtClean="0"/>
              <a:t> key to solve many outstanding open issues in AGN physics.</a:t>
            </a:r>
          </a:p>
          <a:p>
            <a:endParaRPr lang="en-US" sz="2400" dirty="0" smtClean="0"/>
          </a:p>
          <a:p>
            <a:r>
              <a:rPr lang="en-US" sz="2400" dirty="0" smtClean="0"/>
              <a:t>2) In many cases, soft (1-10 </a:t>
            </a:r>
            <a:r>
              <a:rPr lang="en-US" sz="2400" dirty="0" err="1" smtClean="0"/>
              <a:t>keV</a:t>
            </a:r>
            <a:r>
              <a:rPr lang="en-US" sz="2400" dirty="0" smtClean="0"/>
              <a:t>) </a:t>
            </a:r>
            <a:r>
              <a:rPr lang="en-US" sz="2800" b="1" dirty="0" smtClean="0"/>
              <a:t>+</a:t>
            </a:r>
            <a:r>
              <a:rPr lang="en-US" sz="2400" dirty="0" smtClean="0"/>
              <a:t> hard (&gt;10 </a:t>
            </a:r>
            <a:r>
              <a:rPr lang="en-US" sz="2400" dirty="0" err="1" smtClean="0"/>
              <a:t>keV</a:t>
            </a:r>
            <a:r>
              <a:rPr lang="en-US" sz="2400" dirty="0" smtClean="0"/>
              <a:t>) needed to solve problems: hard spectra alone would not suffice.</a:t>
            </a:r>
          </a:p>
          <a:p>
            <a:endParaRPr lang="en-US" sz="2400" dirty="0" smtClean="0"/>
          </a:p>
          <a:p>
            <a:r>
              <a:rPr lang="en-US" sz="2400" dirty="0" smtClean="0"/>
              <a:t>3) More generally, the majority of AGN-related fields will enormously benefit of the unprecedented  capabilities of NHXM </a:t>
            </a:r>
          </a:p>
          <a:p>
            <a:r>
              <a:rPr lang="en-US" sz="2400" dirty="0" smtClean="0">
                <a:sym typeface="Wingdings"/>
              </a:rPr>
              <a:t>  </a:t>
            </a:r>
            <a:r>
              <a:rPr lang="en-US" sz="2400" dirty="0" err="1" smtClean="0">
                <a:sym typeface="Wingdings"/>
              </a:rPr>
              <a:t></a:t>
            </a:r>
            <a:r>
              <a:rPr lang="en-US" sz="2400" dirty="0" smtClean="0">
                <a:sym typeface="Wingdings"/>
              </a:rPr>
              <a:t> Key role as “observatory” available to the community</a:t>
            </a:r>
          </a:p>
          <a:p>
            <a:r>
              <a:rPr lang="en-US" sz="2400" dirty="0" smtClean="0">
                <a:sym typeface="Wingdings"/>
              </a:rPr>
              <a:t>       (in contrast to PI missions such as </a:t>
            </a:r>
            <a:r>
              <a:rPr lang="en-US" sz="2400" dirty="0" err="1" smtClean="0">
                <a:sym typeface="Wingdings"/>
              </a:rPr>
              <a:t>NuStar</a:t>
            </a:r>
            <a:r>
              <a:rPr lang="en-US" sz="2400" dirty="0" smtClean="0">
                <a:sym typeface="Wingdings"/>
              </a:rPr>
              <a:t>)</a:t>
            </a:r>
            <a:endParaRPr lang="en-U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val 16"/>
          <p:cNvSpPr/>
          <p:nvPr/>
        </p:nvSpPr>
        <p:spPr>
          <a:xfrm>
            <a:off x="4777368" y="5953600"/>
            <a:ext cx="978778" cy="442733"/>
          </a:xfrm>
          <a:prstGeom prst="ellipse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2010" name="Picture 26"/>
          <p:cNvPicPr>
            <a:picLocks noChangeAspect="1" noChangeArrowheads="1"/>
          </p:cNvPicPr>
          <p:nvPr/>
        </p:nvPicPr>
        <p:blipFill>
          <a:blip r:embed="rId3">
            <a:lum bright="-40000" contrast="100000"/>
          </a:blip>
          <a:srcRect/>
          <a:stretch>
            <a:fillRect/>
          </a:stretch>
        </p:blipFill>
        <p:spPr bwMode="auto">
          <a:xfrm>
            <a:off x="1852613" y="619125"/>
            <a:ext cx="5264126" cy="40699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86" name="Text Box 2"/>
          <p:cNvSpPr txBox="1">
            <a:spLocks noChangeArrowheads="1"/>
          </p:cNvSpPr>
          <p:nvPr/>
        </p:nvSpPr>
        <p:spPr bwMode="auto">
          <a:xfrm>
            <a:off x="2780003" y="100013"/>
            <a:ext cx="397827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Emission components</a:t>
            </a:r>
          </a:p>
        </p:txBody>
      </p:sp>
      <p:sp>
        <p:nvSpPr>
          <p:cNvPr id="42000" name="Text Box 16"/>
          <p:cNvSpPr txBox="1">
            <a:spLocks noChangeArrowheads="1"/>
          </p:cNvSpPr>
          <p:nvPr/>
        </p:nvSpPr>
        <p:spPr bwMode="auto">
          <a:xfrm rot="-2071284">
            <a:off x="4464050" y="2659063"/>
            <a:ext cx="1746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800" b="1">
                <a:solidFill>
                  <a:srgbClr val="0000FF"/>
                </a:solidFill>
              </a:rPr>
              <a:t>cold reflection</a:t>
            </a:r>
            <a:endParaRPr lang="en-US" sz="1800">
              <a:solidFill>
                <a:srgbClr val="0000FF"/>
              </a:solidFill>
            </a:endParaRPr>
          </a:p>
        </p:txBody>
      </p:sp>
      <p:sp>
        <p:nvSpPr>
          <p:cNvPr id="42001" name="Text Box 17"/>
          <p:cNvSpPr txBox="1">
            <a:spLocks noChangeArrowheads="1"/>
          </p:cNvSpPr>
          <p:nvPr/>
        </p:nvSpPr>
        <p:spPr bwMode="auto">
          <a:xfrm rot="1209187">
            <a:off x="4660900" y="1192213"/>
            <a:ext cx="12890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800" b="1">
                <a:solidFill>
                  <a:srgbClr val="FF0000"/>
                </a:solidFill>
              </a:rPr>
              <a:t>power law</a:t>
            </a:r>
          </a:p>
        </p:txBody>
      </p:sp>
      <p:sp>
        <p:nvSpPr>
          <p:cNvPr id="42003" name="Text Box 19"/>
          <p:cNvSpPr txBox="1">
            <a:spLocks noChangeArrowheads="1"/>
          </p:cNvSpPr>
          <p:nvPr/>
        </p:nvSpPr>
        <p:spPr bwMode="auto">
          <a:xfrm>
            <a:off x="4405238" y="1818765"/>
            <a:ext cx="6159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800" b="1" dirty="0" err="1">
                <a:solidFill>
                  <a:srgbClr val="00FF00"/>
                </a:solidFill>
              </a:rPr>
              <a:t>FeK</a:t>
            </a:r>
            <a:endParaRPr lang="en-US" sz="1800" b="1" dirty="0">
              <a:solidFill>
                <a:srgbClr val="00FF00"/>
              </a:solidFill>
            </a:endParaRPr>
          </a:p>
        </p:txBody>
      </p:sp>
      <p:sp>
        <p:nvSpPr>
          <p:cNvPr id="41996" name="Oval 12"/>
          <p:cNvSpPr>
            <a:spLocks noChangeArrowheads="1"/>
          </p:cNvSpPr>
          <p:nvPr/>
        </p:nvSpPr>
        <p:spPr bwMode="auto">
          <a:xfrm>
            <a:off x="5183124" y="6097721"/>
            <a:ext cx="171794" cy="179839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997" name="Line 13"/>
          <p:cNvSpPr>
            <a:spLocks noChangeShapeType="1"/>
          </p:cNvSpPr>
          <p:nvPr/>
        </p:nvSpPr>
        <p:spPr bwMode="auto">
          <a:xfrm>
            <a:off x="4863507" y="6187640"/>
            <a:ext cx="815023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999" name="Oval 15"/>
          <p:cNvSpPr>
            <a:spLocks noChangeArrowheads="1"/>
          </p:cNvSpPr>
          <p:nvPr/>
        </p:nvSpPr>
        <p:spPr bwMode="auto">
          <a:xfrm>
            <a:off x="3972575" y="5869785"/>
            <a:ext cx="615263" cy="633619"/>
          </a:xfrm>
          <a:prstGeom prst="ellipse">
            <a:avLst/>
          </a:prstGeom>
          <a:gradFill flip="none" rotWithShape="1">
            <a:gsLst>
              <a:gs pos="0">
                <a:schemeClr val="bg2"/>
              </a:gs>
              <a:gs pos="100000">
                <a:srgbClr val="000000"/>
              </a:gs>
            </a:gsLst>
            <a:lin ang="10800000" scaled="0"/>
            <a:tileRect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2004" name="Oval 20"/>
          <p:cNvSpPr>
            <a:spLocks noChangeArrowheads="1"/>
          </p:cNvSpPr>
          <p:nvPr/>
        </p:nvSpPr>
        <p:spPr bwMode="auto">
          <a:xfrm>
            <a:off x="5992153" y="5853056"/>
            <a:ext cx="615263" cy="633619"/>
          </a:xfrm>
          <a:prstGeom prst="ellipse">
            <a:avLst/>
          </a:prstGeom>
          <a:gradFill flip="none" rotWithShape="1">
            <a:gsLst>
              <a:gs pos="0">
                <a:schemeClr val="bg2"/>
              </a:gs>
              <a:gs pos="100000">
                <a:srgbClr val="000000"/>
              </a:gs>
            </a:gsLst>
            <a:lin ang="0" scaled="1"/>
            <a:tileRect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2005" name="Freeform 21"/>
          <p:cNvSpPr>
            <a:spLocks/>
          </p:cNvSpPr>
          <p:nvPr/>
        </p:nvSpPr>
        <p:spPr bwMode="auto">
          <a:xfrm rot="21400358">
            <a:off x="2604214" y="4330699"/>
            <a:ext cx="397524" cy="347131"/>
          </a:xfrm>
          <a:custGeom>
            <a:avLst/>
            <a:gdLst/>
            <a:ahLst/>
            <a:cxnLst>
              <a:cxn ang="0">
                <a:pos x="127" y="166"/>
              </a:cxn>
              <a:cxn ang="0">
                <a:pos x="0" y="0"/>
              </a:cxn>
              <a:cxn ang="0">
                <a:pos x="199" y="50"/>
              </a:cxn>
            </a:cxnLst>
            <a:rect l="0" t="0" r="r" b="b"/>
            <a:pathLst>
              <a:path w="199" h="166">
                <a:moveTo>
                  <a:pt x="127" y="166"/>
                </a:moveTo>
                <a:lnTo>
                  <a:pt x="0" y="0"/>
                </a:lnTo>
                <a:lnTo>
                  <a:pt x="199" y="50"/>
                </a:lnTo>
              </a:path>
            </a:pathLst>
          </a:custGeom>
          <a:noFill/>
          <a:ln w="28575" cmpd="sng">
            <a:solidFill>
              <a:schemeClr val="tx1"/>
            </a:solidFill>
            <a:round/>
            <a:headEnd type="none" w="med" len="med"/>
            <a:tailEnd type="non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2006" name="Freeform 22"/>
          <p:cNvSpPr>
            <a:spLocks/>
          </p:cNvSpPr>
          <p:nvPr/>
        </p:nvSpPr>
        <p:spPr bwMode="auto">
          <a:xfrm>
            <a:off x="2780003" y="4376704"/>
            <a:ext cx="135837" cy="219571"/>
          </a:xfrm>
          <a:custGeom>
            <a:avLst/>
            <a:gdLst/>
            <a:ahLst/>
            <a:cxnLst>
              <a:cxn ang="0">
                <a:pos x="49" y="0"/>
              </a:cxn>
              <a:cxn ang="0">
                <a:pos x="60" y="67"/>
              </a:cxn>
              <a:cxn ang="0">
                <a:pos x="0" y="105"/>
              </a:cxn>
            </a:cxnLst>
            <a:rect l="0" t="0" r="r" b="b"/>
            <a:pathLst>
              <a:path w="68" h="105">
                <a:moveTo>
                  <a:pt x="49" y="0"/>
                </a:moveTo>
                <a:cubicBezTo>
                  <a:pt x="58" y="25"/>
                  <a:pt x="68" y="50"/>
                  <a:pt x="60" y="67"/>
                </a:cubicBezTo>
                <a:cubicBezTo>
                  <a:pt x="52" y="84"/>
                  <a:pt x="10" y="99"/>
                  <a:pt x="0" y="105"/>
                </a:cubicBezTo>
              </a:path>
            </a:pathLst>
          </a:custGeom>
          <a:noFill/>
          <a:ln w="28575" cmpd="sng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2008" name="Line 24"/>
          <p:cNvSpPr>
            <a:spLocks noChangeShapeType="1"/>
          </p:cNvSpPr>
          <p:nvPr/>
        </p:nvSpPr>
        <p:spPr bwMode="auto">
          <a:xfrm>
            <a:off x="3135577" y="4717562"/>
            <a:ext cx="1781864" cy="1350883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2009" name="Freeform 25"/>
          <p:cNvSpPr>
            <a:spLocks/>
          </p:cNvSpPr>
          <p:nvPr/>
        </p:nvSpPr>
        <p:spPr bwMode="auto">
          <a:xfrm>
            <a:off x="3131582" y="4615095"/>
            <a:ext cx="2920500" cy="1480534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429" y="647"/>
              </a:cxn>
              <a:cxn ang="0">
                <a:pos x="1153" y="730"/>
              </a:cxn>
            </a:cxnLst>
            <a:rect l="0" t="0" r="r" b="b"/>
            <a:pathLst>
              <a:path w="1429" h="730">
                <a:moveTo>
                  <a:pt x="0" y="0"/>
                </a:moveTo>
                <a:lnTo>
                  <a:pt x="1429" y="647"/>
                </a:lnTo>
                <a:lnTo>
                  <a:pt x="1153" y="730"/>
                </a:lnTo>
              </a:path>
            </a:pathLst>
          </a:custGeom>
          <a:noFill/>
          <a:ln w="28575" cmpd="sng">
            <a:solidFill>
              <a:srgbClr val="0000FF"/>
            </a:solidFill>
            <a:round/>
            <a:headEnd type="none" w="med" len="med"/>
            <a:tailEnd type="non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2011" name="Line 27"/>
          <p:cNvSpPr>
            <a:spLocks noChangeShapeType="1"/>
          </p:cNvSpPr>
          <p:nvPr/>
        </p:nvSpPr>
        <p:spPr bwMode="auto">
          <a:xfrm>
            <a:off x="3119596" y="4642281"/>
            <a:ext cx="1919700" cy="1327879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4621241" y="6349455"/>
            <a:ext cx="13168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disk+corona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6608026" y="5808119"/>
            <a:ext cx="15146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circumnuclear</a:t>
            </a:r>
            <a:endParaRPr lang="en-US" dirty="0" smtClean="0"/>
          </a:p>
          <a:p>
            <a:r>
              <a:rPr lang="en-US" dirty="0" smtClean="0"/>
              <a:t>“torus”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val 18"/>
          <p:cNvSpPr/>
          <p:nvPr/>
        </p:nvSpPr>
        <p:spPr>
          <a:xfrm>
            <a:off x="4637542" y="5650677"/>
            <a:ext cx="978778" cy="442733"/>
          </a:xfrm>
          <a:prstGeom prst="ellipse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30" name="Picture 10"/>
          <p:cNvPicPr>
            <a:picLocks noChangeAspect="1" noChangeArrowheads="1"/>
          </p:cNvPicPr>
          <p:nvPr/>
        </p:nvPicPr>
        <p:blipFill>
          <a:blip r:embed="rId3">
            <a:lum bright="-36000" contrast="100000"/>
          </a:blip>
          <a:srcRect/>
          <a:stretch>
            <a:fillRect/>
          </a:stretch>
        </p:blipFill>
        <p:spPr bwMode="auto">
          <a:xfrm>
            <a:off x="2320131" y="608012"/>
            <a:ext cx="4800600" cy="3711575"/>
          </a:xfrm>
          <a:prstGeom prst="rect">
            <a:avLst/>
          </a:prstGeom>
          <a:noFill/>
        </p:spPr>
      </p:pic>
      <p:pic>
        <p:nvPicPr>
          <p:cNvPr id="5131" name="Picture 11"/>
          <p:cNvPicPr>
            <a:picLocks noChangeAspect="1" noChangeArrowheads="1"/>
          </p:cNvPicPr>
          <p:nvPr/>
        </p:nvPicPr>
        <p:blipFill>
          <a:blip r:embed="rId4">
            <a:lum bright="-40000" contrast="100000"/>
          </a:blip>
          <a:srcRect/>
          <a:stretch>
            <a:fillRect/>
          </a:stretch>
        </p:blipFill>
        <p:spPr bwMode="auto">
          <a:xfrm>
            <a:off x="2320131" y="608012"/>
            <a:ext cx="4800600" cy="3711575"/>
          </a:xfrm>
          <a:prstGeom prst="rect">
            <a:avLst/>
          </a:prstGeom>
          <a:noFill/>
        </p:spPr>
      </p:pic>
      <p:pic>
        <p:nvPicPr>
          <p:cNvPr id="5132" name="Picture 12"/>
          <p:cNvPicPr>
            <a:picLocks noChangeAspect="1" noChangeArrowheads="1"/>
          </p:cNvPicPr>
          <p:nvPr/>
        </p:nvPicPr>
        <p:blipFill>
          <a:blip r:embed="rId5">
            <a:lum bright="-40000" contrast="100000"/>
          </a:blip>
          <a:srcRect/>
          <a:stretch>
            <a:fillRect/>
          </a:stretch>
        </p:blipFill>
        <p:spPr bwMode="auto">
          <a:xfrm>
            <a:off x="2320131" y="608012"/>
            <a:ext cx="4800600" cy="3713163"/>
          </a:xfrm>
          <a:prstGeom prst="rect">
            <a:avLst/>
          </a:prstGeom>
          <a:noFill/>
        </p:spPr>
      </p:pic>
      <p:pic>
        <p:nvPicPr>
          <p:cNvPr id="5133" name="Picture 13"/>
          <p:cNvPicPr>
            <a:picLocks noChangeAspect="1" noChangeArrowheads="1"/>
          </p:cNvPicPr>
          <p:nvPr/>
        </p:nvPicPr>
        <p:blipFill>
          <a:blip r:embed="rId6">
            <a:lum bright="-66000" contrast="100000"/>
          </a:blip>
          <a:srcRect/>
          <a:stretch>
            <a:fillRect/>
          </a:stretch>
        </p:blipFill>
        <p:spPr bwMode="auto">
          <a:xfrm>
            <a:off x="2320131" y="608012"/>
            <a:ext cx="4800600" cy="3711575"/>
          </a:xfrm>
          <a:prstGeom prst="rect">
            <a:avLst/>
          </a:prstGeom>
          <a:noFill/>
        </p:spPr>
      </p:pic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3179763" y="90488"/>
            <a:ext cx="255054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Cold </a:t>
            </a:r>
            <a:r>
              <a:rPr lang="en-US" sz="2800" b="1" dirty="0" err="1" smtClean="0">
                <a:solidFill>
                  <a:srgbClr val="FF0000"/>
                </a:solidFill>
              </a:rPr>
              <a:t>absorbtion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5137" name="Oval 17"/>
          <p:cNvSpPr>
            <a:spLocks noChangeArrowheads="1"/>
          </p:cNvSpPr>
          <p:nvPr/>
        </p:nvSpPr>
        <p:spPr bwMode="auto">
          <a:xfrm>
            <a:off x="5052457" y="5811838"/>
            <a:ext cx="136525" cy="13652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38" name="Line 18"/>
          <p:cNvSpPr>
            <a:spLocks noChangeShapeType="1"/>
          </p:cNvSpPr>
          <p:nvPr/>
        </p:nvSpPr>
        <p:spPr bwMode="auto">
          <a:xfrm>
            <a:off x="4798457" y="5880100"/>
            <a:ext cx="647700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39" name="Oval 19"/>
          <p:cNvSpPr>
            <a:spLocks noChangeArrowheads="1"/>
          </p:cNvSpPr>
          <p:nvPr/>
        </p:nvSpPr>
        <p:spPr bwMode="auto">
          <a:xfrm>
            <a:off x="4090432" y="5638800"/>
            <a:ext cx="488950" cy="481013"/>
          </a:xfrm>
          <a:prstGeom prst="ellipse">
            <a:avLst/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40" name="Freeform 20"/>
          <p:cNvSpPr>
            <a:spLocks/>
          </p:cNvSpPr>
          <p:nvPr/>
        </p:nvSpPr>
        <p:spPr bwMode="auto">
          <a:xfrm rot="21400358">
            <a:off x="3002994" y="4470400"/>
            <a:ext cx="315913" cy="263525"/>
          </a:xfrm>
          <a:custGeom>
            <a:avLst/>
            <a:gdLst/>
            <a:ahLst/>
            <a:cxnLst>
              <a:cxn ang="0">
                <a:pos x="127" y="166"/>
              </a:cxn>
              <a:cxn ang="0">
                <a:pos x="0" y="0"/>
              </a:cxn>
              <a:cxn ang="0">
                <a:pos x="199" y="50"/>
              </a:cxn>
            </a:cxnLst>
            <a:rect l="0" t="0" r="r" b="b"/>
            <a:pathLst>
              <a:path w="199" h="166">
                <a:moveTo>
                  <a:pt x="127" y="166"/>
                </a:moveTo>
                <a:lnTo>
                  <a:pt x="0" y="0"/>
                </a:lnTo>
                <a:lnTo>
                  <a:pt x="199" y="50"/>
                </a:lnTo>
              </a:path>
            </a:pathLst>
          </a:custGeom>
          <a:noFill/>
          <a:ln w="28575" cmpd="sng">
            <a:solidFill>
              <a:schemeClr val="tx1"/>
            </a:solidFill>
            <a:round/>
            <a:headEnd type="none" w="med" len="med"/>
            <a:tailEnd type="non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41" name="Freeform 21"/>
          <p:cNvSpPr>
            <a:spLocks/>
          </p:cNvSpPr>
          <p:nvPr/>
        </p:nvSpPr>
        <p:spPr bwMode="auto">
          <a:xfrm>
            <a:off x="3142694" y="4505325"/>
            <a:ext cx="107950" cy="166688"/>
          </a:xfrm>
          <a:custGeom>
            <a:avLst/>
            <a:gdLst/>
            <a:ahLst/>
            <a:cxnLst>
              <a:cxn ang="0">
                <a:pos x="49" y="0"/>
              </a:cxn>
              <a:cxn ang="0">
                <a:pos x="60" y="67"/>
              </a:cxn>
              <a:cxn ang="0">
                <a:pos x="0" y="105"/>
              </a:cxn>
            </a:cxnLst>
            <a:rect l="0" t="0" r="r" b="b"/>
            <a:pathLst>
              <a:path w="68" h="105">
                <a:moveTo>
                  <a:pt x="49" y="0"/>
                </a:moveTo>
                <a:cubicBezTo>
                  <a:pt x="58" y="25"/>
                  <a:pt x="68" y="50"/>
                  <a:pt x="60" y="67"/>
                </a:cubicBezTo>
                <a:cubicBezTo>
                  <a:pt x="52" y="84"/>
                  <a:pt x="10" y="99"/>
                  <a:pt x="0" y="105"/>
                </a:cubicBezTo>
              </a:path>
            </a:pathLst>
          </a:custGeom>
          <a:noFill/>
          <a:ln w="28575" cmpd="sng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42" name="Line 22"/>
          <p:cNvSpPr>
            <a:spLocks noChangeShapeType="1"/>
          </p:cNvSpPr>
          <p:nvPr/>
        </p:nvSpPr>
        <p:spPr bwMode="auto">
          <a:xfrm>
            <a:off x="4523819" y="5443538"/>
            <a:ext cx="414338" cy="271462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44" name="Oval 24"/>
          <p:cNvSpPr>
            <a:spLocks noChangeArrowheads="1"/>
          </p:cNvSpPr>
          <p:nvPr/>
        </p:nvSpPr>
        <p:spPr bwMode="auto">
          <a:xfrm>
            <a:off x="5695394" y="5626100"/>
            <a:ext cx="488950" cy="481013"/>
          </a:xfrm>
          <a:prstGeom prst="ellipse">
            <a:avLst/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45" name="Freeform 25"/>
          <p:cNvSpPr>
            <a:spLocks/>
          </p:cNvSpPr>
          <p:nvPr/>
        </p:nvSpPr>
        <p:spPr bwMode="auto">
          <a:xfrm>
            <a:off x="3457019" y="4664075"/>
            <a:ext cx="2233613" cy="113823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407" y="518"/>
              </a:cxn>
              <a:cxn ang="0">
                <a:pos x="1158" y="717"/>
              </a:cxn>
            </a:cxnLst>
            <a:rect l="0" t="0" r="r" b="b"/>
            <a:pathLst>
              <a:path w="1407" h="717">
                <a:moveTo>
                  <a:pt x="0" y="0"/>
                </a:moveTo>
                <a:lnTo>
                  <a:pt x="1407" y="518"/>
                </a:lnTo>
                <a:lnTo>
                  <a:pt x="1158" y="717"/>
                </a:lnTo>
              </a:path>
            </a:pathLst>
          </a:custGeom>
          <a:noFill/>
          <a:ln w="28575" cmpd="sng">
            <a:solidFill>
              <a:srgbClr val="0000FF"/>
            </a:solidFill>
            <a:round/>
            <a:headEnd type="none" w="med" len="med"/>
            <a:tailEnd type="non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58" name="Oval 38"/>
          <p:cNvSpPr>
            <a:spLocks noChangeArrowheads="1"/>
          </p:cNvSpPr>
          <p:nvPr/>
        </p:nvSpPr>
        <p:spPr bwMode="auto">
          <a:xfrm>
            <a:off x="3453844" y="5097463"/>
            <a:ext cx="1189038" cy="1554162"/>
          </a:xfrm>
          <a:prstGeom prst="ellipse">
            <a:avLst/>
          </a:prstGeom>
          <a:gradFill flip="none" rotWithShape="1">
            <a:gsLst>
              <a:gs pos="0">
                <a:schemeClr val="bg2"/>
              </a:gs>
              <a:gs pos="100000">
                <a:srgbClr val="000000"/>
              </a:gs>
            </a:gsLst>
            <a:lin ang="10800000" scaled="0"/>
            <a:tileRect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59" name="Oval 39"/>
          <p:cNvSpPr>
            <a:spLocks noChangeArrowheads="1"/>
          </p:cNvSpPr>
          <p:nvPr/>
        </p:nvSpPr>
        <p:spPr bwMode="auto">
          <a:xfrm>
            <a:off x="5622369" y="5083175"/>
            <a:ext cx="1189038" cy="1554163"/>
          </a:xfrm>
          <a:prstGeom prst="ellipse">
            <a:avLst/>
          </a:prstGeom>
          <a:gradFill flip="none" rotWithShape="1">
            <a:gsLst>
              <a:gs pos="0">
                <a:schemeClr val="bg2"/>
              </a:gs>
              <a:gs pos="100000">
                <a:srgbClr val="000000"/>
              </a:gs>
            </a:gsLst>
            <a:lin ang="0" scaled="1"/>
            <a:tileRect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60" name="Line 40"/>
          <p:cNvSpPr>
            <a:spLocks noChangeShapeType="1"/>
          </p:cNvSpPr>
          <p:nvPr/>
        </p:nvSpPr>
        <p:spPr bwMode="auto">
          <a:xfrm>
            <a:off x="3406219" y="4702175"/>
            <a:ext cx="1122363" cy="736600"/>
          </a:xfrm>
          <a:prstGeom prst="line">
            <a:avLst/>
          </a:prstGeom>
          <a:noFill/>
          <a:ln w="28575">
            <a:solidFill>
              <a:srgbClr val="FF0000"/>
            </a:solidFill>
            <a:prstDash val="dash"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4503651" y="6126053"/>
            <a:ext cx="13168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disk+corona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2398344" y="5514168"/>
            <a:ext cx="10990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obscuring</a:t>
            </a:r>
          </a:p>
          <a:p>
            <a:pPr algn="ctr"/>
            <a:r>
              <a:rPr lang="en-US" dirty="0" smtClean="0"/>
              <a:t>“torus”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mpt.jpg"/>
          <p:cNvPicPr>
            <a:picLocks noChangeAspect="1"/>
          </p:cNvPicPr>
          <p:nvPr/>
        </p:nvPicPr>
        <p:blipFill>
          <a:blip r:embed="rId3">
            <a:lum bright="-34000" contrast="67000"/>
          </a:blip>
          <a:stretch>
            <a:fillRect/>
          </a:stretch>
        </p:blipFill>
        <p:spPr>
          <a:xfrm rot="16200000" flipH="1" flipV="1">
            <a:off x="1486002" y="1387185"/>
            <a:ext cx="4491588" cy="6040412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3280263" y="4938008"/>
            <a:ext cx="8112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NHXM</a:t>
            </a:r>
            <a:endParaRPr lang="en-US" b="1" dirty="0"/>
          </a:p>
        </p:txBody>
      </p:sp>
      <p:pic>
        <p:nvPicPr>
          <p:cNvPr id="9" name="Picture 8" descr="compt2.jpg"/>
          <p:cNvPicPr>
            <a:picLocks noChangeAspect="1"/>
          </p:cNvPicPr>
          <p:nvPr/>
        </p:nvPicPr>
        <p:blipFill>
          <a:blip r:embed="rId4">
            <a:lum bright="-25000" contrast="50000"/>
          </a:blip>
          <a:stretch>
            <a:fillRect/>
          </a:stretch>
        </p:blipFill>
        <p:spPr>
          <a:xfrm rot="5400000">
            <a:off x="1506310" y="1407494"/>
            <a:ext cx="4474267" cy="6017118"/>
          </a:xfrm>
          <a:prstGeom prst="rect">
            <a:avLst/>
          </a:prstGeom>
        </p:spPr>
      </p:pic>
      <p:grpSp>
        <p:nvGrpSpPr>
          <p:cNvPr id="4" name="Group 11"/>
          <p:cNvGrpSpPr/>
          <p:nvPr/>
        </p:nvGrpSpPr>
        <p:grpSpPr>
          <a:xfrm>
            <a:off x="734884" y="2158596"/>
            <a:ext cx="6044448" cy="4494590"/>
            <a:chOff x="1376300" y="1166618"/>
            <a:chExt cx="6044448" cy="4494590"/>
          </a:xfrm>
        </p:grpSpPr>
        <p:pic>
          <p:nvPicPr>
            <p:cNvPr id="13" name="Picture 12" descr="compt3.jpg"/>
            <p:cNvPicPr>
              <a:picLocks noChangeAspect="1"/>
            </p:cNvPicPr>
            <p:nvPr/>
          </p:nvPicPr>
          <p:blipFill>
            <a:blip r:embed="rId5">
              <a:lum bright="-31000" contrast="52000"/>
            </a:blip>
            <a:stretch>
              <a:fillRect/>
            </a:stretch>
          </p:blipFill>
          <p:spPr>
            <a:xfrm rot="5400000">
              <a:off x="2151229" y="391689"/>
              <a:ext cx="4494590" cy="6044448"/>
            </a:xfrm>
            <a:prstGeom prst="rect">
              <a:avLst/>
            </a:prstGeom>
          </p:spPr>
        </p:pic>
        <p:sp>
          <p:nvSpPr>
            <p:cNvPr id="14" name="TextBox 13"/>
            <p:cNvSpPr txBox="1"/>
            <p:nvPr/>
          </p:nvSpPr>
          <p:spPr>
            <a:xfrm>
              <a:off x="2344436" y="3531059"/>
              <a:ext cx="1390099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NuStar</a:t>
              </a:r>
              <a:endParaRPr lang="en-US" dirty="0" smtClean="0"/>
            </a:p>
            <a:p>
              <a:r>
                <a:rPr lang="en-US" dirty="0" smtClean="0"/>
                <a:t>Red. </a:t>
              </a:r>
              <a:r>
                <a:rPr lang="en-US" dirty="0" smtClean="0">
                  <a:latin typeface="Symbol" charset="2"/>
                  <a:cs typeface="Symbol" charset="2"/>
                </a:rPr>
                <a:t>c</a:t>
              </a:r>
              <a:r>
                <a:rPr lang="en-US" sz="2000" baseline="30000" dirty="0" smtClean="0">
                  <a:latin typeface="+mj-lt"/>
                  <a:cs typeface="Symbol" charset="2"/>
                </a:rPr>
                <a:t>2</a:t>
              </a:r>
              <a:r>
                <a:rPr lang="en-US" dirty="0" smtClean="0">
                  <a:latin typeface="+mj-lt"/>
                  <a:cs typeface="Symbol" charset="2"/>
                </a:rPr>
                <a:t>=1.01</a:t>
              </a:r>
            </a:p>
            <a:p>
              <a:r>
                <a:rPr lang="en-US" dirty="0" smtClean="0">
                  <a:latin typeface="+mj-lt"/>
                  <a:cs typeface="Symbol" charset="2"/>
                </a:rPr>
                <a:t>No cut off!</a:t>
              </a:r>
              <a:endParaRPr lang="en-US" dirty="0">
                <a:latin typeface="Symbol" charset="2"/>
                <a:cs typeface="Symbol" charset="2"/>
              </a:endParaRPr>
            </a:p>
          </p:txBody>
        </p:sp>
      </p:grpSp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2896018" y="90488"/>
            <a:ext cx="3680414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Continuum emission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34884" y="675264"/>
            <a:ext cx="750146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Disk + Corona model: </a:t>
            </a:r>
          </a:p>
          <a:p>
            <a:r>
              <a:rPr lang="en-US" sz="2000" dirty="0" smtClean="0"/>
              <a:t>Open questions:     - Is the model correct ? (</a:t>
            </a:r>
            <a:r>
              <a:rPr lang="en-US" sz="2000" dirty="0" err="1" smtClean="0"/>
              <a:t>Comptonization</a:t>
            </a:r>
            <a:r>
              <a:rPr lang="en-US" sz="2000" dirty="0" smtClean="0"/>
              <a:t> spectra)</a:t>
            </a:r>
          </a:p>
          <a:p>
            <a:r>
              <a:rPr lang="en-US" sz="2000" dirty="0" smtClean="0"/>
              <a:t>			            - Geometry of the hot corona (Disc? Sphere?)</a:t>
            </a:r>
          </a:p>
          <a:p>
            <a:r>
              <a:rPr lang="en-US" sz="2000" dirty="0" smtClean="0"/>
              <a:t> 			           - Electron temperature (</a:t>
            </a:r>
            <a:r>
              <a:rPr lang="en-US" sz="2000" dirty="0" err="1" smtClean="0">
                <a:sym typeface="Wingdings"/>
              </a:rPr>
              <a:t></a:t>
            </a:r>
            <a:r>
              <a:rPr lang="en-US" sz="2000" dirty="0" smtClean="0">
                <a:sym typeface="Wingdings"/>
              </a:rPr>
              <a:t> Cut-off energy)</a:t>
            </a:r>
            <a:r>
              <a:rPr lang="en-US" sz="2000" dirty="0" smtClean="0"/>
              <a:t>                                                        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47656" y="2647955"/>
            <a:ext cx="1600656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Componization</a:t>
            </a:r>
            <a:endParaRPr lang="en-US" dirty="0" smtClean="0"/>
          </a:p>
          <a:p>
            <a:r>
              <a:rPr lang="en-US" dirty="0" smtClean="0"/>
              <a:t>Model:</a:t>
            </a:r>
          </a:p>
          <a:p>
            <a:endParaRPr lang="en-US" dirty="0" smtClean="0"/>
          </a:p>
          <a:p>
            <a:r>
              <a:rPr lang="en-US" dirty="0" err="1" smtClean="0"/>
              <a:t>kT</a:t>
            </a:r>
            <a:r>
              <a:rPr lang="en-US" dirty="0" smtClean="0"/>
              <a:t>=100 </a:t>
            </a:r>
            <a:r>
              <a:rPr lang="en-US" dirty="0" err="1" smtClean="0"/>
              <a:t>keV</a:t>
            </a:r>
            <a:endParaRPr lang="en-US" dirty="0" smtClean="0"/>
          </a:p>
          <a:p>
            <a:r>
              <a:rPr lang="en-US" dirty="0" err="1" smtClean="0"/>
              <a:t>Opt.depth</a:t>
            </a:r>
            <a:r>
              <a:rPr lang="en-US" dirty="0" smtClean="0"/>
              <a:t>=0.1</a:t>
            </a:r>
          </a:p>
        </p:txBody>
      </p:sp>
      <p:sp>
        <p:nvSpPr>
          <p:cNvPr id="11" name="Oval 10"/>
          <p:cNvSpPr/>
          <p:nvPr/>
        </p:nvSpPr>
        <p:spPr>
          <a:xfrm>
            <a:off x="389017" y="1363957"/>
            <a:ext cx="1363055" cy="1028766"/>
          </a:xfrm>
          <a:prstGeom prst="ellipse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2"/>
          <p:cNvSpPr>
            <a:spLocks noChangeArrowheads="1"/>
          </p:cNvSpPr>
          <p:nvPr/>
        </p:nvSpPr>
        <p:spPr bwMode="auto">
          <a:xfrm>
            <a:off x="950923" y="1741040"/>
            <a:ext cx="239242" cy="274601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Line 13"/>
          <p:cNvSpPr>
            <a:spLocks noChangeShapeType="1"/>
          </p:cNvSpPr>
          <p:nvPr/>
        </p:nvSpPr>
        <p:spPr bwMode="auto">
          <a:xfrm flipV="1">
            <a:off x="452240" y="1855481"/>
            <a:ext cx="1243007" cy="45719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cxnSp>
        <p:nvCxnSpPr>
          <p:cNvPr id="17" name="Straight Arrow Connector 16"/>
          <p:cNvCxnSpPr/>
          <p:nvPr/>
        </p:nvCxnSpPr>
        <p:spPr>
          <a:xfrm rot="5400000" flipH="1" flipV="1">
            <a:off x="612111" y="1623197"/>
            <a:ext cx="317393" cy="8111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rot="16200000" flipV="1">
            <a:off x="475189" y="1180649"/>
            <a:ext cx="390358" cy="257543"/>
          </a:xfrm>
          <a:prstGeom prst="straightConnector1">
            <a:avLst/>
          </a:prstGeom>
          <a:ln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1044925" y="90488"/>
            <a:ext cx="7271341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Continuum emission: low luminosity AGN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0584" y="1018884"/>
            <a:ext cx="89540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u="sng" dirty="0" err="1" smtClean="0"/>
              <a:t>Soft+Hard</a:t>
            </a:r>
            <a:r>
              <a:rPr lang="en-US" sz="2400" u="sng" dirty="0" smtClean="0"/>
              <a:t> band</a:t>
            </a:r>
            <a:r>
              <a:rPr lang="en-US" sz="2400" dirty="0" smtClean="0"/>
              <a:t>: distinction between ADAF, reflection, </a:t>
            </a:r>
            <a:r>
              <a:rPr lang="en-US" sz="2400" dirty="0" err="1" smtClean="0"/>
              <a:t>photoionization</a:t>
            </a:r>
            <a:r>
              <a:rPr lang="en-US" sz="2400" dirty="0"/>
              <a:t> </a:t>
            </a:r>
          </a:p>
        </p:txBody>
      </p:sp>
      <p:pic>
        <p:nvPicPr>
          <p:cNvPr id="4" name="Picture 3" descr="m81.jpg"/>
          <p:cNvPicPr>
            <a:picLocks noChangeAspect="1"/>
          </p:cNvPicPr>
          <p:nvPr/>
        </p:nvPicPr>
        <p:blipFill>
          <a:blip r:embed="rId3">
            <a:lum bright="-25000" contrast="50000"/>
          </a:blip>
          <a:stretch>
            <a:fillRect/>
          </a:stretch>
        </p:blipFill>
        <p:spPr>
          <a:xfrm>
            <a:off x="1222809" y="1793627"/>
            <a:ext cx="5633142" cy="448024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998058" y="5522381"/>
            <a:ext cx="18176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De </a:t>
            </a:r>
            <a:r>
              <a:rPr lang="en-US" dirty="0" err="1" smtClean="0"/>
              <a:t>Cia</a:t>
            </a:r>
            <a:r>
              <a:rPr lang="en-US" dirty="0" smtClean="0"/>
              <a:t> et al. 2008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626050" y="2233405"/>
            <a:ext cx="10811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reflection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928423" y="5362865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FF00"/>
                </a:solidFill>
              </a:rPr>
              <a:t>ADAF</a:t>
            </a:r>
            <a:endParaRPr lang="en-US" dirty="0">
              <a:solidFill>
                <a:srgbClr val="00FF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69446" y="4518070"/>
            <a:ext cx="684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rgbClr val="FF9C30"/>
                </a:solidFill>
              </a:rPr>
              <a:t>phot</a:t>
            </a:r>
            <a:r>
              <a:rPr lang="en-US" dirty="0" smtClean="0">
                <a:solidFill>
                  <a:srgbClr val="FF9C30"/>
                </a:solidFill>
              </a:rPr>
              <a:t>.</a:t>
            </a:r>
            <a:endParaRPr lang="en-US" dirty="0">
              <a:solidFill>
                <a:srgbClr val="FF9C30"/>
              </a:solidFill>
            </a:endParaRPr>
          </a:p>
        </p:txBody>
      </p:sp>
      <p:sp>
        <p:nvSpPr>
          <p:cNvPr id="18" name="Oval 17"/>
          <p:cNvSpPr/>
          <p:nvPr/>
        </p:nvSpPr>
        <p:spPr>
          <a:xfrm>
            <a:off x="6932541" y="2174338"/>
            <a:ext cx="1363055" cy="1028766"/>
          </a:xfrm>
          <a:prstGeom prst="ellipse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2"/>
          <p:cNvSpPr>
            <a:spLocks noChangeArrowheads="1"/>
          </p:cNvSpPr>
          <p:nvPr/>
        </p:nvSpPr>
        <p:spPr bwMode="auto">
          <a:xfrm>
            <a:off x="7494447" y="2551421"/>
            <a:ext cx="239242" cy="274601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Line 13"/>
          <p:cNvSpPr>
            <a:spLocks noChangeShapeType="1"/>
          </p:cNvSpPr>
          <p:nvPr/>
        </p:nvSpPr>
        <p:spPr bwMode="auto">
          <a:xfrm flipV="1">
            <a:off x="6995764" y="2665862"/>
            <a:ext cx="1243007" cy="45719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cxnSp>
        <p:nvCxnSpPr>
          <p:cNvPr id="21" name="Straight Arrow Connector 20"/>
          <p:cNvCxnSpPr/>
          <p:nvPr/>
        </p:nvCxnSpPr>
        <p:spPr>
          <a:xfrm rot="5400000" flipH="1" flipV="1">
            <a:off x="7155635" y="2433578"/>
            <a:ext cx="317393" cy="8111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rot="16200000" flipV="1">
            <a:off x="7018713" y="1991030"/>
            <a:ext cx="390358" cy="257543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rot="5400000" flipH="1" flipV="1">
            <a:off x="7715245" y="2405442"/>
            <a:ext cx="304365" cy="9911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rot="16200000" flipH="1">
            <a:off x="7895121" y="2387794"/>
            <a:ext cx="286504" cy="184530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Oval 32"/>
          <p:cNvSpPr/>
          <p:nvPr/>
        </p:nvSpPr>
        <p:spPr>
          <a:xfrm>
            <a:off x="7173669" y="4819295"/>
            <a:ext cx="1200001" cy="922115"/>
          </a:xfrm>
          <a:prstGeom prst="ellipse">
            <a:avLst/>
          </a:prstGeom>
          <a:gradFill flip="none" rotWithShape="1">
            <a:gsLst>
              <a:gs pos="0">
                <a:srgbClr val="00FF00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12"/>
          <p:cNvSpPr>
            <a:spLocks noChangeArrowheads="1"/>
          </p:cNvSpPr>
          <p:nvPr/>
        </p:nvSpPr>
        <p:spPr bwMode="auto">
          <a:xfrm>
            <a:off x="7654048" y="5143052"/>
            <a:ext cx="239242" cy="274601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" name="Line 13"/>
          <p:cNvSpPr>
            <a:spLocks noChangeShapeType="1"/>
          </p:cNvSpPr>
          <p:nvPr/>
        </p:nvSpPr>
        <p:spPr bwMode="auto">
          <a:xfrm flipV="1">
            <a:off x="6914775" y="5280352"/>
            <a:ext cx="360000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cxnSp>
        <p:nvCxnSpPr>
          <p:cNvPr id="36" name="Straight Arrow Connector 35"/>
          <p:cNvCxnSpPr/>
          <p:nvPr/>
        </p:nvCxnSpPr>
        <p:spPr>
          <a:xfrm rot="5400000" flipH="1" flipV="1">
            <a:off x="7842110" y="4786176"/>
            <a:ext cx="475967" cy="136302"/>
          </a:xfrm>
          <a:prstGeom prst="straightConnector1">
            <a:avLst/>
          </a:prstGeom>
          <a:ln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Line 13"/>
          <p:cNvSpPr>
            <a:spLocks noChangeShapeType="1"/>
          </p:cNvSpPr>
          <p:nvPr/>
        </p:nvSpPr>
        <p:spPr bwMode="auto">
          <a:xfrm flipV="1">
            <a:off x="8325347" y="5280352"/>
            <a:ext cx="360000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3531696" y="337411"/>
            <a:ext cx="2083022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Absorption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78120" y="909725"/>
            <a:ext cx="65044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Detection of heavily obscured AGN (e.g. in </a:t>
            </a:r>
            <a:r>
              <a:rPr lang="en-US" sz="2400" dirty="0" err="1" smtClean="0"/>
              <a:t>ULIRGs</a:t>
            </a:r>
            <a:r>
              <a:rPr lang="en-US" sz="2400" dirty="0" smtClean="0"/>
              <a:t>)</a:t>
            </a:r>
            <a:endParaRPr lang="en-US" sz="2400" dirty="0"/>
          </a:p>
        </p:txBody>
      </p:sp>
      <p:pic>
        <p:nvPicPr>
          <p:cNvPr id="4" name="Picture 3" descr="vale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51145"/>
            <a:ext cx="4490219" cy="3369483"/>
          </a:xfrm>
          <a:prstGeom prst="rect">
            <a:avLst/>
          </a:prstGeom>
        </p:spPr>
      </p:pic>
      <p:pic>
        <p:nvPicPr>
          <p:cNvPr id="5" name="Picture 4" descr="vale2.jpg"/>
          <p:cNvPicPr>
            <a:picLocks noChangeAspect="1"/>
          </p:cNvPicPr>
          <p:nvPr/>
        </p:nvPicPr>
        <p:blipFill>
          <a:blip r:embed="rId4">
            <a:lum bright="-16000" contrast="32000"/>
          </a:blip>
          <a:stretch>
            <a:fillRect/>
          </a:stretch>
        </p:blipFill>
        <p:spPr>
          <a:xfrm>
            <a:off x="4490219" y="2026497"/>
            <a:ext cx="4653781" cy="359413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53982" y="2464352"/>
            <a:ext cx="92643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err="1" smtClean="0">
                <a:solidFill>
                  <a:srgbClr val="0000FF"/>
                </a:solidFill>
              </a:rPr>
              <a:t>Suzaku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248076" y="2495130"/>
            <a:ext cx="8112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 smtClean="0">
                <a:solidFill>
                  <a:srgbClr val="0000FF"/>
                </a:solidFill>
              </a:rPr>
              <a:t>NHXM</a:t>
            </a:r>
            <a:endParaRPr lang="en-US" b="1" u="sng" dirty="0">
              <a:solidFill>
                <a:srgbClr val="0000FF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0323" y="1841831"/>
            <a:ext cx="16730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Superantennae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2123340" y="2310464"/>
            <a:ext cx="152237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smtClean="0"/>
              <a:t>(</a:t>
            </a:r>
            <a:r>
              <a:rPr lang="en-US" sz="1600" dirty="0" err="1" smtClean="0"/>
              <a:t>Braito</a:t>
            </a:r>
            <a:r>
              <a:rPr lang="en-US" sz="1600" dirty="0" smtClean="0"/>
              <a:t> et al. 09)</a:t>
            </a:r>
            <a:endParaRPr lang="en-US" sz="1600" dirty="0"/>
          </a:p>
        </p:txBody>
      </p:sp>
      <p:sp>
        <p:nvSpPr>
          <p:cNvPr id="10" name="TextBox 9"/>
          <p:cNvSpPr txBox="1"/>
          <p:nvPr/>
        </p:nvSpPr>
        <p:spPr>
          <a:xfrm>
            <a:off x="736294" y="5961001"/>
            <a:ext cx="67562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Note: Even for AGN-dominated </a:t>
            </a:r>
            <a:r>
              <a:rPr lang="en-US" sz="2000" dirty="0" err="1" smtClean="0"/>
              <a:t>ULIRGs</a:t>
            </a:r>
            <a:r>
              <a:rPr lang="en-US" sz="2000" dirty="0" smtClean="0"/>
              <a:t> with N</a:t>
            </a:r>
            <a:r>
              <a:rPr lang="en-US" sz="2800" baseline="-25000" dirty="0" smtClean="0"/>
              <a:t>H</a:t>
            </a:r>
            <a:r>
              <a:rPr lang="en-US" sz="2000" dirty="0" smtClean="0"/>
              <a:t>~10</a:t>
            </a:r>
            <a:r>
              <a:rPr lang="en-US" sz="2000" baseline="30000" dirty="0" smtClean="0"/>
              <a:t>24</a:t>
            </a:r>
            <a:r>
              <a:rPr lang="en-US" sz="2000" dirty="0" smtClean="0"/>
              <a:t> cm</a:t>
            </a:r>
            <a:r>
              <a:rPr lang="en-US" sz="2000" baseline="30000" dirty="0" smtClean="0"/>
              <a:t>-2</a:t>
            </a:r>
            <a:r>
              <a:rPr lang="en-US" sz="2000" dirty="0" smtClean="0"/>
              <a:t>, detection today possible only for ~3-5 objects!!</a:t>
            </a:r>
          </a:p>
        </p:txBody>
      </p:sp>
      <p:pic>
        <p:nvPicPr>
          <p:cNvPr id="11" name="Picture 10" descr="Snapshot 2009-11-12 13-35-03.tif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58974" y="0"/>
            <a:ext cx="1885025" cy="19518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3402348" y="0"/>
            <a:ext cx="2083022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Absorption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96399" y="613708"/>
            <a:ext cx="8187458" cy="1200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Absorption lines: wind/outflows in AGN:</a:t>
            </a:r>
          </a:p>
          <a:p>
            <a:r>
              <a:rPr lang="en-US" sz="2400" dirty="0" smtClean="0"/>
              <a:t>Requirements: High area in the 6-15 </a:t>
            </a:r>
            <a:r>
              <a:rPr lang="en-US" sz="2400" dirty="0" err="1" smtClean="0"/>
              <a:t>keV</a:t>
            </a:r>
            <a:r>
              <a:rPr lang="en-US" sz="2400" dirty="0" smtClean="0"/>
              <a:t> range to detect lines;</a:t>
            </a:r>
          </a:p>
          <a:p>
            <a:r>
              <a:rPr lang="en-US" sz="2400" dirty="0" smtClean="0"/>
              <a:t>                           Spectrum up to 100 </a:t>
            </a:r>
            <a:r>
              <a:rPr lang="en-US" sz="2400" dirty="0" err="1" smtClean="0"/>
              <a:t>keV</a:t>
            </a:r>
            <a:r>
              <a:rPr lang="en-US" sz="2400" dirty="0" smtClean="0"/>
              <a:t> to determine continuum</a:t>
            </a:r>
            <a:endParaRPr lang="en-US" sz="2400" dirty="0"/>
          </a:p>
        </p:txBody>
      </p:sp>
      <p:grpSp>
        <p:nvGrpSpPr>
          <p:cNvPr id="11" name="Group 10"/>
          <p:cNvGrpSpPr/>
          <p:nvPr/>
        </p:nvGrpSpPr>
        <p:grpSpPr>
          <a:xfrm>
            <a:off x="1457102" y="2078479"/>
            <a:ext cx="6097705" cy="4779521"/>
            <a:chOff x="1457102" y="2078479"/>
            <a:chExt cx="6097705" cy="4779521"/>
          </a:xfrm>
        </p:grpSpPr>
        <p:grpSp>
          <p:nvGrpSpPr>
            <p:cNvPr id="6" name="Group 5"/>
            <p:cNvGrpSpPr/>
            <p:nvPr/>
          </p:nvGrpSpPr>
          <p:grpSpPr>
            <a:xfrm>
              <a:off x="1457102" y="2078479"/>
              <a:ext cx="6097705" cy="4779521"/>
              <a:chOff x="1457102" y="1872248"/>
              <a:chExt cx="5796559" cy="4479159"/>
            </a:xfrm>
          </p:grpSpPr>
          <p:pic>
            <p:nvPicPr>
              <p:cNvPr id="4" name="Picture 3" descr="cappi_n1365.jpg"/>
              <p:cNvPicPr>
                <a:picLocks noChangeAspect="1"/>
              </p:cNvPicPr>
              <p:nvPr/>
            </p:nvPicPr>
            <p:blipFill>
              <a:blip r:embed="rId3">
                <a:lum bright="-19000" contrast="38000"/>
              </a:blip>
              <a:stretch>
                <a:fillRect/>
              </a:stretch>
            </p:blipFill>
            <p:spPr>
              <a:xfrm rot="5400000">
                <a:off x="2115802" y="1213548"/>
                <a:ext cx="4479159" cy="5796559"/>
              </a:xfrm>
              <a:prstGeom prst="rect">
                <a:avLst/>
              </a:prstGeom>
            </p:spPr>
          </p:pic>
          <p:sp>
            <p:nvSpPr>
              <p:cNvPr id="5" name="Rectangle 4"/>
              <p:cNvSpPr/>
              <p:nvPr/>
            </p:nvSpPr>
            <p:spPr>
              <a:xfrm>
                <a:off x="5248076" y="3679423"/>
                <a:ext cx="1115245" cy="366633"/>
              </a:xfrm>
              <a:prstGeom prst="rect">
                <a:avLst/>
              </a:prstGeom>
              <a:solidFill>
                <a:srgbClr val="FFFFFF"/>
              </a:solidFill>
              <a:ln>
                <a:solidFill>
                  <a:srgbClr val="FFFFFF"/>
                </a:solidFill>
              </a:ln>
              <a:effectLst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" name="TextBox 7"/>
            <p:cNvSpPr txBox="1"/>
            <p:nvPr/>
          </p:nvSpPr>
          <p:spPr>
            <a:xfrm>
              <a:off x="4870690" y="3627047"/>
              <a:ext cx="7946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FF0000"/>
                  </a:solidFill>
                </a:rPr>
                <a:t>NHXM</a:t>
              </a:r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5756600" y="2844104"/>
              <a:ext cx="112253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NGC 1365</a:t>
              </a:r>
              <a:endParaRPr lang="en-US" dirty="0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3234033" y="2239079"/>
              <a:ext cx="2431316" cy="392821"/>
            </a:xfrm>
            <a:prstGeom prst="rect">
              <a:avLst/>
            </a:prstGeom>
            <a:ln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5663694" y="6362351"/>
            <a:ext cx="18911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</a:t>
            </a:r>
            <a:r>
              <a:rPr lang="en-US" dirty="0" err="1" smtClean="0"/>
              <a:t>Cappi</a:t>
            </a:r>
            <a:r>
              <a:rPr lang="en-US" dirty="0" smtClean="0"/>
              <a:t> et al. 2008)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35516" y="1907472"/>
            <a:ext cx="78485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solidFill>
                  <a:srgbClr val="FF6600"/>
                </a:solidFill>
              </a:rPr>
              <a:t>1</a:t>
            </a:r>
            <a:r>
              <a:rPr lang="en-US" sz="2200" baseline="30000" dirty="0" smtClean="0">
                <a:solidFill>
                  <a:srgbClr val="FF6600"/>
                </a:solidFill>
              </a:rPr>
              <a:t>st</a:t>
            </a:r>
            <a:r>
              <a:rPr lang="en-US" sz="2200" dirty="0" smtClean="0">
                <a:solidFill>
                  <a:srgbClr val="FF6600"/>
                </a:solidFill>
              </a:rPr>
              <a:t> Case: Bright </a:t>
            </a:r>
            <a:r>
              <a:rPr lang="en-US" sz="2200" dirty="0" err="1" smtClean="0">
                <a:solidFill>
                  <a:srgbClr val="FF6600"/>
                </a:solidFill>
              </a:rPr>
              <a:t>Seyferts</a:t>
            </a:r>
            <a:r>
              <a:rPr lang="en-US" sz="2200" dirty="0" smtClean="0">
                <a:solidFill>
                  <a:srgbClr val="FF6600"/>
                </a:solidFill>
              </a:rPr>
              <a:t>, low-velocity outflows </a:t>
            </a:r>
            <a:r>
              <a:rPr lang="en-US" sz="2200" dirty="0" err="1" smtClean="0">
                <a:solidFill>
                  <a:srgbClr val="FF6600"/>
                </a:solidFill>
                <a:sym typeface="Wingdings"/>
              </a:rPr>
              <a:t></a:t>
            </a:r>
            <a:r>
              <a:rPr lang="en-US" sz="2200" dirty="0" smtClean="0">
                <a:solidFill>
                  <a:srgbClr val="FF6600"/>
                </a:solidFill>
                <a:sym typeface="Wingdings"/>
              </a:rPr>
              <a:t> physics of the gas</a:t>
            </a:r>
            <a:r>
              <a:rPr lang="en-US" sz="2200" dirty="0" smtClean="0">
                <a:solidFill>
                  <a:srgbClr val="FF6600"/>
                </a:solidFill>
              </a:rPr>
              <a:t> </a:t>
            </a:r>
            <a:endParaRPr lang="en-US" sz="2200" dirty="0">
              <a:solidFill>
                <a:srgbClr val="FF66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 rot="16200000">
            <a:off x="2679990" y="2644750"/>
            <a:ext cx="9298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Fe XXV K</a:t>
            </a:r>
            <a:r>
              <a:rPr lang="en-US" sz="1400" dirty="0" smtClean="0">
                <a:latin typeface="Symbol" charset="2"/>
                <a:cs typeface="Symbol" charset="2"/>
              </a:rPr>
              <a:t>a</a:t>
            </a:r>
            <a:endParaRPr lang="en-US" sz="1400" dirty="0">
              <a:latin typeface="Symbol" charset="2"/>
              <a:cs typeface="Symbol" charset="2"/>
            </a:endParaRPr>
          </a:p>
        </p:txBody>
      </p:sp>
      <p:sp>
        <p:nvSpPr>
          <p:cNvPr id="16" name="TextBox 15"/>
          <p:cNvSpPr txBox="1"/>
          <p:nvPr/>
        </p:nvSpPr>
        <p:spPr>
          <a:xfrm rot="16200000">
            <a:off x="2821423" y="2622385"/>
            <a:ext cx="9750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Fe XXVI K</a:t>
            </a:r>
            <a:r>
              <a:rPr lang="en-US" sz="1400" dirty="0" smtClean="0">
                <a:latin typeface="Symbol" charset="2"/>
                <a:cs typeface="Symbol" charset="2"/>
              </a:rPr>
              <a:t>a</a:t>
            </a:r>
            <a:endParaRPr lang="en-US" sz="1400" dirty="0">
              <a:latin typeface="Symbol" charset="2"/>
              <a:cs typeface="Symbol" charset="2"/>
            </a:endParaRPr>
          </a:p>
        </p:txBody>
      </p:sp>
      <p:sp>
        <p:nvSpPr>
          <p:cNvPr id="17" name="TextBox 16"/>
          <p:cNvSpPr txBox="1"/>
          <p:nvPr/>
        </p:nvSpPr>
        <p:spPr>
          <a:xfrm rot="16200000">
            <a:off x="3224272" y="2902007"/>
            <a:ext cx="91508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Fe XXV K</a:t>
            </a:r>
            <a:r>
              <a:rPr lang="en-US" sz="1400" dirty="0" smtClean="0">
                <a:latin typeface="Symbol" charset="2"/>
                <a:cs typeface="Symbol" charset="2"/>
              </a:rPr>
              <a:t>b</a:t>
            </a:r>
            <a:endParaRPr lang="en-US" sz="1400" dirty="0">
              <a:latin typeface="Symbol" charset="2"/>
              <a:cs typeface="Symbol" charset="2"/>
            </a:endParaRPr>
          </a:p>
        </p:txBody>
      </p:sp>
      <p:sp>
        <p:nvSpPr>
          <p:cNvPr id="18" name="TextBox 17"/>
          <p:cNvSpPr txBox="1"/>
          <p:nvPr/>
        </p:nvSpPr>
        <p:spPr>
          <a:xfrm rot="16200000">
            <a:off x="3400663" y="2914596"/>
            <a:ext cx="9603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Fe XXVI K</a:t>
            </a:r>
            <a:r>
              <a:rPr lang="en-US" sz="1400" dirty="0" smtClean="0">
                <a:latin typeface="Symbol" charset="2"/>
                <a:cs typeface="Symbol" charset="2"/>
              </a:rPr>
              <a:t>b</a:t>
            </a:r>
            <a:endParaRPr lang="en-US" sz="1400" dirty="0">
              <a:latin typeface="Symbol" charset="2"/>
              <a:cs typeface="Symbol" charset="2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089893" y="2784561"/>
            <a:ext cx="151462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 smtClean="0"/>
              <a:t>V</a:t>
            </a:r>
            <a:r>
              <a:rPr lang="en-US" sz="1600" baseline="-25000" dirty="0" err="1" smtClean="0"/>
              <a:t>out</a:t>
            </a:r>
            <a:r>
              <a:rPr lang="en-US" sz="1600" dirty="0" smtClean="0"/>
              <a:t>~ 3000 km/</a:t>
            </a:r>
            <a:r>
              <a:rPr lang="en-US" sz="1600" dirty="0" err="1" smtClean="0"/>
              <a:t>s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3402348" y="90488"/>
            <a:ext cx="2083022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Absorption</a:t>
            </a:r>
            <a:endParaRPr lang="en-US" sz="3200" b="1" dirty="0">
              <a:solidFill>
                <a:srgbClr val="FF0000"/>
              </a:solidFill>
            </a:endParaRPr>
          </a:p>
        </p:txBody>
      </p:sp>
      <p:pic>
        <p:nvPicPr>
          <p:cNvPr id="4" name="Picture 3" descr="cappi_pds456A.jpg"/>
          <p:cNvPicPr>
            <a:picLocks noChangeAspect="1"/>
          </p:cNvPicPr>
          <p:nvPr/>
        </p:nvPicPr>
        <p:blipFill>
          <a:blip r:embed="rId3">
            <a:lum bright="-72000" contrast="87000"/>
          </a:blip>
          <a:stretch>
            <a:fillRect/>
          </a:stretch>
        </p:blipFill>
        <p:spPr>
          <a:xfrm rot="5400000">
            <a:off x="1934387" y="203722"/>
            <a:ext cx="5299364" cy="6858000"/>
          </a:xfrm>
          <a:prstGeom prst="rect">
            <a:avLst/>
          </a:prstGeom>
        </p:spPr>
      </p:pic>
      <p:pic>
        <p:nvPicPr>
          <p:cNvPr id="5" name="Picture 4" descr="cappi_pds456B.jpg"/>
          <p:cNvPicPr>
            <a:picLocks noChangeAspect="1"/>
          </p:cNvPicPr>
          <p:nvPr/>
        </p:nvPicPr>
        <p:blipFill>
          <a:blip r:embed="rId4">
            <a:lum bright="-83000" contrast="93000"/>
          </a:blip>
          <a:stretch>
            <a:fillRect/>
          </a:stretch>
        </p:blipFill>
        <p:spPr>
          <a:xfrm rot="5400000">
            <a:off x="1934387" y="203722"/>
            <a:ext cx="5299364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08918" y="782985"/>
            <a:ext cx="770415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 smtClean="0">
                <a:solidFill>
                  <a:srgbClr val="FF6600"/>
                </a:solidFill>
              </a:rPr>
              <a:t>2</a:t>
            </a:r>
            <a:r>
              <a:rPr lang="en-US" sz="2200" baseline="30000" dirty="0" smtClean="0">
                <a:solidFill>
                  <a:srgbClr val="FF6600"/>
                </a:solidFill>
              </a:rPr>
              <a:t>nd</a:t>
            </a:r>
            <a:r>
              <a:rPr lang="en-US" sz="2200" dirty="0" smtClean="0">
                <a:solidFill>
                  <a:srgbClr val="FF6600"/>
                </a:solidFill>
              </a:rPr>
              <a:t>  Case: High-velocity outflows (feedback) in quasars </a:t>
            </a:r>
            <a:endParaRPr lang="en-US" sz="2200" dirty="0">
              <a:solidFill>
                <a:srgbClr val="FF66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3402348" y="90488"/>
            <a:ext cx="2083022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Absorption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8772" y="696788"/>
            <a:ext cx="686598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Variability:</a:t>
            </a:r>
          </a:p>
          <a:p>
            <a:r>
              <a:rPr lang="en-US" sz="2400" dirty="0" smtClean="0"/>
              <a:t>- Common (now seen in several </a:t>
            </a:r>
            <a:r>
              <a:rPr lang="en-US" sz="2400" dirty="0" err="1" smtClean="0"/>
              <a:t>Seyferts</a:t>
            </a:r>
            <a:r>
              <a:rPr lang="en-US" sz="2400" dirty="0" smtClean="0"/>
              <a:t>)</a:t>
            </a:r>
          </a:p>
          <a:p>
            <a:pPr>
              <a:buFontTx/>
              <a:buChar char="-"/>
            </a:pPr>
            <a:r>
              <a:rPr lang="en-US" sz="2400" dirty="0" smtClean="0"/>
              <a:t> Powerful tool to study </a:t>
            </a:r>
            <a:r>
              <a:rPr lang="en-US" sz="2400" dirty="0" err="1" smtClean="0"/>
              <a:t>circumnuclear</a:t>
            </a:r>
            <a:r>
              <a:rPr lang="en-US" sz="2400" dirty="0" smtClean="0"/>
              <a:t> absorber</a:t>
            </a:r>
          </a:p>
          <a:p>
            <a:pPr>
              <a:buFontTx/>
              <a:buChar char="-"/>
            </a:pPr>
            <a:r>
              <a:rPr lang="en-US" sz="2400" dirty="0" smtClean="0"/>
              <a:t> Need to consider it in any complete spectral analysis</a:t>
            </a:r>
            <a:endParaRPr lang="en-US" sz="2400" dirty="0"/>
          </a:p>
        </p:txBody>
      </p:sp>
      <p:pic>
        <p:nvPicPr>
          <p:cNvPr id="5" name="Picture 4" descr="n1365.jpg"/>
          <p:cNvPicPr>
            <a:picLocks noChangeAspect="1"/>
          </p:cNvPicPr>
          <p:nvPr/>
        </p:nvPicPr>
        <p:blipFill>
          <a:blip r:embed="rId3">
            <a:lum bright="-22000" contrast="35000"/>
          </a:blip>
          <a:stretch>
            <a:fillRect/>
          </a:stretch>
        </p:blipFill>
        <p:spPr>
          <a:xfrm rot="5400000">
            <a:off x="720481" y="1583664"/>
            <a:ext cx="4347626" cy="578858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014903" y="5108834"/>
            <a:ext cx="300199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Risaliti</a:t>
            </a:r>
            <a:r>
              <a:rPr lang="en-US" dirty="0" smtClean="0"/>
              <a:t> et al. 2002,05,07,08,09</a:t>
            </a:r>
          </a:p>
          <a:p>
            <a:r>
              <a:rPr lang="en-US" dirty="0" smtClean="0"/>
              <a:t>Elvis et al. 2004</a:t>
            </a:r>
          </a:p>
          <a:p>
            <a:r>
              <a:rPr lang="en-US" dirty="0" err="1" smtClean="0"/>
              <a:t>Puccetti</a:t>
            </a:r>
            <a:r>
              <a:rPr lang="en-US" dirty="0" smtClean="0"/>
              <a:t> et al. 2007</a:t>
            </a:r>
          </a:p>
          <a:p>
            <a:r>
              <a:rPr lang="en-US" dirty="0" err="1" smtClean="0"/>
              <a:t>Maiolino</a:t>
            </a:r>
            <a:r>
              <a:rPr lang="en-US" dirty="0" smtClean="0"/>
              <a:t> et al. 2009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389507" y="2644995"/>
            <a:ext cx="1817738" cy="16619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NGC 1365:</a:t>
            </a:r>
          </a:p>
          <a:p>
            <a:endParaRPr lang="en-US" dirty="0" smtClean="0"/>
          </a:p>
          <a:p>
            <a:r>
              <a:rPr lang="en-US" dirty="0" smtClean="0">
                <a:latin typeface="Symbol" charset="2"/>
                <a:cs typeface="Symbol" charset="2"/>
              </a:rPr>
              <a:t>DT</a:t>
            </a:r>
            <a:r>
              <a:rPr lang="en-US" dirty="0" smtClean="0">
                <a:latin typeface="+mj-lt"/>
                <a:cs typeface="Symbol" charset="2"/>
              </a:rPr>
              <a:t>=30 </a:t>
            </a:r>
            <a:r>
              <a:rPr lang="en-US" dirty="0" err="1" smtClean="0">
                <a:latin typeface="+mj-lt"/>
                <a:cs typeface="Symbol" charset="2"/>
              </a:rPr>
              <a:t>ks</a:t>
            </a:r>
            <a:endParaRPr lang="en-US" dirty="0" smtClean="0">
              <a:latin typeface="+mj-lt"/>
              <a:cs typeface="Symbol" charset="2"/>
            </a:endParaRPr>
          </a:p>
          <a:p>
            <a:r>
              <a:rPr lang="en-US" dirty="0" smtClean="0">
                <a:latin typeface="Symbol" charset="2"/>
                <a:cs typeface="Symbol" charset="2"/>
              </a:rPr>
              <a:t>D</a:t>
            </a:r>
            <a:r>
              <a:rPr lang="en-US" dirty="0" smtClean="0">
                <a:cs typeface="Symbol" charset="2"/>
              </a:rPr>
              <a:t>N</a:t>
            </a:r>
            <a:r>
              <a:rPr lang="en-US" baseline="-25000" dirty="0" smtClean="0">
                <a:cs typeface="Symbol" charset="2"/>
              </a:rPr>
              <a:t>H</a:t>
            </a:r>
            <a:r>
              <a:rPr lang="en-US" dirty="0" smtClean="0">
                <a:cs typeface="Symbol" charset="2"/>
              </a:rPr>
              <a:t>=2x10</a:t>
            </a:r>
            <a:r>
              <a:rPr lang="en-US" baseline="30000" dirty="0" smtClean="0">
                <a:cs typeface="Symbol" charset="2"/>
              </a:rPr>
              <a:t>23</a:t>
            </a:r>
            <a:r>
              <a:rPr lang="en-US" dirty="0" smtClean="0">
                <a:cs typeface="Symbol" charset="2"/>
              </a:rPr>
              <a:t>cm</a:t>
            </a:r>
            <a:r>
              <a:rPr lang="en-US" baseline="30000" dirty="0" smtClean="0">
                <a:cs typeface="Symbol" charset="2"/>
              </a:rPr>
              <a:t>-2</a:t>
            </a:r>
          </a:p>
          <a:p>
            <a:r>
              <a:rPr lang="en-US" dirty="0" err="1" smtClean="0">
                <a:latin typeface="Symbol" charset="2"/>
                <a:cs typeface="Symbol" charset="2"/>
              </a:rPr>
              <a:t>D(</a:t>
            </a:r>
            <a:r>
              <a:rPr lang="en-US" dirty="0" err="1" smtClean="0">
                <a:cs typeface="Symbol" charset="2"/>
              </a:rPr>
              <a:t>Cov.Fact</a:t>
            </a:r>
            <a:r>
              <a:rPr lang="en-US" dirty="0" smtClean="0">
                <a:cs typeface="Symbol" charset="2"/>
              </a:rPr>
              <a:t>.)=50%</a:t>
            </a:r>
            <a:endParaRPr lang="en-US" baseline="30000" dirty="0" smtClean="0">
              <a:cs typeface="Symbol" charset="2"/>
            </a:endParaRPr>
          </a:p>
          <a:p>
            <a:endParaRPr lang="en-US" baseline="30000" dirty="0">
              <a:latin typeface="Symbol" charset="2"/>
              <a:cs typeface="Symbol" charset="2"/>
            </a:endParaRPr>
          </a:p>
        </p:txBody>
      </p:sp>
      <p:sp>
        <p:nvSpPr>
          <p:cNvPr id="8" name="Oval 7"/>
          <p:cNvSpPr/>
          <p:nvPr/>
        </p:nvSpPr>
        <p:spPr>
          <a:xfrm>
            <a:off x="7632050" y="490419"/>
            <a:ext cx="590950" cy="578442"/>
          </a:xfrm>
          <a:prstGeom prst="ellipse">
            <a:avLst/>
          </a:prstGeom>
          <a:gradFill flip="none" rotWithShape="1">
            <a:gsLst>
              <a:gs pos="100000">
                <a:schemeClr val="accent1">
                  <a:tint val="100000"/>
                  <a:shade val="100000"/>
                  <a:satMod val="130000"/>
                </a:schemeClr>
              </a:gs>
              <a:gs pos="0">
                <a:schemeClr val="accent1">
                  <a:tint val="50000"/>
                  <a:shade val="100000"/>
                  <a:satMod val="3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7166838" y="767064"/>
            <a:ext cx="792000" cy="792000"/>
          </a:xfrm>
          <a:prstGeom prst="ellipse">
            <a:avLst/>
          </a:prstGeom>
          <a:gradFill>
            <a:gsLst>
              <a:gs pos="0">
                <a:schemeClr val="accent2">
                  <a:lumMod val="50000"/>
                </a:schemeClr>
              </a:gs>
              <a:gs pos="100000">
                <a:srgbClr val="FF6600"/>
              </a:gs>
            </a:gsLst>
            <a:lin ang="19800000" scaled="0"/>
          </a:gra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8034398" y="1156885"/>
            <a:ext cx="502936" cy="1588"/>
          </a:xfrm>
          <a:prstGeom prst="straightConnector1">
            <a:avLst/>
          </a:prstGeom>
          <a:ln w="28575" cap="flat" cmpd="sng" algn="ctr">
            <a:solidFill>
              <a:srgbClr val="FF6600"/>
            </a:solidFill>
            <a:prstDash val="solid"/>
            <a:round/>
            <a:headEnd type="none" w="med" len="med"/>
            <a:tailEnd type="arrow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7342861" y="150898"/>
            <a:ext cx="13275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3366FF"/>
                </a:solidFill>
              </a:rPr>
              <a:t>X-ray source</a:t>
            </a:r>
            <a:endParaRPr lang="en-US" dirty="0">
              <a:solidFill>
                <a:srgbClr val="3366FF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476817" y="831441"/>
            <a:ext cx="6995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B8491D"/>
                </a:solidFill>
              </a:rPr>
              <a:t>cloud</a:t>
            </a:r>
            <a:endParaRPr lang="en-US" dirty="0">
              <a:solidFill>
                <a:srgbClr val="B8491D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1809</TotalTime>
  <Words>967</Words>
  <Application>Microsoft Macintosh PowerPoint</Application>
  <PresentationFormat>On-screen Show (4:3)</PresentationFormat>
  <Paragraphs>177</Paragraphs>
  <Slides>17</Slides>
  <Notes>14</Notes>
  <HiddenSlides>1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INAF - Arcetri Observatory</Company>
  <LinksUpToDate>false</LinksUpToDate>
  <SharedDoc>false</SharedDoc>
  <HyperlinksChanged>false</HyperlinksChanged>
  <AppVersion>12.0256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Guido Risaliti</dc:creator>
  <cp:lastModifiedBy>Roberto Maiolino</cp:lastModifiedBy>
  <cp:revision>24</cp:revision>
  <dcterms:created xsi:type="dcterms:W3CDTF">2009-11-12T12:30:09Z</dcterms:created>
  <dcterms:modified xsi:type="dcterms:W3CDTF">2009-11-12T12:37:09Z</dcterms:modified>
</cp:coreProperties>
</file>